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114" d="100"/>
          <a:sy n="114" d="100"/>
        </p:scale>
        <p:origin x="18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146D1-159C-45CF-B5D1-317F3C040A1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5338755-61E0-4394-9478-5ED43B80DD1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6222765-9837-4350-A365-12B08A98B34A}"/>
              </a:ext>
            </a:extLst>
          </p:cNvPr>
          <p:cNvSpPr>
            <a:spLocks noGrp="1"/>
          </p:cNvSpPr>
          <p:nvPr>
            <p:ph type="dt" sz="half" idx="10"/>
          </p:nvPr>
        </p:nvSpPr>
        <p:spPr/>
        <p:txBody>
          <a:bodyPr/>
          <a:lstStyle/>
          <a:p>
            <a:fld id="{A152FD60-2CDB-44A2-B0E0-6F47A7DB3C9A}" type="datetimeFigureOut">
              <a:rPr lang="en-GB" smtClean="0"/>
              <a:t>04/01/2023</a:t>
            </a:fld>
            <a:endParaRPr lang="en-GB"/>
          </a:p>
        </p:txBody>
      </p:sp>
      <p:sp>
        <p:nvSpPr>
          <p:cNvPr id="5" name="Footer Placeholder 4">
            <a:extLst>
              <a:ext uri="{FF2B5EF4-FFF2-40B4-BE49-F238E27FC236}">
                <a16:creationId xmlns:a16="http://schemas.microsoft.com/office/drawing/2014/main" id="{9A6B86F7-17AC-4DC5-959C-7BA65725AD8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B989A1E-9697-4BE6-96BF-65285475E11D}"/>
              </a:ext>
            </a:extLst>
          </p:cNvPr>
          <p:cNvSpPr>
            <a:spLocks noGrp="1"/>
          </p:cNvSpPr>
          <p:nvPr>
            <p:ph type="sldNum" sz="quarter" idx="12"/>
          </p:nvPr>
        </p:nvSpPr>
        <p:spPr/>
        <p:txBody>
          <a:bodyPr/>
          <a:lstStyle/>
          <a:p>
            <a:fld id="{0C43DB2D-E1FB-4A6E-9A23-1E3708D160A6}" type="slidenum">
              <a:rPr lang="en-GB" smtClean="0"/>
              <a:t>‹#›</a:t>
            </a:fld>
            <a:endParaRPr lang="en-GB"/>
          </a:p>
        </p:txBody>
      </p:sp>
    </p:spTree>
    <p:extLst>
      <p:ext uri="{BB962C8B-B14F-4D97-AF65-F5344CB8AC3E}">
        <p14:creationId xmlns:p14="http://schemas.microsoft.com/office/powerpoint/2010/main" val="1298472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915DC-3A88-4F18-B91F-F4B0C68E58A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CAF5F62-1FC9-4D65-90EB-B6A67955DB1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4BA21B9-3DE6-4D03-B123-1F650540F7DD}"/>
              </a:ext>
            </a:extLst>
          </p:cNvPr>
          <p:cNvSpPr>
            <a:spLocks noGrp="1"/>
          </p:cNvSpPr>
          <p:nvPr>
            <p:ph type="dt" sz="half" idx="10"/>
          </p:nvPr>
        </p:nvSpPr>
        <p:spPr/>
        <p:txBody>
          <a:bodyPr/>
          <a:lstStyle/>
          <a:p>
            <a:fld id="{A152FD60-2CDB-44A2-B0E0-6F47A7DB3C9A}" type="datetimeFigureOut">
              <a:rPr lang="en-GB" smtClean="0"/>
              <a:t>04/01/2023</a:t>
            </a:fld>
            <a:endParaRPr lang="en-GB"/>
          </a:p>
        </p:txBody>
      </p:sp>
      <p:sp>
        <p:nvSpPr>
          <p:cNvPr id="5" name="Footer Placeholder 4">
            <a:extLst>
              <a:ext uri="{FF2B5EF4-FFF2-40B4-BE49-F238E27FC236}">
                <a16:creationId xmlns:a16="http://schemas.microsoft.com/office/drawing/2014/main" id="{488FDA7E-7F6F-45CC-85CF-7E920B19D8E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729795C-2789-4D68-83BF-83F95B3E804D}"/>
              </a:ext>
            </a:extLst>
          </p:cNvPr>
          <p:cNvSpPr>
            <a:spLocks noGrp="1"/>
          </p:cNvSpPr>
          <p:nvPr>
            <p:ph type="sldNum" sz="quarter" idx="12"/>
          </p:nvPr>
        </p:nvSpPr>
        <p:spPr/>
        <p:txBody>
          <a:bodyPr/>
          <a:lstStyle/>
          <a:p>
            <a:fld id="{0C43DB2D-E1FB-4A6E-9A23-1E3708D160A6}" type="slidenum">
              <a:rPr lang="en-GB" smtClean="0"/>
              <a:t>‹#›</a:t>
            </a:fld>
            <a:endParaRPr lang="en-GB"/>
          </a:p>
        </p:txBody>
      </p:sp>
    </p:spTree>
    <p:extLst>
      <p:ext uri="{BB962C8B-B14F-4D97-AF65-F5344CB8AC3E}">
        <p14:creationId xmlns:p14="http://schemas.microsoft.com/office/powerpoint/2010/main" val="36639164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1275D19-9645-4109-B934-1FEF616CE84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083F293-0B58-4580-99C6-6ABAC109C1D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3998FAA-D841-4097-89DA-1E96B85EDB90}"/>
              </a:ext>
            </a:extLst>
          </p:cNvPr>
          <p:cNvSpPr>
            <a:spLocks noGrp="1"/>
          </p:cNvSpPr>
          <p:nvPr>
            <p:ph type="dt" sz="half" idx="10"/>
          </p:nvPr>
        </p:nvSpPr>
        <p:spPr/>
        <p:txBody>
          <a:bodyPr/>
          <a:lstStyle/>
          <a:p>
            <a:fld id="{A152FD60-2CDB-44A2-B0E0-6F47A7DB3C9A}" type="datetimeFigureOut">
              <a:rPr lang="en-GB" smtClean="0"/>
              <a:t>04/01/2023</a:t>
            </a:fld>
            <a:endParaRPr lang="en-GB"/>
          </a:p>
        </p:txBody>
      </p:sp>
      <p:sp>
        <p:nvSpPr>
          <p:cNvPr id="5" name="Footer Placeholder 4">
            <a:extLst>
              <a:ext uri="{FF2B5EF4-FFF2-40B4-BE49-F238E27FC236}">
                <a16:creationId xmlns:a16="http://schemas.microsoft.com/office/drawing/2014/main" id="{2FF7D571-2F36-4070-88F2-D0C1F0BBD3A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4D3B95A-5DEC-4339-A537-EFD517B5773C}"/>
              </a:ext>
            </a:extLst>
          </p:cNvPr>
          <p:cNvSpPr>
            <a:spLocks noGrp="1"/>
          </p:cNvSpPr>
          <p:nvPr>
            <p:ph type="sldNum" sz="quarter" idx="12"/>
          </p:nvPr>
        </p:nvSpPr>
        <p:spPr/>
        <p:txBody>
          <a:bodyPr/>
          <a:lstStyle/>
          <a:p>
            <a:fld id="{0C43DB2D-E1FB-4A6E-9A23-1E3708D160A6}" type="slidenum">
              <a:rPr lang="en-GB" smtClean="0"/>
              <a:t>‹#›</a:t>
            </a:fld>
            <a:endParaRPr lang="en-GB"/>
          </a:p>
        </p:txBody>
      </p:sp>
    </p:spTree>
    <p:extLst>
      <p:ext uri="{BB962C8B-B14F-4D97-AF65-F5344CB8AC3E}">
        <p14:creationId xmlns:p14="http://schemas.microsoft.com/office/powerpoint/2010/main" val="1008410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877E2-DAC4-423D-A2ED-4D00805BDE9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7A4F58F-8A92-4FC8-A10C-6E143DAFEA8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6BE8E70-A810-41EA-B404-3DD4837848F1}"/>
              </a:ext>
            </a:extLst>
          </p:cNvPr>
          <p:cNvSpPr>
            <a:spLocks noGrp="1"/>
          </p:cNvSpPr>
          <p:nvPr>
            <p:ph type="dt" sz="half" idx="10"/>
          </p:nvPr>
        </p:nvSpPr>
        <p:spPr/>
        <p:txBody>
          <a:bodyPr/>
          <a:lstStyle/>
          <a:p>
            <a:fld id="{A152FD60-2CDB-44A2-B0E0-6F47A7DB3C9A}" type="datetimeFigureOut">
              <a:rPr lang="en-GB" smtClean="0"/>
              <a:t>04/01/2023</a:t>
            </a:fld>
            <a:endParaRPr lang="en-GB"/>
          </a:p>
        </p:txBody>
      </p:sp>
      <p:sp>
        <p:nvSpPr>
          <p:cNvPr id="5" name="Footer Placeholder 4">
            <a:extLst>
              <a:ext uri="{FF2B5EF4-FFF2-40B4-BE49-F238E27FC236}">
                <a16:creationId xmlns:a16="http://schemas.microsoft.com/office/drawing/2014/main" id="{C0FF40C9-33BB-4C88-9F4D-A68F1D394B6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082F588-6857-4088-B8A5-BC30AF0096DF}"/>
              </a:ext>
            </a:extLst>
          </p:cNvPr>
          <p:cNvSpPr>
            <a:spLocks noGrp="1"/>
          </p:cNvSpPr>
          <p:nvPr>
            <p:ph type="sldNum" sz="quarter" idx="12"/>
          </p:nvPr>
        </p:nvSpPr>
        <p:spPr/>
        <p:txBody>
          <a:bodyPr/>
          <a:lstStyle/>
          <a:p>
            <a:fld id="{0C43DB2D-E1FB-4A6E-9A23-1E3708D160A6}" type="slidenum">
              <a:rPr lang="en-GB" smtClean="0"/>
              <a:t>‹#›</a:t>
            </a:fld>
            <a:endParaRPr lang="en-GB"/>
          </a:p>
        </p:txBody>
      </p:sp>
    </p:spTree>
    <p:extLst>
      <p:ext uri="{BB962C8B-B14F-4D97-AF65-F5344CB8AC3E}">
        <p14:creationId xmlns:p14="http://schemas.microsoft.com/office/powerpoint/2010/main" val="2530016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B1904-2696-4BE1-B61F-28C5A6F8315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9C76382-4474-4247-97AD-7E641864129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9C21BF1-0700-472C-B1FF-5A9CEDB9C69C}"/>
              </a:ext>
            </a:extLst>
          </p:cNvPr>
          <p:cNvSpPr>
            <a:spLocks noGrp="1"/>
          </p:cNvSpPr>
          <p:nvPr>
            <p:ph type="dt" sz="half" idx="10"/>
          </p:nvPr>
        </p:nvSpPr>
        <p:spPr/>
        <p:txBody>
          <a:bodyPr/>
          <a:lstStyle/>
          <a:p>
            <a:fld id="{A152FD60-2CDB-44A2-B0E0-6F47A7DB3C9A}" type="datetimeFigureOut">
              <a:rPr lang="en-GB" smtClean="0"/>
              <a:t>04/01/2023</a:t>
            </a:fld>
            <a:endParaRPr lang="en-GB"/>
          </a:p>
        </p:txBody>
      </p:sp>
      <p:sp>
        <p:nvSpPr>
          <p:cNvPr id="5" name="Footer Placeholder 4">
            <a:extLst>
              <a:ext uri="{FF2B5EF4-FFF2-40B4-BE49-F238E27FC236}">
                <a16:creationId xmlns:a16="http://schemas.microsoft.com/office/drawing/2014/main" id="{C535E61B-F40B-401A-8D17-10456490EA2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F23D34C-69E9-4D9C-8018-000C0EB1153F}"/>
              </a:ext>
            </a:extLst>
          </p:cNvPr>
          <p:cNvSpPr>
            <a:spLocks noGrp="1"/>
          </p:cNvSpPr>
          <p:nvPr>
            <p:ph type="sldNum" sz="quarter" idx="12"/>
          </p:nvPr>
        </p:nvSpPr>
        <p:spPr/>
        <p:txBody>
          <a:bodyPr/>
          <a:lstStyle/>
          <a:p>
            <a:fld id="{0C43DB2D-E1FB-4A6E-9A23-1E3708D160A6}" type="slidenum">
              <a:rPr lang="en-GB" smtClean="0"/>
              <a:t>‹#›</a:t>
            </a:fld>
            <a:endParaRPr lang="en-GB"/>
          </a:p>
        </p:txBody>
      </p:sp>
    </p:spTree>
    <p:extLst>
      <p:ext uri="{BB962C8B-B14F-4D97-AF65-F5344CB8AC3E}">
        <p14:creationId xmlns:p14="http://schemas.microsoft.com/office/powerpoint/2010/main" val="3635296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D2580-A380-457C-9E29-FD16167664B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F08765E-00FA-47EB-B3E3-52A85DC46C3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827593F-88FE-4421-BABF-0312128E982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0FC9022-8BBB-49FB-841B-3EF9426FF707}"/>
              </a:ext>
            </a:extLst>
          </p:cNvPr>
          <p:cNvSpPr>
            <a:spLocks noGrp="1"/>
          </p:cNvSpPr>
          <p:nvPr>
            <p:ph type="dt" sz="half" idx="10"/>
          </p:nvPr>
        </p:nvSpPr>
        <p:spPr/>
        <p:txBody>
          <a:bodyPr/>
          <a:lstStyle/>
          <a:p>
            <a:fld id="{A152FD60-2CDB-44A2-B0E0-6F47A7DB3C9A}" type="datetimeFigureOut">
              <a:rPr lang="en-GB" smtClean="0"/>
              <a:t>04/01/2023</a:t>
            </a:fld>
            <a:endParaRPr lang="en-GB"/>
          </a:p>
        </p:txBody>
      </p:sp>
      <p:sp>
        <p:nvSpPr>
          <p:cNvPr id="6" name="Footer Placeholder 5">
            <a:extLst>
              <a:ext uri="{FF2B5EF4-FFF2-40B4-BE49-F238E27FC236}">
                <a16:creationId xmlns:a16="http://schemas.microsoft.com/office/drawing/2014/main" id="{346C3469-135F-4EFD-B0C2-EA9CC1F8EE2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A6BC7AB-3E35-4400-9B86-488576B606E9}"/>
              </a:ext>
            </a:extLst>
          </p:cNvPr>
          <p:cNvSpPr>
            <a:spLocks noGrp="1"/>
          </p:cNvSpPr>
          <p:nvPr>
            <p:ph type="sldNum" sz="quarter" idx="12"/>
          </p:nvPr>
        </p:nvSpPr>
        <p:spPr/>
        <p:txBody>
          <a:bodyPr/>
          <a:lstStyle/>
          <a:p>
            <a:fld id="{0C43DB2D-E1FB-4A6E-9A23-1E3708D160A6}" type="slidenum">
              <a:rPr lang="en-GB" smtClean="0"/>
              <a:t>‹#›</a:t>
            </a:fld>
            <a:endParaRPr lang="en-GB"/>
          </a:p>
        </p:txBody>
      </p:sp>
    </p:spTree>
    <p:extLst>
      <p:ext uri="{BB962C8B-B14F-4D97-AF65-F5344CB8AC3E}">
        <p14:creationId xmlns:p14="http://schemas.microsoft.com/office/powerpoint/2010/main" val="564772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E0741-6A29-4807-9A2B-11FF4D50D79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76ED8D1-50A9-49A8-B048-D6670E8F458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C18D08C-548C-45DC-9F15-A3D630A2A4D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4A3825E-C788-4312-A2D0-DB8A2733610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F09AD08-BAC8-4D27-84B9-638FEE108D2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29BCEAC-2135-4FA7-8477-F2F9047163A5}"/>
              </a:ext>
            </a:extLst>
          </p:cNvPr>
          <p:cNvSpPr>
            <a:spLocks noGrp="1"/>
          </p:cNvSpPr>
          <p:nvPr>
            <p:ph type="dt" sz="half" idx="10"/>
          </p:nvPr>
        </p:nvSpPr>
        <p:spPr/>
        <p:txBody>
          <a:bodyPr/>
          <a:lstStyle/>
          <a:p>
            <a:fld id="{A152FD60-2CDB-44A2-B0E0-6F47A7DB3C9A}" type="datetimeFigureOut">
              <a:rPr lang="en-GB" smtClean="0"/>
              <a:t>04/01/2023</a:t>
            </a:fld>
            <a:endParaRPr lang="en-GB"/>
          </a:p>
        </p:txBody>
      </p:sp>
      <p:sp>
        <p:nvSpPr>
          <p:cNvPr id="8" name="Footer Placeholder 7">
            <a:extLst>
              <a:ext uri="{FF2B5EF4-FFF2-40B4-BE49-F238E27FC236}">
                <a16:creationId xmlns:a16="http://schemas.microsoft.com/office/drawing/2014/main" id="{C38F8B3B-7CF2-4AEA-971F-3327B209412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C693352-BC23-4FB9-A88A-1FDF9FDC6E64}"/>
              </a:ext>
            </a:extLst>
          </p:cNvPr>
          <p:cNvSpPr>
            <a:spLocks noGrp="1"/>
          </p:cNvSpPr>
          <p:nvPr>
            <p:ph type="sldNum" sz="quarter" idx="12"/>
          </p:nvPr>
        </p:nvSpPr>
        <p:spPr/>
        <p:txBody>
          <a:bodyPr/>
          <a:lstStyle/>
          <a:p>
            <a:fld id="{0C43DB2D-E1FB-4A6E-9A23-1E3708D160A6}" type="slidenum">
              <a:rPr lang="en-GB" smtClean="0"/>
              <a:t>‹#›</a:t>
            </a:fld>
            <a:endParaRPr lang="en-GB"/>
          </a:p>
        </p:txBody>
      </p:sp>
    </p:spTree>
    <p:extLst>
      <p:ext uri="{BB962C8B-B14F-4D97-AF65-F5344CB8AC3E}">
        <p14:creationId xmlns:p14="http://schemas.microsoft.com/office/powerpoint/2010/main" val="3813410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5062C-420D-49E7-B857-2488CF8286B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C30D622-6D7F-4DFC-B1DE-E335D1EB8F17}"/>
              </a:ext>
            </a:extLst>
          </p:cNvPr>
          <p:cNvSpPr>
            <a:spLocks noGrp="1"/>
          </p:cNvSpPr>
          <p:nvPr>
            <p:ph type="dt" sz="half" idx="10"/>
          </p:nvPr>
        </p:nvSpPr>
        <p:spPr/>
        <p:txBody>
          <a:bodyPr/>
          <a:lstStyle/>
          <a:p>
            <a:fld id="{A152FD60-2CDB-44A2-B0E0-6F47A7DB3C9A}" type="datetimeFigureOut">
              <a:rPr lang="en-GB" smtClean="0"/>
              <a:t>04/01/2023</a:t>
            </a:fld>
            <a:endParaRPr lang="en-GB"/>
          </a:p>
        </p:txBody>
      </p:sp>
      <p:sp>
        <p:nvSpPr>
          <p:cNvPr id="4" name="Footer Placeholder 3">
            <a:extLst>
              <a:ext uri="{FF2B5EF4-FFF2-40B4-BE49-F238E27FC236}">
                <a16:creationId xmlns:a16="http://schemas.microsoft.com/office/drawing/2014/main" id="{30F3F336-38C4-4E45-AFFD-149ABF1A69D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016BDE6-5451-4496-A14A-7651CEF64C60}"/>
              </a:ext>
            </a:extLst>
          </p:cNvPr>
          <p:cNvSpPr>
            <a:spLocks noGrp="1"/>
          </p:cNvSpPr>
          <p:nvPr>
            <p:ph type="sldNum" sz="quarter" idx="12"/>
          </p:nvPr>
        </p:nvSpPr>
        <p:spPr/>
        <p:txBody>
          <a:bodyPr/>
          <a:lstStyle/>
          <a:p>
            <a:fld id="{0C43DB2D-E1FB-4A6E-9A23-1E3708D160A6}" type="slidenum">
              <a:rPr lang="en-GB" smtClean="0"/>
              <a:t>‹#›</a:t>
            </a:fld>
            <a:endParaRPr lang="en-GB"/>
          </a:p>
        </p:txBody>
      </p:sp>
    </p:spTree>
    <p:extLst>
      <p:ext uri="{BB962C8B-B14F-4D97-AF65-F5344CB8AC3E}">
        <p14:creationId xmlns:p14="http://schemas.microsoft.com/office/powerpoint/2010/main" val="1662152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7D6D7B9-B74D-4217-AA46-B0307EE8328E}"/>
              </a:ext>
            </a:extLst>
          </p:cNvPr>
          <p:cNvSpPr>
            <a:spLocks noGrp="1"/>
          </p:cNvSpPr>
          <p:nvPr>
            <p:ph type="dt" sz="half" idx="10"/>
          </p:nvPr>
        </p:nvSpPr>
        <p:spPr/>
        <p:txBody>
          <a:bodyPr/>
          <a:lstStyle/>
          <a:p>
            <a:fld id="{A152FD60-2CDB-44A2-B0E0-6F47A7DB3C9A}" type="datetimeFigureOut">
              <a:rPr lang="en-GB" smtClean="0"/>
              <a:t>04/01/2023</a:t>
            </a:fld>
            <a:endParaRPr lang="en-GB"/>
          </a:p>
        </p:txBody>
      </p:sp>
      <p:sp>
        <p:nvSpPr>
          <p:cNvPr id="3" name="Footer Placeholder 2">
            <a:extLst>
              <a:ext uri="{FF2B5EF4-FFF2-40B4-BE49-F238E27FC236}">
                <a16:creationId xmlns:a16="http://schemas.microsoft.com/office/drawing/2014/main" id="{1157D91E-07A2-4667-8BCE-2E7D2889320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F5F0B5C-E05F-4697-817C-7F102624170F}"/>
              </a:ext>
            </a:extLst>
          </p:cNvPr>
          <p:cNvSpPr>
            <a:spLocks noGrp="1"/>
          </p:cNvSpPr>
          <p:nvPr>
            <p:ph type="sldNum" sz="quarter" idx="12"/>
          </p:nvPr>
        </p:nvSpPr>
        <p:spPr/>
        <p:txBody>
          <a:bodyPr/>
          <a:lstStyle/>
          <a:p>
            <a:fld id="{0C43DB2D-E1FB-4A6E-9A23-1E3708D160A6}" type="slidenum">
              <a:rPr lang="en-GB" smtClean="0"/>
              <a:t>‹#›</a:t>
            </a:fld>
            <a:endParaRPr lang="en-GB"/>
          </a:p>
        </p:txBody>
      </p:sp>
    </p:spTree>
    <p:extLst>
      <p:ext uri="{BB962C8B-B14F-4D97-AF65-F5344CB8AC3E}">
        <p14:creationId xmlns:p14="http://schemas.microsoft.com/office/powerpoint/2010/main" val="4260034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865FC-FF5D-4BB1-91CD-7DA9C9F9911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5E84961-62F1-4DB8-81BF-8D8063AD238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B3BCE8E-FE34-4FB4-B1BD-AC08836716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4A28E88-AA33-4995-8AF0-FA37C8E23444}"/>
              </a:ext>
            </a:extLst>
          </p:cNvPr>
          <p:cNvSpPr>
            <a:spLocks noGrp="1"/>
          </p:cNvSpPr>
          <p:nvPr>
            <p:ph type="dt" sz="half" idx="10"/>
          </p:nvPr>
        </p:nvSpPr>
        <p:spPr/>
        <p:txBody>
          <a:bodyPr/>
          <a:lstStyle/>
          <a:p>
            <a:fld id="{A152FD60-2CDB-44A2-B0E0-6F47A7DB3C9A}" type="datetimeFigureOut">
              <a:rPr lang="en-GB" smtClean="0"/>
              <a:t>04/01/2023</a:t>
            </a:fld>
            <a:endParaRPr lang="en-GB"/>
          </a:p>
        </p:txBody>
      </p:sp>
      <p:sp>
        <p:nvSpPr>
          <p:cNvPr id="6" name="Footer Placeholder 5">
            <a:extLst>
              <a:ext uri="{FF2B5EF4-FFF2-40B4-BE49-F238E27FC236}">
                <a16:creationId xmlns:a16="http://schemas.microsoft.com/office/drawing/2014/main" id="{51B6499E-747D-4D30-8E12-00ECA38B907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418B904-BBF3-43C8-88E3-F1ED6C08AC00}"/>
              </a:ext>
            </a:extLst>
          </p:cNvPr>
          <p:cNvSpPr>
            <a:spLocks noGrp="1"/>
          </p:cNvSpPr>
          <p:nvPr>
            <p:ph type="sldNum" sz="quarter" idx="12"/>
          </p:nvPr>
        </p:nvSpPr>
        <p:spPr/>
        <p:txBody>
          <a:bodyPr/>
          <a:lstStyle/>
          <a:p>
            <a:fld id="{0C43DB2D-E1FB-4A6E-9A23-1E3708D160A6}" type="slidenum">
              <a:rPr lang="en-GB" smtClean="0"/>
              <a:t>‹#›</a:t>
            </a:fld>
            <a:endParaRPr lang="en-GB"/>
          </a:p>
        </p:txBody>
      </p:sp>
    </p:spTree>
    <p:extLst>
      <p:ext uri="{BB962C8B-B14F-4D97-AF65-F5344CB8AC3E}">
        <p14:creationId xmlns:p14="http://schemas.microsoft.com/office/powerpoint/2010/main" val="3178904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82180-F16A-4299-89D8-7B4862ACD4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CFFB7C5-FE30-4ADA-A4AE-A46CED2AFEE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24B9A60-7261-4091-A1E8-B50A2AC7BF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8DA61DA-7B9B-4563-B3B1-E81192BCC700}"/>
              </a:ext>
            </a:extLst>
          </p:cNvPr>
          <p:cNvSpPr>
            <a:spLocks noGrp="1"/>
          </p:cNvSpPr>
          <p:nvPr>
            <p:ph type="dt" sz="half" idx="10"/>
          </p:nvPr>
        </p:nvSpPr>
        <p:spPr/>
        <p:txBody>
          <a:bodyPr/>
          <a:lstStyle/>
          <a:p>
            <a:fld id="{A152FD60-2CDB-44A2-B0E0-6F47A7DB3C9A}" type="datetimeFigureOut">
              <a:rPr lang="en-GB" smtClean="0"/>
              <a:t>04/01/2023</a:t>
            </a:fld>
            <a:endParaRPr lang="en-GB"/>
          </a:p>
        </p:txBody>
      </p:sp>
      <p:sp>
        <p:nvSpPr>
          <p:cNvPr id="6" name="Footer Placeholder 5">
            <a:extLst>
              <a:ext uri="{FF2B5EF4-FFF2-40B4-BE49-F238E27FC236}">
                <a16:creationId xmlns:a16="http://schemas.microsoft.com/office/drawing/2014/main" id="{4DDA18D2-7B89-4B1E-85AB-2BD405F0111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3127E47-973C-4279-8394-8D078D3E7472}"/>
              </a:ext>
            </a:extLst>
          </p:cNvPr>
          <p:cNvSpPr>
            <a:spLocks noGrp="1"/>
          </p:cNvSpPr>
          <p:nvPr>
            <p:ph type="sldNum" sz="quarter" idx="12"/>
          </p:nvPr>
        </p:nvSpPr>
        <p:spPr/>
        <p:txBody>
          <a:bodyPr/>
          <a:lstStyle/>
          <a:p>
            <a:fld id="{0C43DB2D-E1FB-4A6E-9A23-1E3708D160A6}" type="slidenum">
              <a:rPr lang="en-GB" smtClean="0"/>
              <a:t>‹#›</a:t>
            </a:fld>
            <a:endParaRPr lang="en-GB"/>
          </a:p>
        </p:txBody>
      </p:sp>
    </p:spTree>
    <p:extLst>
      <p:ext uri="{BB962C8B-B14F-4D97-AF65-F5344CB8AC3E}">
        <p14:creationId xmlns:p14="http://schemas.microsoft.com/office/powerpoint/2010/main" val="4229197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71DC853-8A68-4652-BE18-5C2EA26385E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1FB4D31-D2F0-43FF-B32D-648D2B8C0C2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29A7122-7E38-451B-84A7-D677FB8A98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52FD60-2CDB-44A2-B0E0-6F47A7DB3C9A}" type="datetimeFigureOut">
              <a:rPr lang="en-GB" smtClean="0"/>
              <a:t>04/01/2023</a:t>
            </a:fld>
            <a:endParaRPr lang="en-GB"/>
          </a:p>
        </p:txBody>
      </p:sp>
      <p:sp>
        <p:nvSpPr>
          <p:cNvPr id="5" name="Footer Placeholder 4">
            <a:extLst>
              <a:ext uri="{FF2B5EF4-FFF2-40B4-BE49-F238E27FC236}">
                <a16:creationId xmlns:a16="http://schemas.microsoft.com/office/drawing/2014/main" id="{2B821966-C242-4DC7-91D6-CF5D2F53C40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F962CAF-6E41-4C87-81E6-5CD599F021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43DB2D-E1FB-4A6E-9A23-1E3708D160A6}" type="slidenum">
              <a:rPr lang="en-GB" smtClean="0"/>
              <a:t>‹#›</a:t>
            </a:fld>
            <a:endParaRPr lang="en-GB"/>
          </a:p>
        </p:txBody>
      </p:sp>
    </p:spTree>
    <p:extLst>
      <p:ext uri="{BB962C8B-B14F-4D97-AF65-F5344CB8AC3E}">
        <p14:creationId xmlns:p14="http://schemas.microsoft.com/office/powerpoint/2010/main" val="35294800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CCD6B-7E2E-4FB3-8FF2-9A06B67A5848}"/>
              </a:ext>
            </a:extLst>
          </p:cNvPr>
          <p:cNvSpPr>
            <a:spLocks noGrp="1"/>
          </p:cNvSpPr>
          <p:nvPr>
            <p:ph type="ctrTitle"/>
          </p:nvPr>
        </p:nvSpPr>
        <p:spPr>
          <a:xfrm>
            <a:off x="292100" y="135338"/>
            <a:ext cx="11607800" cy="782637"/>
          </a:xfrm>
        </p:spPr>
        <p:txBody>
          <a:bodyPr>
            <a:normAutofit/>
          </a:bodyPr>
          <a:lstStyle/>
          <a:p>
            <a:r>
              <a:rPr lang="en-GB" sz="3600" dirty="0">
                <a:latin typeface="Comic Sans MS" panose="030F0702030302020204" pitchFamily="66" charset="0"/>
              </a:rPr>
              <a:t>Knowledge Organiser: Is Death the End? </a:t>
            </a:r>
          </a:p>
        </p:txBody>
      </p:sp>
      <p:graphicFrame>
        <p:nvGraphicFramePr>
          <p:cNvPr id="4" name="Google Shape;185;p1">
            <a:extLst>
              <a:ext uri="{FF2B5EF4-FFF2-40B4-BE49-F238E27FC236}">
                <a16:creationId xmlns:a16="http://schemas.microsoft.com/office/drawing/2014/main" id="{37D36B00-38AA-4EE2-9818-7063B810B21E}"/>
              </a:ext>
            </a:extLst>
          </p:cNvPr>
          <p:cNvGraphicFramePr/>
          <p:nvPr>
            <p:extLst>
              <p:ext uri="{D42A27DB-BD31-4B8C-83A1-F6EECF244321}">
                <p14:modId xmlns:p14="http://schemas.microsoft.com/office/powerpoint/2010/main" val="3917455736"/>
              </p:ext>
            </p:extLst>
          </p:nvPr>
        </p:nvGraphicFramePr>
        <p:xfrm>
          <a:off x="168897" y="1049697"/>
          <a:ext cx="4233769" cy="5715129"/>
        </p:xfrm>
        <a:graphic>
          <a:graphicData uri="http://schemas.openxmlformats.org/drawingml/2006/table">
            <a:tbl>
              <a:tblPr>
                <a:noFill/>
              </a:tblPr>
              <a:tblGrid>
                <a:gridCol w="1119152">
                  <a:extLst>
                    <a:ext uri="{9D8B030D-6E8A-4147-A177-3AD203B41FA5}">
                      <a16:colId xmlns:a16="http://schemas.microsoft.com/office/drawing/2014/main" val="20000"/>
                    </a:ext>
                  </a:extLst>
                </a:gridCol>
                <a:gridCol w="3114617">
                  <a:extLst>
                    <a:ext uri="{9D8B030D-6E8A-4147-A177-3AD203B41FA5}">
                      <a16:colId xmlns:a16="http://schemas.microsoft.com/office/drawing/2014/main" val="20001"/>
                    </a:ext>
                  </a:extLst>
                </a:gridCol>
              </a:tblGrid>
              <a:tr h="441685">
                <a:tc gridSpan="2">
                  <a:txBody>
                    <a:bodyPr/>
                    <a:lstStyle/>
                    <a:p>
                      <a:pPr marL="0" lvl="0" indent="0" algn="l" rtl="0">
                        <a:spcBef>
                          <a:spcPts val="0"/>
                        </a:spcBef>
                        <a:spcAft>
                          <a:spcPts val="0"/>
                        </a:spcAft>
                        <a:buNone/>
                      </a:pPr>
                      <a:r>
                        <a:rPr lang="en-GB" sz="1100" b="1" dirty="0">
                          <a:solidFill>
                            <a:schemeClr val="tx1"/>
                          </a:solidFill>
                          <a:latin typeface="Comic Sans MS" panose="030F0702030302020204" pitchFamily="66" charset="0"/>
                          <a:ea typeface="Calibri"/>
                          <a:cs typeface="Calibri"/>
                          <a:sym typeface="Calibri"/>
                        </a:rPr>
                        <a:t>Keywords</a:t>
                      </a:r>
                      <a:endParaRPr sz="1100" b="1" dirty="0">
                        <a:solidFill>
                          <a:schemeClr val="tx1"/>
                        </a:solidFill>
                        <a:latin typeface="Comic Sans MS" panose="030F0702030302020204" pitchFamily="66" charset="0"/>
                        <a:ea typeface="Calibri"/>
                        <a:cs typeface="Calibri"/>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FFFF00"/>
                    </a:solidFill>
                  </a:tcPr>
                </a:tc>
                <a:tc hMerge="1">
                  <a:txBody>
                    <a:bodyPr/>
                    <a:lstStyle/>
                    <a:p>
                      <a:pPr marL="0" lvl="0" indent="0" algn="l" rtl="0">
                        <a:spcBef>
                          <a:spcPts val="0"/>
                        </a:spcBef>
                        <a:spcAft>
                          <a:spcPts val="0"/>
                        </a:spcAft>
                        <a:buNone/>
                      </a:pPr>
                      <a:endParaRPr sz="1200" b="1" dirty="0">
                        <a:solidFill>
                          <a:schemeClr val="lt1"/>
                        </a:solidFill>
                        <a:latin typeface="Calibri"/>
                        <a:ea typeface="Calibri"/>
                        <a:cs typeface="Calibri"/>
                        <a:sym typeface="Calibri"/>
                      </a:endParaRPr>
                    </a:p>
                  </a:txBody>
                  <a:tcPr marL="91425" marR="91425" marT="91425" marB="91425">
                    <a:lnL w="9525"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solidFill>
                      <a:schemeClr val="dk1"/>
                    </a:solidFill>
                  </a:tcPr>
                </a:tc>
                <a:extLst>
                  <a:ext uri="{0D108BD9-81ED-4DB2-BD59-A6C34878D82A}">
                    <a16:rowId xmlns:a16="http://schemas.microsoft.com/office/drawing/2014/main" val="10000"/>
                  </a:ext>
                </a:extLst>
              </a:tr>
              <a:tr h="511374">
                <a:tc>
                  <a:txBody>
                    <a:bodyPr/>
                    <a:lstStyle/>
                    <a:p>
                      <a:pPr marL="0" lvl="0" indent="0" algn="l" rtl="0">
                        <a:spcBef>
                          <a:spcPts val="0"/>
                        </a:spcBef>
                        <a:spcAft>
                          <a:spcPts val="0"/>
                        </a:spcAft>
                        <a:buNone/>
                      </a:pPr>
                      <a:r>
                        <a:rPr lang="en-GB" sz="1100" b="0" i="0" u="none" strike="noStrike" cap="none" dirty="0">
                          <a:solidFill>
                            <a:srgbClr val="000000"/>
                          </a:solidFill>
                          <a:latin typeface="Comic Sans MS" panose="030F0702030302020204" pitchFamily="66" charset="0"/>
                          <a:ea typeface="Cambria"/>
                          <a:cs typeface="Cambria"/>
                          <a:sym typeface="Cambria"/>
                        </a:rPr>
                        <a:t>1. Afterlife</a:t>
                      </a:r>
                      <a:endParaRPr sz="1100" b="0" i="0" u="none" strike="noStrike" cap="none" dirty="0">
                        <a:solidFill>
                          <a:srgbClr val="000000"/>
                        </a:solidFill>
                        <a:latin typeface="Comic Sans MS" panose="030F0702030302020204" pitchFamily="66" charset="0"/>
                        <a:ea typeface="Cambria"/>
                        <a:cs typeface="Cambria"/>
                        <a:sym typeface="Cambria"/>
                      </a:endParaRPr>
                    </a:p>
                  </a:txBody>
                  <a:tcPr marL="91425" marR="91425" marT="91425" marB="91425">
                    <a:lnL w="9525" cap="flat" cmpd="sng">
                      <a:solidFill>
                        <a:schemeClr val="dk1"/>
                      </a:solidFill>
                      <a:prstDash val="solid"/>
                      <a:round/>
                      <a:headEnd type="none" w="sm" len="sm"/>
                      <a:tailEnd type="none" w="sm" len="sm"/>
                    </a:lnL>
                    <a:lnR w="9525" cap="flat" cmpd="sng" algn="ctr">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1100" b="0" i="0" u="none" strike="noStrike" kern="1200" dirty="0">
                          <a:solidFill>
                            <a:schemeClr val="tx1"/>
                          </a:solidFill>
                          <a:effectLst/>
                          <a:latin typeface="Comic Sans MS" panose="030F0702030302020204" pitchFamily="66" charset="0"/>
                          <a:ea typeface="+mn-ea"/>
                          <a:cs typeface="+mn-cs"/>
                        </a:rPr>
                        <a:t>The life after death</a:t>
                      </a:r>
                      <a:endParaRPr lang="en-US" sz="1100" dirty="0">
                        <a:latin typeface="Comic Sans MS" panose="030F0702030302020204" pitchFamily="66" charset="0"/>
                        <a:ea typeface="Cambria"/>
                        <a:cs typeface="Cambria"/>
                        <a:sym typeface="Cambria"/>
                      </a:endParaRPr>
                    </a:p>
                  </a:txBody>
                  <a:tcPr marL="91425" marR="91425" marT="91425" marB="91425">
                    <a:lnL w="9525"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511374">
                <a:tc>
                  <a:txBody>
                    <a:bodyPr/>
                    <a:lstStyle/>
                    <a:p>
                      <a:pPr marL="0" lvl="0" indent="0" algn="l" rtl="0">
                        <a:spcBef>
                          <a:spcPts val="0"/>
                        </a:spcBef>
                        <a:spcAft>
                          <a:spcPts val="0"/>
                        </a:spcAft>
                        <a:buNone/>
                      </a:pPr>
                      <a:r>
                        <a:rPr lang="en-GB" sz="1100" b="0" i="0" u="none" strike="noStrike" cap="none" dirty="0">
                          <a:solidFill>
                            <a:srgbClr val="000000"/>
                          </a:solidFill>
                          <a:latin typeface="Comic Sans MS" panose="030F0702030302020204" pitchFamily="66" charset="0"/>
                          <a:ea typeface="Cambria"/>
                          <a:cs typeface="Cambria"/>
                          <a:sym typeface="Cambria"/>
                        </a:rPr>
                        <a:t>2. </a:t>
                      </a:r>
                      <a:r>
                        <a:rPr lang="en-GB" sz="1100" b="0" i="0" u="none" strike="noStrike" kern="1200" dirty="0">
                          <a:solidFill>
                            <a:schemeClr val="tx1"/>
                          </a:solidFill>
                          <a:effectLst/>
                          <a:latin typeface="Comic Sans MS" panose="030F0702030302020204" pitchFamily="66" charset="0"/>
                          <a:ea typeface="+mn-ea"/>
                          <a:cs typeface="+mn-cs"/>
                        </a:rPr>
                        <a:t>Sceptic</a:t>
                      </a:r>
                      <a:endParaRPr sz="1100" b="0" i="0" u="none" strike="noStrike" cap="none" dirty="0">
                        <a:solidFill>
                          <a:srgbClr val="000000"/>
                        </a:solidFill>
                        <a:latin typeface="Comic Sans MS" panose="030F0702030302020204" pitchFamily="66" charset="0"/>
                        <a:ea typeface="Cambria"/>
                        <a:cs typeface="Cambria"/>
                        <a:sym typeface="Cambria"/>
                      </a:endParaRPr>
                    </a:p>
                  </a:txBody>
                  <a:tcPr marL="91425" marR="91425" marT="91425" marB="91425">
                    <a:lnL w="9525" cap="flat" cmpd="sng">
                      <a:solidFill>
                        <a:schemeClr val="dk1"/>
                      </a:solidFill>
                      <a:prstDash val="solid"/>
                      <a:round/>
                      <a:headEnd type="none" w="sm" len="sm"/>
                      <a:tailEnd type="none" w="sm" len="sm"/>
                    </a:lnL>
                    <a:lnR w="9525" cap="flat" cmpd="sng" algn="ctr">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en-GB" sz="1100" b="0" i="0" u="none" strike="noStrike" kern="1200" dirty="0">
                          <a:solidFill>
                            <a:schemeClr val="tx1"/>
                          </a:solidFill>
                          <a:effectLst/>
                          <a:latin typeface="Comic Sans MS" panose="030F0702030302020204" pitchFamily="66" charset="0"/>
                          <a:ea typeface="+mn-ea"/>
                          <a:cs typeface="+mn-cs"/>
                        </a:rPr>
                        <a:t>Someone who is doubtful about something</a:t>
                      </a:r>
                      <a:endParaRPr lang="en-GB" sz="1100" dirty="0">
                        <a:solidFill>
                          <a:schemeClr val="dk1"/>
                        </a:solidFill>
                        <a:latin typeface="Comic Sans MS" panose="030F0702030302020204" pitchFamily="66" charset="0"/>
                        <a:ea typeface="Cambria"/>
                        <a:cs typeface="Cambria"/>
                        <a:sym typeface="Cambria"/>
                      </a:endParaRPr>
                    </a:p>
                  </a:txBody>
                  <a:tcPr marL="91425" marR="91425" marT="91425" marB="91425">
                    <a:lnL w="9525"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3103454481"/>
                  </a:ext>
                </a:extLst>
              </a:tr>
              <a:tr h="803609">
                <a:tc>
                  <a:txBody>
                    <a:bodyPr/>
                    <a:lstStyle/>
                    <a:p>
                      <a:pPr marL="0" lvl="0" indent="0" algn="l" rtl="0">
                        <a:spcBef>
                          <a:spcPts val="0"/>
                        </a:spcBef>
                        <a:spcAft>
                          <a:spcPts val="0"/>
                        </a:spcAft>
                        <a:buNone/>
                      </a:pPr>
                      <a:r>
                        <a:rPr lang="en-GB" sz="1100" dirty="0">
                          <a:latin typeface="Comic Sans MS" panose="030F0702030302020204" pitchFamily="66" charset="0"/>
                          <a:ea typeface="Cambria"/>
                          <a:cs typeface="Cambria"/>
                          <a:sym typeface="Cambria"/>
                        </a:rPr>
                        <a:t>3. </a:t>
                      </a:r>
                      <a:r>
                        <a:rPr lang="en-GB" sz="1100" b="0" i="0" u="none" strike="noStrike" kern="1200" dirty="0">
                          <a:solidFill>
                            <a:schemeClr val="tx1"/>
                          </a:solidFill>
                          <a:effectLst/>
                          <a:latin typeface="Comic Sans MS" panose="030F0702030302020204" pitchFamily="66" charset="0"/>
                          <a:ea typeface="+mn-ea"/>
                          <a:cs typeface="+mn-cs"/>
                        </a:rPr>
                        <a:t>Empirical evidence</a:t>
                      </a:r>
                      <a:endParaRPr sz="1100" dirty="0">
                        <a:latin typeface="Comic Sans MS" panose="030F0702030302020204" pitchFamily="66" charset="0"/>
                        <a:ea typeface="Cambria"/>
                        <a:cs typeface="Cambria"/>
                        <a:sym typeface="Cambria"/>
                      </a:endParaRPr>
                    </a:p>
                  </a:txBody>
                  <a:tcPr marL="91425" marR="91425" marT="91425" marB="91425">
                    <a:lnL w="9525" cap="flat" cmpd="sng">
                      <a:solidFill>
                        <a:schemeClr val="dk1"/>
                      </a:solidFill>
                      <a:prstDash val="solid"/>
                      <a:round/>
                      <a:headEnd type="none" w="sm" len="sm"/>
                      <a:tailEnd type="none" w="sm" len="sm"/>
                    </a:lnL>
                    <a:lnR w="9525" cap="flat" cmpd="sng" algn="ctr">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en-GB" sz="1100" b="0" i="0" u="none" strike="noStrike" kern="1200" dirty="0">
                          <a:solidFill>
                            <a:schemeClr val="tx1"/>
                          </a:solidFill>
                          <a:effectLst/>
                          <a:latin typeface="Comic Sans MS" panose="030F0702030302020204" pitchFamily="66" charset="0"/>
                          <a:ea typeface="+mn-ea"/>
                          <a:cs typeface="+mn-cs"/>
                        </a:rPr>
                        <a:t> Evidence from an experiment which can be repeated to get  the same result again and again</a:t>
                      </a:r>
                      <a:endParaRPr sz="1100" dirty="0">
                        <a:latin typeface="Comic Sans MS" panose="030F0702030302020204" pitchFamily="66" charset="0"/>
                        <a:ea typeface="Cambria"/>
                        <a:cs typeface="Cambria"/>
                        <a:sym typeface="Cambria"/>
                      </a:endParaRPr>
                    </a:p>
                  </a:txBody>
                  <a:tcPr marL="91425" marR="91425" marT="91425" marB="91425">
                    <a:lnL w="9525"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r h="803609">
                <a:tc>
                  <a:txBody>
                    <a:bodyPr/>
                    <a:lstStyle/>
                    <a:p>
                      <a:pPr marL="0" lvl="0" indent="0" algn="l" rtl="0">
                        <a:spcBef>
                          <a:spcPts val="0"/>
                        </a:spcBef>
                        <a:spcAft>
                          <a:spcPts val="0"/>
                        </a:spcAft>
                        <a:buNone/>
                      </a:pPr>
                      <a:r>
                        <a:rPr lang="en-GB" sz="1100" dirty="0">
                          <a:latin typeface="Comic Sans MS" panose="030F0702030302020204" pitchFamily="66" charset="0"/>
                          <a:ea typeface="Cambria"/>
                          <a:cs typeface="Cambria"/>
                          <a:sym typeface="Cambria"/>
                        </a:rPr>
                        <a:t>4. </a:t>
                      </a:r>
                      <a:r>
                        <a:rPr lang="en-GB" sz="1100" b="0" i="0" u="none" strike="noStrike" kern="1200" dirty="0">
                          <a:solidFill>
                            <a:schemeClr val="tx1"/>
                          </a:solidFill>
                          <a:effectLst/>
                          <a:latin typeface="Comic Sans MS" panose="030F0702030302020204" pitchFamily="66" charset="0"/>
                          <a:ea typeface="+mn-ea"/>
                          <a:cs typeface="+mn-cs"/>
                        </a:rPr>
                        <a:t>Reincarnation</a:t>
                      </a:r>
                      <a:endParaRPr sz="1100" dirty="0">
                        <a:latin typeface="Comic Sans MS" panose="030F0702030302020204" pitchFamily="66" charset="0"/>
                        <a:ea typeface="Cambria"/>
                        <a:cs typeface="Cambria"/>
                        <a:sym typeface="Cambria"/>
                      </a:endParaRPr>
                    </a:p>
                  </a:txBody>
                  <a:tcPr marL="91425" marR="91425" marT="91425" marB="91425">
                    <a:lnL w="9525" cap="flat" cmpd="sng">
                      <a:solidFill>
                        <a:schemeClr val="dk1"/>
                      </a:solidFill>
                      <a:prstDash val="solid"/>
                      <a:round/>
                      <a:headEnd type="none" w="sm" len="sm"/>
                      <a:tailEnd type="none" w="sm" len="sm"/>
                    </a:lnL>
                    <a:lnR w="9525" cap="flat" cmpd="sng" algn="ctr">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en-GB" sz="1100" b="0" i="0" u="none" strike="noStrike" kern="1200" dirty="0">
                          <a:solidFill>
                            <a:schemeClr val="tx1"/>
                          </a:solidFill>
                          <a:effectLst/>
                          <a:latin typeface="Comic Sans MS" panose="030F0702030302020204" pitchFamily="66" charset="0"/>
                          <a:ea typeface="+mn-ea"/>
                          <a:cs typeface="+mn-cs"/>
                        </a:rPr>
                        <a:t>The belief spirits can be reborn as new living beings</a:t>
                      </a:r>
                      <a:endParaRPr sz="1100" dirty="0">
                        <a:latin typeface="Comic Sans MS" panose="030F0702030302020204" pitchFamily="66" charset="0"/>
                        <a:ea typeface="Cambria"/>
                        <a:cs typeface="Cambria"/>
                        <a:sym typeface="Cambria"/>
                      </a:endParaRPr>
                    </a:p>
                  </a:txBody>
                  <a:tcPr marL="91425" marR="91425" marT="91425" marB="91425">
                    <a:lnL w="9525"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tcPr>
                </a:tc>
                <a:extLst>
                  <a:ext uri="{0D108BD9-81ED-4DB2-BD59-A6C34878D82A}">
                    <a16:rowId xmlns:a16="http://schemas.microsoft.com/office/drawing/2014/main" val="10005"/>
                  </a:ext>
                </a:extLst>
              </a:tr>
              <a:tr h="803609">
                <a:tc>
                  <a:txBody>
                    <a:bodyPr/>
                    <a:lstStyle/>
                    <a:p>
                      <a:pPr marL="0" lvl="0" indent="0" algn="l" rtl="0">
                        <a:spcBef>
                          <a:spcPts val="0"/>
                        </a:spcBef>
                        <a:spcAft>
                          <a:spcPts val="0"/>
                        </a:spcAft>
                        <a:buNone/>
                      </a:pPr>
                      <a:r>
                        <a:rPr lang="en-GB" sz="1100" dirty="0">
                          <a:latin typeface="Comic Sans MS" panose="030F0702030302020204" pitchFamily="66" charset="0"/>
                          <a:ea typeface="Cambria"/>
                          <a:cs typeface="Cambria"/>
                          <a:sym typeface="Cambria"/>
                        </a:rPr>
                        <a:t>5. Heaven</a:t>
                      </a:r>
                      <a:endParaRPr sz="1100" dirty="0">
                        <a:latin typeface="Comic Sans MS" panose="030F0702030302020204" pitchFamily="66" charset="0"/>
                        <a:ea typeface="Cambria"/>
                        <a:cs typeface="Cambria"/>
                        <a:sym typeface="Cambria"/>
                      </a:endParaRPr>
                    </a:p>
                  </a:txBody>
                  <a:tcPr marL="91425" marR="91425" marT="91425" marB="91425">
                    <a:lnL w="9525" cap="flat" cmpd="sng">
                      <a:solidFill>
                        <a:schemeClr val="dk1"/>
                      </a:solidFill>
                      <a:prstDash val="solid"/>
                      <a:round/>
                      <a:headEnd type="none" w="sm" len="sm"/>
                      <a:tailEnd type="none" w="sm" len="sm"/>
                    </a:lnL>
                    <a:lnR w="9525" cap="flat" cmpd="sng" algn="ctr">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1100" b="0" i="0" kern="1200" dirty="0">
                          <a:solidFill>
                            <a:schemeClr val="tx1"/>
                          </a:solidFill>
                          <a:effectLst/>
                          <a:latin typeface="Comic Sans MS" panose="030F0702030302020204" pitchFamily="66" charset="0"/>
                          <a:ea typeface="+mn-ea"/>
                          <a:cs typeface="+mn-cs"/>
                        </a:rPr>
                        <a:t>the place where God lives and where good people go after they die according to some religions</a:t>
                      </a:r>
                      <a:endParaRPr lang="en-GB" sz="1100" dirty="0">
                        <a:latin typeface="Comic Sans MS" panose="030F0702030302020204" pitchFamily="66" charset="0"/>
                        <a:ea typeface="Cambria"/>
                        <a:cs typeface="Cambria"/>
                        <a:sym typeface="Cambria"/>
                      </a:endParaRPr>
                    </a:p>
                  </a:txBody>
                  <a:tcPr marL="91425" marR="91425" marT="91425" marB="91425">
                    <a:lnL w="9525"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tcPr>
                </a:tc>
                <a:extLst>
                  <a:ext uri="{0D108BD9-81ED-4DB2-BD59-A6C34878D82A}">
                    <a16:rowId xmlns:a16="http://schemas.microsoft.com/office/drawing/2014/main" val="482928139"/>
                  </a:ext>
                </a:extLst>
              </a:tr>
              <a:tr h="803609">
                <a:tc>
                  <a:txBody>
                    <a:bodyPr/>
                    <a:lstStyle/>
                    <a:p>
                      <a:pPr marL="0" lvl="0" indent="0" algn="l" rtl="0">
                        <a:spcBef>
                          <a:spcPts val="0"/>
                        </a:spcBef>
                        <a:spcAft>
                          <a:spcPts val="0"/>
                        </a:spcAft>
                        <a:buNone/>
                      </a:pPr>
                      <a:r>
                        <a:rPr lang="en-GB" sz="1100" dirty="0">
                          <a:latin typeface="Comic Sans MS" panose="030F0702030302020204" pitchFamily="66" charset="0"/>
                          <a:ea typeface="Cambria"/>
                          <a:cs typeface="Cambria"/>
                          <a:sym typeface="Cambria"/>
                        </a:rPr>
                        <a:t>6. Hell </a:t>
                      </a:r>
                      <a:endParaRPr sz="1100" dirty="0">
                        <a:latin typeface="Comic Sans MS" panose="030F0702030302020204" pitchFamily="66" charset="0"/>
                        <a:ea typeface="Cambria"/>
                        <a:cs typeface="Cambria"/>
                        <a:sym typeface="Cambria"/>
                      </a:endParaRPr>
                    </a:p>
                  </a:txBody>
                  <a:tcPr marL="91425" marR="91425" marT="91425" marB="91425">
                    <a:lnL w="9525" cap="flat" cmpd="sng" algn="ctr">
                      <a:solidFill>
                        <a:schemeClr val="dk1"/>
                      </a:solidFill>
                      <a:prstDash val="solid"/>
                      <a:round/>
                      <a:headEnd type="none" w="sm" len="sm"/>
                      <a:tailEnd type="none" w="sm" len="sm"/>
                    </a:lnL>
                    <a:lnR w="9525" cap="flat" cmpd="sng" algn="ctr">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en-GB" sz="1100" b="0" i="0" kern="1200" dirty="0">
                          <a:solidFill>
                            <a:schemeClr val="tx1"/>
                          </a:solidFill>
                          <a:effectLst/>
                          <a:latin typeface="Comic Sans MS" panose="030F0702030302020204" pitchFamily="66" charset="0"/>
                          <a:ea typeface="+mn-ea"/>
                          <a:cs typeface="+mn-cs"/>
                        </a:rPr>
                        <a:t>A place of misery and suffering. It is where evil people go after they die according to some religions</a:t>
                      </a:r>
                      <a:endParaRPr sz="1100" dirty="0">
                        <a:latin typeface="Comic Sans MS" panose="030F0702030302020204" pitchFamily="66" charset="0"/>
                        <a:ea typeface="Cambria"/>
                        <a:cs typeface="Cambria"/>
                        <a:sym typeface="Cambria"/>
                      </a:endParaRPr>
                    </a:p>
                  </a:txBody>
                  <a:tcPr marL="91425" marR="91425" marT="91425" marB="91425">
                    <a:lnL w="9525" cap="flat" cmpd="sng" algn="ctr">
                      <a:solidFill>
                        <a:schemeClr val="dk1"/>
                      </a:solidFill>
                      <a:prstDash val="solid"/>
                      <a:round/>
                      <a:headEnd type="none" w="sm" len="sm"/>
                      <a:tailEnd type="none" w="sm" len="sm"/>
                    </a:lnL>
                    <a:lnR w="9525" cap="flat" cmpd="sng" algn="ctr">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tcPr>
                </a:tc>
                <a:extLst>
                  <a:ext uri="{0D108BD9-81ED-4DB2-BD59-A6C34878D82A}">
                    <a16:rowId xmlns:a16="http://schemas.microsoft.com/office/drawing/2014/main" val="1341412691"/>
                  </a:ext>
                </a:extLst>
              </a:tr>
              <a:tr h="441685">
                <a:tc>
                  <a:txBody>
                    <a:bodyPr/>
                    <a:lstStyle/>
                    <a:p>
                      <a:pPr marL="0" lvl="0" indent="0" algn="l" rtl="0">
                        <a:spcBef>
                          <a:spcPts val="0"/>
                        </a:spcBef>
                        <a:spcAft>
                          <a:spcPts val="0"/>
                        </a:spcAft>
                        <a:buNone/>
                      </a:pPr>
                      <a:r>
                        <a:rPr lang="en-GB" sz="1100" dirty="0">
                          <a:latin typeface="Comic Sans MS" panose="030F0702030302020204" pitchFamily="66" charset="0"/>
                          <a:ea typeface="Cambria"/>
                          <a:cs typeface="Cambria"/>
                          <a:sym typeface="Cambria"/>
                        </a:rPr>
                        <a:t>7. Karma </a:t>
                      </a:r>
                      <a:endParaRPr sz="1100" dirty="0">
                        <a:latin typeface="Comic Sans MS" panose="030F0702030302020204" pitchFamily="66" charset="0"/>
                        <a:ea typeface="Cambria"/>
                        <a:cs typeface="Cambria"/>
                        <a:sym typeface="Cambria"/>
                      </a:endParaRPr>
                    </a:p>
                  </a:txBody>
                  <a:tcPr marL="91425" marR="91425" marT="91425" marB="91425">
                    <a:lnL w="9525" cap="flat" cmpd="sng" algn="ctr">
                      <a:solidFill>
                        <a:schemeClr val="dk1"/>
                      </a:solidFill>
                      <a:prstDash val="solid"/>
                      <a:round/>
                      <a:headEnd type="none" w="sm" len="sm"/>
                      <a:tailEnd type="none" w="sm" len="sm"/>
                    </a:lnL>
                    <a:lnR w="9525" cap="flat" cmpd="sng" algn="ctr">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en-GB" sz="1100" b="0" i="0" kern="1200" dirty="0">
                          <a:solidFill>
                            <a:schemeClr val="tx1"/>
                          </a:solidFill>
                          <a:effectLst/>
                          <a:latin typeface="Comic Sans MS" panose="030F0702030302020204" pitchFamily="66" charset="0"/>
                          <a:ea typeface="+mn-ea"/>
                          <a:cs typeface="+mn-cs"/>
                        </a:rPr>
                        <a:t>good or bad luck, viewed as resulting from one's actions.</a:t>
                      </a:r>
                      <a:endParaRPr sz="1100" dirty="0">
                        <a:latin typeface="Comic Sans MS" panose="030F0702030302020204" pitchFamily="66" charset="0"/>
                        <a:ea typeface="Cambria"/>
                        <a:cs typeface="Cambria"/>
                        <a:sym typeface="Cambria"/>
                      </a:endParaRPr>
                    </a:p>
                  </a:txBody>
                  <a:tcPr marL="91425" marR="91425" marT="91425" marB="91425">
                    <a:lnL w="9525" cap="flat" cmpd="sng" algn="ctr">
                      <a:solidFill>
                        <a:schemeClr val="dk1"/>
                      </a:solidFill>
                      <a:prstDash val="solid"/>
                      <a:round/>
                      <a:headEnd type="none" w="sm" len="sm"/>
                      <a:tailEnd type="none" w="sm" len="sm"/>
                    </a:lnL>
                    <a:lnR w="9525" cap="flat" cmpd="sng" algn="ctr">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tcPr>
                </a:tc>
                <a:extLst>
                  <a:ext uri="{0D108BD9-81ED-4DB2-BD59-A6C34878D82A}">
                    <a16:rowId xmlns:a16="http://schemas.microsoft.com/office/drawing/2014/main" val="1824711127"/>
                  </a:ext>
                </a:extLst>
              </a:tr>
              <a:tr h="441685">
                <a:tc>
                  <a:txBody>
                    <a:bodyPr/>
                    <a:lstStyle/>
                    <a:p>
                      <a:pPr marL="0" lvl="0" indent="0" algn="l" rtl="0">
                        <a:spcBef>
                          <a:spcPts val="0"/>
                        </a:spcBef>
                        <a:spcAft>
                          <a:spcPts val="0"/>
                        </a:spcAft>
                        <a:buNone/>
                      </a:pPr>
                      <a:r>
                        <a:rPr lang="en-GB" sz="1100" dirty="0">
                          <a:latin typeface="Comic Sans MS" panose="030F0702030302020204" pitchFamily="66" charset="0"/>
                          <a:ea typeface="Cambria"/>
                          <a:cs typeface="Cambria"/>
                          <a:sym typeface="Cambria"/>
                        </a:rPr>
                        <a:t>8. Soul </a:t>
                      </a:r>
                      <a:endParaRPr sz="1100" dirty="0">
                        <a:latin typeface="Comic Sans MS" panose="030F0702030302020204" pitchFamily="66" charset="0"/>
                        <a:ea typeface="Cambria"/>
                        <a:cs typeface="Cambria"/>
                        <a:sym typeface="Cambria"/>
                      </a:endParaRPr>
                    </a:p>
                  </a:txBody>
                  <a:tcPr marL="91425" marR="91425" marT="91425" marB="91425">
                    <a:lnL w="9525" cap="flat" cmpd="sng" algn="ctr">
                      <a:solidFill>
                        <a:schemeClr val="dk1"/>
                      </a:solidFill>
                      <a:prstDash val="solid"/>
                      <a:round/>
                      <a:headEnd type="none" w="sm" len="sm"/>
                      <a:tailEnd type="none" w="sm" len="sm"/>
                    </a:lnL>
                    <a:lnR w="9525" cap="flat" cmpd="sng" algn="ctr">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en-GB" altLang="en-US" sz="1100" dirty="0">
                          <a:latin typeface="Comic Sans MS" panose="030F0702030302020204" pitchFamily="66" charset="0"/>
                        </a:rPr>
                        <a:t>a spiritual part of a person which we cannot see, which is said to exist after death</a:t>
                      </a:r>
                      <a:endParaRPr sz="1100" dirty="0">
                        <a:latin typeface="Comic Sans MS" panose="030F0702030302020204" pitchFamily="66" charset="0"/>
                        <a:ea typeface="Cambria"/>
                        <a:cs typeface="Cambria"/>
                        <a:sym typeface="Cambria"/>
                      </a:endParaRPr>
                    </a:p>
                  </a:txBody>
                  <a:tcPr marL="91425" marR="91425" marT="91425" marB="91425">
                    <a:lnL w="9525" cap="flat" cmpd="sng" algn="ctr">
                      <a:solidFill>
                        <a:schemeClr val="dk1"/>
                      </a:solidFill>
                      <a:prstDash val="solid"/>
                      <a:round/>
                      <a:headEnd type="none" w="sm" len="sm"/>
                      <a:tailEnd type="none" w="sm" len="sm"/>
                    </a:lnL>
                    <a:lnR w="9525" cap="flat" cmpd="sng" algn="ctr">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tcPr>
                </a:tc>
                <a:extLst>
                  <a:ext uri="{0D108BD9-81ED-4DB2-BD59-A6C34878D82A}">
                    <a16:rowId xmlns:a16="http://schemas.microsoft.com/office/drawing/2014/main" val="1672219960"/>
                  </a:ext>
                </a:extLst>
              </a:tr>
            </a:tbl>
          </a:graphicData>
        </a:graphic>
      </p:graphicFrame>
      <p:sp>
        <p:nvSpPr>
          <p:cNvPr id="3" name="Rectangle 2">
            <a:extLst>
              <a:ext uri="{FF2B5EF4-FFF2-40B4-BE49-F238E27FC236}">
                <a16:creationId xmlns:a16="http://schemas.microsoft.com/office/drawing/2014/main" id="{CAA7CFF4-C8FD-435E-87DF-75BB7A3C6482}"/>
              </a:ext>
            </a:extLst>
          </p:cNvPr>
          <p:cNvSpPr/>
          <p:nvPr/>
        </p:nvSpPr>
        <p:spPr>
          <a:xfrm>
            <a:off x="4809068" y="1432140"/>
            <a:ext cx="6972300" cy="2163093"/>
          </a:xfrm>
          <a:prstGeom prst="rect">
            <a:avLst/>
          </a:prstGeom>
          <a:solidFill>
            <a:srgbClr val="FFCCFF"/>
          </a:solidFill>
        </p:spPr>
        <p:txBody>
          <a:bodyPr wrap="square">
            <a:spAutoFit/>
          </a:bodyPr>
          <a:lstStyle/>
          <a:p>
            <a:pPr algn="ctr">
              <a:lnSpc>
                <a:spcPct val="115000"/>
              </a:lnSpc>
              <a:spcAft>
                <a:spcPts val="1000"/>
              </a:spcAft>
            </a:pPr>
            <a:r>
              <a:rPr lang="en-GB" sz="1200" b="1" u="sng" dirty="0">
                <a:latin typeface="Comic Sans MS" panose="030F0702030302020204" pitchFamily="66" charset="0"/>
                <a:ea typeface="Calibri" panose="020F0502020204030204" pitchFamily="34" charset="0"/>
                <a:cs typeface="Comic Sans MS" panose="030F0702030302020204" pitchFamily="66" charset="0"/>
              </a:rPr>
              <a:t>Christian Beliefs about the Afterlife</a:t>
            </a:r>
            <a:endParaRPr lang="en-GB" sz="1200" b="1" dirty="0">
              <a:latin typeface="Comic Sans MS" panose="030F0702030302020204" pitchFamily="66" charset="0"/>
              <a:ea typeface="Calibri" panose="020F0502020204030204" pitchFamily="34" charset="0"/>
              <a:cs typeface="Comic Sans MS" panose="030F0702030302020204" pitchFamily="66" charset="0"/>
            </a:endParaRPr>
          </a:p>
          <a:p>
            <a:pPr marL="171450" indent="-171450">
              <a:lnSpc>
                <a:spcPct val="115000"/>
              </a:lnSpc>
              <a:spcAft>
                <a:spcPts val="1000"/>
              </a:spcAft>
              <a:buFont typeface="Arial" panose="020B0604020202020204" pitchFamily="34" charset="0"/>
              <a:buChar char="•"/>
            </a:pPr>
            <a:r>
              <a:rPr lang="en-GB" sz="1200" dirty="0">
                <a:latin typeface="Comic Sans MS" panose="030F0702030302020204" pitchFamily="66" charset="0"/>
                <a:ea typeface="Calibri" panose="020F0502020204030204" pitchFamily="34" charset="0"/>
                <a:cs typeface="Comic Sans MS" panose="030F0702030302020204" pitchFamily="66" charset="0"/>
              </a:rPr>
              <a:t>Christians believe that humans are created ‘in God’s image’ and that this spirit or soul is a reflection of this image inside every person.</a:t>
            </a:r>
            <a:endParaRPr lang="en-GB" sz="1100" dirty="0">
              <a:latin typeface="Calibri" panose="020F0502020204030204" pitchFamily="34" charset="0"/>
              <a:ea typeface="Calibri" panose="020F0502020204030204" pitchFamily="34" charset="0"/>
            </a:endParaRPr>
          </a:p>
          <a:p>
            <a:pPr marL="171450" indent="-171450">
              <a:lnSpc>
                <a:spcPct val="115000"/>
              </a:lnSpc>
              <a:spcAft>
                <a:spcPts val="1000"/>
              </a:spcAft>
              <a:buFont typeface="Arial" panose="020B0604020202020204" pitchFamily="34" charset="0"/>
              <a:buChar char="•"/>
            </a:pPr>
            <a:r>
              <a:rPr lang="en-GB" sz="1200" dirty="0">
                <a:latin typeface="Comic Sans MS" panose="030F0702030302020204" pitchFamily="66" charset="0"/>
                <a:ea typeface="Calibri" panose="020F0502020204030204" pitchFamily="34" charset="0"/>
                <a:cs typeface="Comic Sans MS" panose="030F0702030302020204" pitchFamily="66" charset="0"/>
              </a:rPr>
              <a:t>In Christianity, it is believed that the spirit enables humans to communicate with God through prayer and worship. </a:t>
            </a:r>
          </a:p>
          <a:p>
            <a:pPr marL="171450" indent="-171450">
              <a:lnSpc>
                <a:spcPct val="115000"/>
              </a:lnSpc>
              <a:spcAft>
                <a:spcPts val="1000"/>
              </a:spcAft>
              <a:buFont typeface="Arial" panose="020B0604020202020204" pitchFamily="34" charset="0"/>
              <a:buChar char="•"/>
            </a:pPr>
            <a:r>
              <a:rPr lang="en-GB" sz="1200" dirty="0">
                <a:latin typeface="Comic Sans MS" panose="030F0702030302020204" pitchFamily="66" charset="0"/>
                <a:ea typeface="Calibri" panose="020F0502020204030204" pitchFamily="34" charset="0"/>
                <a:cs typeface="Comic Sans MS" panose="030F0702030302020204" pitchFamily="66" charset="0"/>
              </a:rPr>
              <a:t>Many Christians believe it is the spirit that will live on after death. Christians believe that there will be a Judgement Day and that on this day the bodies of the dead will rise and be made ‘perfect’ again. The bodies and the spirits of the believers will go to heaven.</a:t>
            </a:r>
            <a:endParaRPr lang="en-GB" sz="1100" dirty="0">
              <a:effectLst/>
              <a:latin typeface="Calibri" panose="020F0502020204030204" pitchFamily="34" charset="0"/>
              <a:ea typeface="Calibri" panose="020F0502020204030204" pitchFamily="34" charset="0"/>
            </a:endParaRPr>
          </a:p>
        </p:txBody>
      </p:sp>
      <p:sp>
        <p:nvSpPr>
          <p:cNvPr id="6" name="Rectangle 5">
            <a:extLst>
              <a:ext uri="{FF2B5EF4-FFF2-40B4-BE49-F238E27FC236}">
                <a16:creationId xmlns:a16="http://schemas.microsoft.com/office/drawing/2014/main" id="{CE266FD6-1520-41B9-AA9B-2239B393A9EF}"/>
              </a:ext>
            </a:extLst>
          </p:cNvPr>
          <p:cNvSpPr/>
          <p:nvPr/>
        </p:nvSpPr>
        <p:spPr>
          <a:xfrm>
            <a:off x="4809068" y="4134838"/>
            <a:ext cx="6972300" cy="2587824"/>
          </a:xfrm>
          <a:prstGeom prst="rect">
            <a:avLst/>
          </a:prstGeom>
          <a:solidFill>
            <a:schemeClr val="accent5">
              <a:lumMod val="40000"/>
              <a:lumOff val="60000"/>
            </a:schemeClr>
          </a:solidFill>
        </p:spPr>
        <p:txBody>
          <a:bodyPr wrap="square">
            <a:spAutoFit/>
          </a:bodyPr>
          <a:lstStyle/>
          <a:p>
            <a:pPr algn="ctr">
              <a:lnSpc>
                <a:spcPct val="115000"/>
              </a:lnSpc>
              <a:spcAft>
                <a:spcPts val="1000"/>
              </a:spcAft>
            </a:pPr>
            <a:r>
              <a:rPr lang="en-GB" sz="1200" b="1" u="sng" dirty="0">
                <a:latin typeface="Comic Sans MS" panose="030F0702030302020204" pitchFamily="66" charset="0"/>
                <a:ea typeface="Calibri" panose="020F0502020204030204" pitchFamily="34" charset="0"/>
                <a:cs typeface="Comic Sans MS" panose="030F0702030302020204" pitchFamily="66" charset="0"/>
              </a:rPr>
              <a:t>Islamic Beliefs about the Afterlife</a:t>
            </a:r>
          </a:p>
          <a:p>
            <a:pPr marL="171450" indent="-171450">
              <a:lnSpc>
                <a:spcPct val="115000"/>
              </a:lnSpc>
              <a:spcAft>
                <a:spcPts val="1000"/>
              </a:spcAft>
              <a:buFont typeface="Arial" panose="020B0604020202020204" pitchFamily="34" charset="0"/>
              <a:buChar char="•"/>
            </a:pPr>
            <a:r>
              <a:rPr lang="en-GB" sz="1200" dirty="0">
                <a:latin typeface="Comic Sans MS" panose="030F0702030302020204" pitchFamily="66" charset="0"/>
                <a:ea typeface="Calibri" panose="020F0502020204030204" pitchFamily="34" charset="0"/>
                <a:cs typeface="Comic Sans MS" panose="030F0702030302020204" pitchFamily="66" charset="0"/>
              </a:rPr>
              <a:t>Muslims believe that human beings are Allah’s highest creation because they are the only living things to have a soul. They believe that Allah gives each human an individual soul soon after the baby begins to develop in the mother’s womb. </a:t>
            </a:r>
          </a:p>
          <a:p>
            <a:pPr marL="171450" indent="-171450">
              <a:lnSpc>
                <a:spcPct val="115000"/>
              </a:lnSpc>
              <a:spcAft>
                <a:spcPts val="1000"/>
              </a:spcAft>
              <a:buFont typeface="Arial" panose="020B0604020202020204" pitchFamily="34" charset="0"/>
              <a:buChar char="•"/>
            </a:pPr>
            <a:r>
              <a:rPr lang="en-GB" sz="1200" dirty="0">
                <a:latin typeface="Comic Sans MS" panose="030F0702030302020204" pitchFamily="66" charset="0"/>
                <a:ea typeface="Calibri" panose="020F0502020204030204" pitchFamily="34" charset="0"/>
                <a:cs typeface="Comic Sans MS" panose="030F0702030302020204" pitchFamily="66" charset="0"/>
              </a:rPr>
              <a:t>Muslims believe that life is a test and an opportunity to do good. They believe that good acts will be rewarded in the afterlife by the soul joining Allah in paradise, but evil acts will be punished.</a:t>
            </a:r>
            <a:endParaRPr lang="en-GB" sz="1100" dirty="0">
              <a:latin typeface="Calibri" panose="020F0502020204030204" pitchFamily="34" charset="0"/>
              <a:ea typeface="Calibri" panose="020F0502020204030204" pitchFamily="34" charset="0"/>
            </a:endParaRPr>
          </a:p>
          <a:p>
            <a:pPr marL="171450" indent="-171450">
              <a:lnSpc>
                <a:spcPct val="115000"/>
              </a:lnSpc>
              <a:spcAft>
                <a:spcPts val="1000"/>
              </a:spcAft>
              <a:buFont typeface="Arial" panose="020B0604020202020204" pitchFamily="34" charset="0"/>
              <a:buChar char="•"/>
            </a:pPr>
            <a:r>
              <a:rPr lang="en-GB" sz="1200" dirty="0">
                <a:latin typeface="Comic Sans MS" panose="030F0702030302020204" pitchFamily="66" charset="0"/>
                <a:ea typeface="Calibri" panose="020F0502020204030204" pitchFamily="34" charset="0"/>
                <a:cs typeface="Comic Sans MS" panose="030F0702030302020204" pitchFamily="66" charset="0"/>
              </a:rPr>
              <a:t>When a Muslim dies, their soul is judged on what they have done in their life and how well they have followed Allah’s guidance, for example, if they have asked forgiveness for sins and followed Muslim duties such as prayer and helping others.</a:t>
            </a:r>
            <a:endParaRPr lang="en-GB" sz="11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987724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93CC3BD-DA87-4CCF-824B-D353BD906ECE}"/>
              </a:ext>
            </a:extLst>
          </p:cNvPr>
          <p:cNvPicPr>
            <a:picLocks noChangeAspect="1"/>
          </p:cNvPicPr>
          <p:nvPr/>
        </p:nvPicPr>
        <p:blipFill>
          <a:blip r:embed="rId2"/>
          <a:stretch>
            <a:fillRect/>
          </a:stretch>
        </p:blipFill>
        <p:spPr>
          <a:xfrm>
            <a:off x="6654798" y="395633"/>
            <a:ext cx="4487334" cy="3002904"/>
          </a:xfrm>
          <a:prstGeom prst="rect">
            <a:avLst/>
          </a:prstGeom>
        </p:spPr>
      </p:pic>
      <p:pic>
        <p:nvPicPr>
          <p:cNvPr id="5" name="Picture 4" descr="Text&#10;&#10;Description automatically generated">
            <a:extLst>
              <a:ext uri="{FF2B5EF4-FFF2-40B4-BE49-F238E27FC236}">
                <a16:creationId xmlns:a16="http://schemas.microsoft.com/office/drawing/2014/main" id="{A13EA843-8B87-495C-83D4-C889BE893743}"/>
              </a:ext>
            </a:extLst>
          </p:cNvPr>
          <p:cNvPicPr>
            <a:picLocks noChangeAspect="1"/>
          </p:cNvPicPr>
          <p:nvPr/>
        </p:nvPicPr>
        <p:blipFill rotWithShape="1">
          <a:blip r:embed="rId3">
            <a:extLst>
              <a:ext uri="{28A0092B-C50C-407E-A947-70E740481C1C}">
                <a14:useLocalDpi xmlns:a14="http://schemas.microsoft.com/office/drawing/2010/main" val="0"/>
              </a:ext>
            </a:extLst>
          </a:blip>
          <a:srcRect l="2450" t="6297" r="2398" b="9238"/>
          <a:stretch/>
        </p:blipFill>
        <p:spPr>
          <a:xfrm>
            <a:off x="101600" y="43629"/>
            <a:ext cx="5731933" cy="2992550"/>
          </a:xfrm>
          <a:prstGeom prst="rect">
            <a:avLst/>
          </a:prstGeom>
        </p:spPr>
      </p:pic>
      <p:graphicFrame>
        <p:nvGraphicFramePr>
          <p:cNvPr id="6" name="Table 5">
            <a:extLst>
              <a:ext uri="{FF2B5EF4-FFF2-40B4-BE49-F238E27FC236}">
                <a16:creationId xmlns:a16="http://schemas.microsoft.com/office/drawing/2014/main" id="{4CC14D03-4129-4C36-A2A4-EF0119A6DE45}"/>
              </a:ext>
            </a:extLst>
          </p:cNvPr>
          <p:cNvGraphicFramePr>
            <a:graphicFrameLocks noGrp="1"/>
          </p:cNvGraphicFramePr>
          <p:nvPr>
            <p:extLst>
              <p:ext uri="{D42A27DB-BD31-4B8C-83A1-F6EECF244321}">
                <p14:modId xmlns:p14="http://schemas.microsoft.com/office/powerpoint/2010/main" val="257803250"/>
              </p:ext>
            </p:extLst>
          </p:nvPr>
        </p:nvGraphicFramePr>
        <p:xfrm>
          <a:off x="101600" y="3513667"/>
          <a:ext cx="11590866" cy="3284177"/>
        </p:xfrm>
        <a:graphic>
          <a:graphicData uri="http://schemas.openxmlformats.org/drawingml/2006/table">
            <a:tbl>
              <a:tblPr firstRow="1" firstCol="1" lastRow="1" lastCol="1" bandRow="1" bandCol="1">
                <a:tableStyleId>{5940675A-B579-460E-94D1-54222C63F5DA}</a:tableStyleId>
              </a:tblPr>
              <a:tblGrid>
                <a:gridCol w="5603253">
                  <a:extLst>
                    <a:ext uri="{9D8B030D-6E8A-4147-A177-3AD203B41FA5}">
                      <a16:colId xmlns:a16="http://schemas.microsoft.com/office/drawing/2014/main" val="20000"/>
                    </a:ext>
                  </a:extLst>
                </a:gridCol>
                <a:gridCol w="5987613">
                  <a:extLst>
                    <a:ext uri="{9D8B030D-6E8A-4147-A177-3AD203B41FA5}">
                      <a16:colId xmlns:a16="http://schemas.microsoft.com/office/drawing/2014/main" val="20001"/>
                    </a:ext>
                  </a:extLst>
                </a:gridCol>
              </a:tblGrid>
              <a:tr h="615773">
                <a:tc>
                  <a:txBody>
                    <a:bodyPr/>
                    <a:lstStyle/>
                    <a:p>
                      <a:pPr algn="l">
                        <a:spcAft>
                          <a:spcPts val="0"/>
                        </a:spcAft>
                      </a:pPr>
                      <a:r>
                        <a:rPr lang="en-GB" sz="1050" dirty="0">
                          <a:effectLst/>
                          <a:latin typeface="Comic Sans MS" panose="030F0702030302020204" pitchFamily="66" charset="0"/>
                        </a:rPr>
                        <a:t> </a:t>
                      </a:r>
                    </a:p>
                    <a:p>
                      <a:pPr algn="l">
                        <a:spcAft>
                          <a:spcPts val="0"/>
                        </a:spcAft>
                      </a:pPr>
                      <a:r>
                        <a:rPr lang="en-GB" sz="1050" dirty="0">
                          <a:effectLst/>
                          <a:latin typeface="Comic Sans MS" panose="030F0702030302020204" pitchFamily="66" charset="0"/>
                        </a:rPr>
                        <a:t>We can never prove that there</a:t>
                      </a:r>
                      <a:r>
                        <a:rPr lang="en-GB" sz="1050" baseline="0" dirty="0">
                          <a:effectLst/>
                          <a:latin typeface="Comic Sans MS" panose="030F0702030302020204" pitchFamily="66" charset="0"/>
                        </a:rPr>
                        <a:t> </a:t>
                      </a:r>
                      <a:r>
                        <a:rPr lang="en-GB" sz="1050" b="1" i="1" baseline="0" dirty="0">
                          <a:effectLst/>
                          <a:latin typeface="Comic Sans MS" panose="030F0702030302020204" pitchFamily="66" charset="0"/>
                        </a:rPr>
                        <a:t>is</a:t>
                      </a:r>
                      <a:r>
                        <a:rPr lang="en-GB" sz="1050" baseline="0" dirty="0">
                          <a:effectLst/>
                          <a:latin typeface="Comic Sans MS" panose="030F0702030302020204" pitchFamily="66" charset="0"/>
                        </a:rPr>
                        <a:t> a life after death, </a:t>
                      </a:r>
                      <a:r>
                        <a:rPr lang="en-GB" sz="1050" dirty="0">
                          <a:effectLst/>
                          <a:latin typeface="Comic Sans MS" panose="030F0702030302020204" pitchFamily="66" charset="0"/>
                        </a:rPr>
                        <a:t>but equally we can never prove that there</a:t>
                      </a:r>
                      <a:r>
                        <a:rPr lang="en-GB" sz="1050" baseline="0" dirty="0">
                          <a:effectLst/>
                          <a:latin typeface="Comic Sans MS" panose="030F0702030302020204" pitchFamily="66" charset="0"/>
                        </a:rPr>
                        <a:t> </a:t>
                      </a:r>
                      <a:r>
                        <a:rPr lang="en-GB" sz="1050" b="1" i="1" baseline="0" dirty="0">
                          <a:effectLst/>
                          <a:latin typeface="Comic Sans MS" panose="030F0702030302020204" pitchFamily="66" charset="0"/>
                        </a:rPr>
                        <a:t>isn’t</a:t>
                      </a:r>
                      <a:r>
                        <a:rPr lang="en-GB" sz="1050" baseline="0" dirty="0">
                          <a:effectLst/>
                          <a:latin typeface="Comic Sans MS" panose="030F0702030302020204" pitchFamily="66" charset="0"/>
                        </a:rPr>
                        <a:t> a life after death</a:t>
                      </a:r>
                      <a:r>
                        <a:rPr lang="en-GB" sz="1050" dirty="0">
                          <a:effectLst/>
                          <a:latin typeface="Comic Sans MS" panose="030F0702030302020204" pitchFamily="66" charset="0"/>
                        </a:rPr>
                        <a:t>. So why can’t there</a:t>
                      </a:r>
                      <a:r>
                        <a:rPr lang="en-GB" sz="1050" baseline="0" dirty="0">
                          <a:effectLst/>
                          <a:latin typeface="Comic Sans MS" panose="030F0702030302020204" pitchFamily="66" charset="0"/>
                        </a:rPr>
                        <a:t> be</a:t>
                      </a:r>
                      <a:r>
                        <a:rPr lang="en-GB" sz="1050" dirty="0">
                          <a:effectLst/>
                          <a:latin typeface="Comic Sans MS" panose="030F0702030302020204" pitchFamily="66" charset="0"/>
                        </a:rPr>
                        <a:t>?</a:t>
                      </a:r>
                    </a:p>
                    <a:p>
                      <a:pPr algn="l">
                        <a:spcAft>
                          <a:spcPts val="0"/>
                        </a:spcAft>
                      </a:pPr>
                      <a:endParaRPr lang="en-GB" sz="1050" dirty="0">
                        <a:solidFill>
                          <a:schemeClr val="tx1"/>
                        </a:solidFill>
                        <a:effectLst/>
                        <a:latin typeface="Comic Sans MS" panose="030F0702030302020204" pitchFamily="66" charset="0"/>
                        <a:ea typeface="Times New Roman"/>
                      </a:endParaRPr>
                    </a:p>
                  </a:txBody>
                  <a:tcPr marL="53310" marR="53310" marT="0" marB="0">
                    <a:solidFill>
                      <a:schemeClr val="accent6">
                        <a:lumMod val="40000"/>
                        <a:lumOff val="60000"/>
                      </a:schemeClr>
                    </a:solidFill>
                  </a:tcPr>
                </a:tc>
                <a:tc>
                  <a:txBody>
                    <a:bodyPr/>
                    <a:lstStyle/>
                    <a:p>
                      <a:pPr marR="9525" algn="l">
                        <a:spcAft>
                          <a:spcPts val="0"/>
                        </a:spcAft>
                      </a:pPr>
                      <a:r>
                        <a:rPr lang="en-GB" sz="1050" dirty="0">
                          <a:effectLst/>
                          <a:latin typeface="Comic Sans MS" panose="030F0702030302020204" pitchFamily="66" charset="0"/>
                        </a:rPr>
                        <a:t> </a:t>
                      </a:r>
                    </a:p>
                    <a:p>
                      <a:pPr marR="9525" algn="l">
                        <a:spcAft>
                          <a:spcPts val="0"/>
                        </a:spcAft>
                      </a:pPr>
                      <a:r>
                        <a:rPr lang="en-GB" sz="1050" dirty="0">
                          <a:effectLst/>
                          <a:latin typeface="Comic Sans MS" panose="030F0702030302020204" pitchFamily="66" charset="0"/>
                        </a:rPr>
                        <a:t>Some people claim to have ‘spoken’ to the dead.</a:t>
                      </a:r>
                      <a:r>
                        <a:rPr lang="en-GB" sz="1050" baseline="0" dirty="0">
                          <a:effectLst/>
                          <a:latin typeface="Comic Sans MS" panose="030F0702030302020204" pitchFamily="66" charset="0"/>
                        </a:rPr>
                        <a:t> Perhaps psychic people / fortune tellers.</a:t>
                      </a:r>
                      <a:endParaRPr lang="en-GB" sz="1050" dirty="0">
                        <a:effectLst/>
                        <a:latin typeface="Comic Sans MS" panose="030F0702030302020204" pitchFamily="66" charset="0"/>
                      </a:endParaRPr>
                    </a:p>
                  </a:txBody>
                  <a:tcPr marL="53310" marR="53310" marT="0" marB="0">
                    <a:solidFill>
                      <a:schemeClr val="accent6">
                        <a:lumMod val="40000"/>
                        <a:lumOff val="60000"/>
                      </a:schemeClr>
                    </a:solidFill>
                  </a:tcPr>
                </a:tc>
                <a:extLst>
                  <a:ext uri="{0D108BD9-81ED-4DB2-BD59-A6C34878D82A}">
                    <a16:rowId xmlns:a16="http://schemas.microsoft.com/office/drawing/2014/main" val="10000"/>
                  </a:ext>
                </a:extLst>
              </a:tr>
              <a:tr h="443096">
                <a:tc>
                  <a:txBody>
                    <a:bodyPr/>
                    <a:lstStyle/>
                    <a:p>
                      <a:pPr marR="114300" algn="l">
                        <a:spcAft>
                          <a:spcPts val="0"/>
                        </a:spcAft>
                        <a:tabLst>
                          <a:tab pos="2628900" algn="l"/>
                          <a:tab pos="2743200" algn="l"/>
                          <a:tab pos="5372100" algn="l"/>
                          <a:tab pos="5486400" algn="l"/>
                        </a:tabLst>
                      </a:pPr>
                      <a:r>
                        <a:rPr lang="en-GB" sz="1050" dirty="0">
                          <a:effectLst/>
                          <a:latin typeface="Comic Sans MS" panose="030F0702030302020204" pitchFamily="66" charset="0"/>
                        </a:rPr>
                        <a:t> Life Support Machines prove that </a:t>
                      </a:r>
                      <a:r>
                        <a:rPr lang="en-GB" sz="1050" baseline="0" dirty="0">
                          <a:effectLst/>
                          <a:latin typeface="Comic Sans MS" panose="030F0702030302020204" pitchFamily="66" charset="0"/>
                        </a:rPr>
                        <a:t>the brain actually dies before the body. So then it is just organs being kept alive by medicine and machines. </a:t>
                      </a:r>
                      <a:endParaRPr lang="en-GB" sz="1050" dirty="0">
                        <a:solidFill>
                          <a:schemeClr val="tx1"/>
                        </a:solidFill>
                        <a:effectLst/>
                        <a:latin typeface="Comic Sans MS" panose="030F0702030302020204" pitchFamily="66" charset="0"/>
                        <a:ea typeface="Times New Roman"/>
                      </a:endParaRPr>
                    </a:p>
                  </a:txBody>
                  <a:tcPr marL="53310" marR="53310" marT="0" marB="0">
                    <a:solidFill>
                      <a:schemeClr val="accent2">
                        <a:lumMod val="40000"/>
                        <a:lumOff val="60000"/>
                      </a:schemeClr>
                    </a:solidFill>
                  </a:tcPr>
                </a:tc>
                <a:tc>
                  <a:txBody>
                    <a:bodyPr/>
                    <a:lstStyle/>
                    <a:p>
                      <a:pPr marR="114300" algn="l">
                        <a:spcAft>
                          <a:spcPts val="0"/>
                        </a:spcAft>
                        <a:tabLst>
                          <a:tab pos="2628900" algn="l"/>
                          <a:tab pos="2743200" algn="l"/>
                          <a:tab pos="5372100" algn="l"/>
                          <a:tab pos="5486400" algn="l"/>
                        </a:tabLst>
                      </a:pPr>
                      <a:r>
                        <a:rPr lang="en-GB" sz="1050" dirty="0">
                          <a:effectLst/>
                          <a:latin typeface="Comic Sans MS" panose="030F0702030302020204" pitchFamily="66" charset="0"/>
                        </a:rPr>
                        <a:t>Throughout history, so many people have experienced or felt spirits and ghosts. It is too many people to all be wrong about the same belief. They can’t all be talking nonsense.</a:t>
                      </a:r>
                      <a:endParaRPr lang="en-GB" sz="1050" dirty="0">
                        <a:solidFill>
                          <a:schemeClr val="tx1"/>
                        </a:solidFill>
                        <a:effectLst/>
                        <a:latin typeface="Comic Sans MS" panose="030F0702030302020204" pitchFamily="66" charset="0"/>
                        <a:ea typeface="Times New Roman"/>
                      </a:endParaRPr>
                    </a:p>
                  </a:txBody>
                  <a:tcPr marL="53310" marR="53310" marT="0" marB="0">
                    <a:solidFill>
                      <a:schemeClr val="accent6">
                        <a:lumMod val="40000"/>
                        <a:lumOff val="60000"/>
                      </a:schemeClr>
                    </a:solidFill>
                  </a:tcPr>
                </a:tc>
                <a:extLst>
                  <a:ext uri="{0D108BD9-81ED-4DB2-BD59-A6C34878D82A}">
                    <a16:rowId xmlns:a16="http://schemas.microsoft.com/office/drawing/2014/main" val="10001"/>
                  </a:ext>
                </a:extLst>
              </a:tr>
              <a:tr h="615773">
                <a:tc>
                  <a:txBody>
                    <a:bodyPr/>
                    <a:lstStyle/>
                    <a:p>
                      <a:pPr algn="l">
                        <a:spcAft>
                          <a:spcPts val="0"/>
                        </a:spcAft>
                      </a:pPr>
                      <a:r>
                        <a:rPr lang="en-GB" sz="1050" dirty="0">
                          <a:effectLst/>
                          <a:latin typeface="Comic Sans MS" panose="030F0702030302020204" pitchFamily="66" charset="0"/>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GB" sz="1050" b="0" dirty="0">
                          <a:effectLst/>
                          <a:latin typeface="Comic Sans MS" panose="030F0702030302020204" pitchFamily="66" charset="0"/>
                        </a:rPr>
                        <a:t>Near-death experiences – people </a:t>
                      </a:r>
                      <a:r>
                        <a:rPr lang="en-GB" sz="1050" dirty="0">
                          <a:effectLst/>
                          <a:latin typeface="Comic Sans MS" panose="030F0702030302020204" pitchFamily="66" charset="0"/>
                        </a:rPr>
                        <a:t>who have been</a:t>
                      </a:r>
                      <a:r>
                        <a:rPr lang="en-GB" sz="1050" baseline="0" dirty="0">
                          <a:effectLst/>
                          <a:latin typeface="Comic Sans MS" panose="030F0702030302020204" pitchFamily="66" charset="0"/>
                        </a:rPr>
                        <a:t> resuscitated </a:t>
                      </a:r>
                      <a:r>
                        <a:rPr lang="en-GB" sz="1050" dirty="0">
                          <a:effectLst/>
                          <a:latin typeface="Comic Sans MS" panose="030F0702030302020204" pitchFamily="66" charset="0"/>
                        </a:rPr>
                        <a:t>say that whilst they were</a:t>
                      </a:r>
                      <a:r>
                        <a:rPr lang="en-GB" sz="1050" baseline="0" dirty="0">
                          <a:effectLst/>
                          <a:latin typeface="Comic Sans MS" panose="030F0702030302020204" pitchFamily="66" charset="0"/>
                        </a:rPr>
                        <a:t> medically ‘dead’ </a:t>
                      </a:r>
                      <a:r>
                        <a:rPr lang="en-GB" sz="1050" dirty="0">
                          <a:effectLst/>
                          <a:latin typeface="Comic Sans MS" panose="030F0702030302020204" pitchFamily="66" charset="0"/>
                        </a:rPr>
                        <a:t>they were travelling through a tunnel or towards a light.</a:t>
                      </a:r>
                    </a:p>
                    <a:p>
                      <a:pPr algn="l">
                        <a:spcAft>
                          <a:spcPts val="0"/>
                        </a:spcAft>
                      </a:pPr>
                      <a:endParaRPr lang="en-GB" sz="1050" dirty="0">
                        <a:solidFill>
                          <a:schemeClr val="tx1"/>
                        </a:solidFill>
                        <a:effectLst/>
                        <a:latin typeface="Comic Sans MS" panose="030F0702030302020204" pitchFamily="66" charset="0"/>
                        <a:ea typeface="Times New Roman"/>
                      </a:endParaRPr>
                    </a:p>
                  </a:txBody>
                  <a:tcPr marL="53310" marR="53310" marT="0" marB="0">
                    <a:solidFill>
                      <a:schemeClr val="accent6">
                        <a:lumMod val="40000"/>
                        <a:lumOff val="60000"/>
                      </a:schemeClr>
                    </a:solidFill>
                  </a:tcPr>
                </a:tc>
                <a:tc>
                  <a:txBody>
                    <a:bodyPr/>
                    <a:lstStyle/>
                    <a:p>
                      <a:pPr marR="114300" algn="l">
                        <a:spcAft>
                          <a:spcPts val="0"/>
                        </a:spcAft>
                        <a:tabLst>
                          <a:tab pos="2628900" algn="l"/>
                          <a:tab pos="2743200" algn="l"/>
                          <a:tab pos="5372100" algn="l"/>
                          <a:tab pos="5486400" algn="l"/>
                        </a:tabLst>
                      </a:pPr>
                      <a:r>
                        <a:rPr lang="en-GB" sz="1050" dirty="0">
                          <a:effectLst/>
                          <a:latin typeface="Comic Sans MS" panose="030F0702030302020204" pitchFamily="66" charset="0"/>
                        </a:rPr>
                        <a:t> </a:t>
                      </a:r>
                    </a:p>
                    <a:p>
                      <a:pPr algn="l">
                        <a:spcAft>
                          <a:spcPts val="0"/>
                        </a:spcAft>
                      </a:pPr>
                      <a:r>
                        <a:rPr lang="en-GB" sz="1050" dirty="0">
                          <a:effectLst/>
                          <a:latin typeface="Comic Sans MS" panose="030F0702030302020204" pitchFamily="66" charset="0"/>
                        </a:rPr>
                        <a:t>It is written in the Bible</a:t>
                      </a:r>
                      <a:r>
                        <a:rPr lang="en-GB" sz="1050" baseline="0" dirty="0">
                          <a:effectLst/>
                          <a:latin typeface="Comic Sans MS" panose="030F0702030302020204" pitchFamily="66" charset="0"/>
                        </a:rPr>
                        <a:t> that </a:t>
                      </a:r>
                      <a:r>
                        <a:rPr lang="en-GB" sz="1050" dirty="0">
                          <a:effectLst/>
                          <a:latin typeface="Comic Sans MS" panose="030F0702030302020204" pitchFamily="66" charset="0"/>
                        </a:rPr>
                        <a:t>Jesus died</a:t>
                      </a:r>
                      <a:r>
                        <a:rPr lang="en-GB" sz="1050" baseline="0" dirty="0">
                          <a:effectLst/>
                          <a:latin typeface="Comic Sans MS" panose="030F0702030302020204" pitchFamily="66" charset="0"/>
                        </a:rPr>
                        <a:t> on the cross, but was resurrected (came back from the dead). In the Bible people claim to have seen Jesus and saw the holes in his hands and feet from the crucifixion. </a:t>
                      </a:r>
                    </a:p>
                  </a:txBody>
                  <a:tcPr marL="53310" marR="53310" marT="0" marB="0">
                    <a:solidFill>
                      <a:schemeClr val="accent6">
                        <a:lumMod val="40000"/>
                        <a:lumOff val="60000"/>
                      </a:schemeClr>
                    </a:solidFill>
                  </a:tcPr>
                </a:tc>
                <a:extLst>
                  <a:ext uri="{0D108BD9-81ED-4DB2-BD59-A6C34878D82A}">
                    <a16:rowId xmlns:a16="http://schemas.microsoft.com/office/drawing/2014/main" val="10002"/>
                  </a:ext>
                </a:extLst>
              </a:tr>
              <a:tr h="596747">
                <a:tc>
                  <a:txBody>
                    <a:bodyPr/>
                    <a:lstStyle/>
                    <a:p>
                      <a:pPr marR="114300" algn="l">
                        <a:spcAft>
                          <a:spcPts val="0"/>
                        </a:spcAft>
                        <a:tabLst>
                          <a:tab pos="2628900" algn="l"/>
                          <a:tab pos="2743200" algn="l"/>
                          <a:tab pos="5372100" algn="l"/>
                          <a:tab pos="5486400" algn="l"/>
                        </a:tabLst>
                      </a:pPr>
                      <a:r>
                        <a:rPr lang="en-GB" sz="1050" dirty="0">
                          <a:effectLst/>
                          <a:latin typeface="Comic Sans MS" panose="030F0702030302020204" pitchFamily="66" charset="0"/>
                        </a:rPr>
                        <a:t> </a:t>
                      </a:r>
                    </a:p>
                    <a:p>
                      <a:pPr algn="l">
                        <a:spcAft>
                          <a:spcPts val="0"/>
                        </a:spcAft>
                      </a:pPr>
                      <a:r>
                        <a:rPr lang="en-GB" sz="1050" dirty="0">
                          <a:effectLst/>
                          <a:latin typeface="Comic Sans MS" panose="030F0702030302020204" pitchFamily="66" charset="0"/>
                        </a:rPr>
                        <a:t>Thousands of people</a:t>
                      </a:r>
                      <a:r>
                        <a:rPr lang="en-GB" sz="1050" baseline="0" dirty="0">
                          <a:effectLst/>
                          <a:latin typeface="Comic Sans MS" panose="030F0702030302020204" pitchFamily="66" charset="0"/>
                        </a:rPr>
                        <a:t> believe in religions such as Sikhism and Buddhism which agree that every living thing has a soul which survives after death of the body.</a:t>
                      </a:r>
                      <a:endParaRPr lang="en-GB" sz="1050" dirty="0">
                        <a:effectLst/>
                        <a:latin typeface="Comic Sans MS" panose="030F0702030302020204" pitchFamily="66" charset="0"/>
                      </a:endParaRPr>
                    </a:p>
                  </a:txBody>
                  <a:tcPr marL="53310" marR="53310" marT="0" marB="0">
                    <a:solidFill>
                      <a:schemeClr val="accent6">
                        <a:lumMod val="40000"/>
                        <a:lumOff val="60000"/>
                      </a:schemeClr>
                    </a:solidFill>
                  </a:tcPr>
                </a:tc>
                <a:tc>
                  <a:txBody>
                    <a:bodyPr/>
                    <a:lstStyle/>
                    <a:p>
                      <a:pPr marR="114300" algn="l">
                        <a:spcAft>
                          <a:spcPts val="0"/>
                        </a:spcAft>
                        <a:tabLst>
                          <a:tab pos="2628900" algn="l"/>
                          <a:tab pos="2743200" algn="l"/>
                          <a:tab pos="5372100" algn="l"/>
                          <a:tab pos="5486400" algn="l"/>
                        </a:tabLst>
                      </a:pPr>
                      <a:r>
                        <a:rPr lang="en-GB" sz="1050" dirty="0">
                          <a:effectLst/>
                          <a:latin typeface="Comic Sans MS" panose="030F0702030302020204" pitchFamily="66" charset="0"/>
                        </a:rPr>
                        <a:t> </a:t>
                      </a:r>
                    </a:p>
                    <a:p>
                      <a:pPr marR="38100" algn="l">
                        <a:spcAft>
                          <a:spcPts val="0"/>
                        </a:spcAft>
                      </a:pPr>
                      <a:r>
                        <a:rPr lang="en-GB" sz="1050" dirty="0">
                          <a:effectLst/>
                          <a:latin typeface="Comic Sans MS" panose="030F0702030302020204" pitchFamily="66" charset="0"/>
                        </a:rPr>
                        <a:t>People invented the idea of life after death just to give them some comfort and hope when they lose loved ones. It’s just a myth.</a:t>
                      </a:r>
                      <a:endParaRPr lang="en-GB" sz="1050" dirty="0">
                        <a:solidFill>
                          <a:schemeClr val="tx1"/>
                        </a:solidFill>
                        <a:effectLst/>
                        <a:latin typeface="Comic Sans MS" panose="030F0702030302020204" pitchFamily="66" charset="0"/>
                        <a:ea typeface="Times New Roman"/>
                      </a:endParaRPr>
                    </a:p>
                  </a:txBody>
                  <a:tcPr marL="53310" marR="53310" marT="0" marB="0">
                    <a:solidFill>
                      <a:schemeClr val="accent2">
                        <a:lumMod val="40000"/>
                        <a:lumOff val="60000"/>
                      </a:schemeClr>
                    </a:solidFill>
                  </a:tcPr>
                </a:tc>
                <a:extLst>
                  <a:ext uri="{0D108BD9-81ED-4DB2-BD59-A6C34878D82A}">
                    <a16:rowId xmlns:a16="http://schemas.microsoft.com/office/drawing/2014/main" val="10003"/>
                  </a:ext>
                </a:extLst>
              </a:tr>
              <a:tr h="461830">
                <a:tc>
                  <a:txBody>
                    <a:bodyPr/>
                    <a:lstStyle/>
                    <a:p>
                      <a:pPr marR="114300" algn="l">
                        <a:spcAft>
                          <a:spcPts val="0"/>
                        </a:spcAft>
                        <a:tabLst>
                          <a:tab pos="2628900" algn="l"/>
                          <a:tab pos="2743200" algn="l"/>
                          <a:tab pos="5372100" algn="l"/>
                          <a:tab pos="5486400" algn="l"/>
                        </a:tabLst>
                      </a:pPr>
                      <a:r>
                        <a:rPr lang="en-GB" sz="1050" dirty="0">
                          <a:effectLst/>
                          <a:latin typeface="Comic Sans MS" panose="030F0702030302020204" pitchFamily="66" charset="0"/>
                        </a:rPr>
                        <a:t> </a:t>
                      </a:r>
                    </a:p>
                    <a:p>
                      <a:pPr marL="0" marR="114300" indent="0" algn="l" defTabSz="914400" rtl="0" eaLnBrk="1" fontAlgn="auto" latinLnBrk="0" hangingPunct="1">
                        <a:lnSpc>
                          <a:spcPct val="100000"/>
                        </a:lnSpc>
                        <a:spcBef>
                          <a:spcPts val="0"/>
                        </a:spcBef>
                        <a:spcAft>
                          <a:spcPts val="0"/>
                        </a:spcAft>
                        <a:buClrTx/>
                        <a:buSzTx/>
                        <a:buFontTx/>
                        <a:buNone/>
                        <a:tabLst>
                          <a:tab pos="2628900" algn="l"/>
                          <a:tab pos="2743200" algn="l"/>
                          <a:tab pos="5372100" algn="l"/>
                          <a:tab pos="5486400" algn="l"/>
                        </a:tabLst>
                        <a:defRPr/>
                      </a:pPr>
                      <a:r>
                        <a:rPr lang="en-GB" sz="1050" dirty="0">
                          <a:effectLst/>
                          <a:latin typeface="Comic Sans MS" panose="030F0702030302020204" pitchFamily="66" charset="0"/>
                        </a:rPr>
                        <a:t>You can see</a:t>
                      </a:r>
                      <a:r>
                        <a:rPr lang="en-GB" sz="1050" baseline="0" dirty="0">
                          <a:effectLst/>
                          <a:latin typeface="Comic Sans MS" panose="030F0702030302020204" pitchFamily="66" charset="0"/>
                        </a:rPr>
                        <a:t> a body physically rot and decay, so we know that only a skeleton is left. Surely there is nothing else.</a:t>
                      </a:r>
                    </a:p>
                  </a:txBody>
                  <a:tcPr marL="53310" marR="53310" marT="0" marB="0">
                    <a:solidFill>
                      <a:schemeClr val="accent2">
                        <a:lumMod val="40000"/>
                        <a:lumOff val="60000"/>
                      </a:schemeClr>
                    </a:solidFill>
                  </a:tcPr>
                </a:tc>
                <a:tc>
                  <a:txBody>
                    <a:bodyPr/>
                    <a:lstStyle/>
                    <a:p>
                      <a:pPr marR="114300" algn="l">
                        <a:spcAft>
                          <a:spcPts val="0"/>
                        </a:spcAft>
                        <a:tabLst>
                          <a:tab pos="2628900" algn="l"/>
                          <a:tab pos="2743200" algn="l"/>
                          <a:tab pos="5372100" algn="l"/>
                          <a:tab pos="5486400" algn="l"/>
                        </a:tabLst>
                      </a:pPr>
                      <a:r>
                        <a:rPr lang="en-GB" sz="1050" dirty="0">
                          <a:effectLst/>
                          <a:latin typeface="Comic Sans MS" panose="030F0702030302020204" pitchFamily="66" charset="0"/>
                        </a:rPr>
                        <a:t> </a:t>
                      </a:r>
                    </a:p>
                    <a:p>
                      <a:pPr marR="114300" algn="l">
                        <a:spcAft>
                          <a:spcPts val="0"/>
                        </a:spcAft>
                        <a:tabLst>
                          <a:tab pos="2628900" algn="l"/>
                          <a:tab pos="2743200" algn="l"/>
                          <a:tab pos="5372100" algn="l"/>
                          <a:tab pos="5486400" algn="l"/>
                        </a:tabLst>
                      </a:pPr>
                      <a:r>
                        <a:rPr lang="en-GB" sz="1050" dirty="0">
                          <a:effectLst/>
                          <a:latin typeface="Comic Sans MS" panose="030F0702030302020204" pitchFamily="66" charset="0"/>
                        </a:rPr>
                        <a:t>The end of life means exactly that, it is illogical to speak</a:t>
                      </a:r>
                      <a:r>
                        <a:rPr lang="en-GB" sz="1050" baseline="0" dirty="0">
                          <a:effectLst/>
                          <a:latin typeface="Comic Sans MS" panose="030F0702030302020204" pitchFamily="66" charset="0"/>
                        </a:rPr>
                        <a:t> of a life after a death.</a:t>
                      </a:r>
                      <a:endParaRPr lang="en-GB" sz="1050" dirty="0">
                        <a:effectLst/>
                        <a:latin typeface="Comic Sans MS" panose="030F0702030302020204" pitchFamily="66" charset="0"/>
                      </a:endParaRPr>
                    </a:p>
                  </a:txBody>
                  <a:tcPr marL="53310" marR="53310" marT="0" marB="0">
                    <a:solidFill>
                      <a:schemeClr val="accent2">
                        <a:lumMod val="40000"/>
                        <a:lumOff val="60000"/>
                      </a:schemeClr>
                    </a:solidFill>
                  </a:tcPr>
                </a:tc>
                <a:extLst>
                  <a:ext uri="{0D108BD9-81ED-4DB2-BD59-A6C34878D82A}">
                    <a16:rowId xmlns:a16="http://schemas.microsoft.com/office/drawing/2014/main" val="10004"/>
                  </a:ext>
                </a:extLst>
              </a:tr>
              <a:tr h="484114">
                <a:tc>
                  <a:txBody>
                    <a:bodyPr/>
                    <a:lstStyle/>
                    <a:p>
                      <a:pPr marR="114300" algn="l">
                        <a:spcAft>
                          <a:spcPts val="0"/>
                        </a:spcAft>
                        <a:tabLst>
                          <a:tab pos="2628900" algn="l"/>
                          <a:tab pos="2743200" algn="l"/>
                          <a:tab pos="5372100" algn="l"/>
                          <a:tab pos="5486400" algn="l"/>
                        </a:tabLst>
                      </a:pPr>
                      <a:r>
                        <a:rPr lang="en-GB" sz="1050" dirty="0">
                          <a:effectLst/>
                          <a:latin typeface="Comic Sans MS" panose="030F0702030302020204" pitchFamily="66" charset="0"/>
                        </a:rPr>
                        <a:t> </a:t>
                      </a:r>
                    </a:p>
                    <a:p>
                      <a:pPr marR="38100" algn="l">
                        <a:spcAft>
                          <a:spcPts val="0"/>
                        </a:spcAft>
                      </a:pPr>
                      <a:r>
                        <a:rPr lang="en-GB" sz="1050" dirty="0">
                          <a:effectLst/>
                          <a:latin typeface="Comic Sans MS" panose="030F0702030302020204" pitchFamily="66" charset="0"/>
                        </a:rPr>
                        <a:t>No one has actually returned from</a:t>
                      </a:r>
                      <a:r>
                        <a:rPr lang="en-GB" sz="1050" baseline="0" dirty="0">
                          <a:effectLst/>
                          <a:latin typeface="Comic Sans MS" panose="030F0702030302020204" pitchFamily="66" charset="0"/>
                        </a:rPr>
                        <a:t> the dead to tell us that there is a life after, and provided evidence for this.</a:t>
                      </a:r>
                      <a:endParaRPr lang="en-GB" sz="1050" dirty="0">
                        <a:solidFill>
                          <a:schemeClr val="tx1"/>
                        </a:solidFill>
                        <a:effectLst/>
                        <a:latin typeface="Comic Sans MS" panose="030F0702030302020204" pitchFamily="66" charset="0"/>
                        <a:ea typeface="Times New Roman"/>
                      </a:endParaRPr>
                    </a:p>
                  </a:txBody>
                  <a:tcPr marL="53310" marR="53310" marT="0" marB="0">
                    <a:solidFill>
                      <a:schemeClr val="accent2">
                        <a:lumMod val="40000"/>
                        <a:lumOff val="60000"/>
                      </a:schemeClr>
                    </a:solidFill>
                  </a:tcPr>
                </a:tc>
                <a:tc>
                  <a:txBody>
                    <a:bodyPr/>
                    <a:lstStyle/>
                    <a:p>
                      <a:pPr marR="114300" algn="l">
                        <a:spcAft>
                          <a:spcPts val="0"/>
                        </a:spcAft>
                        <a:tabLst>
                          <a:tab pos="2628900" algn="l"/>
                          <a:tab pos="2743200" algn="l"/>
                          <a:tab pos="5372100" algn="l"/>
                          <a:tab pos="5486400" algn="l"/>
                        </a:tabLst>
                      </a:pPr>
                      <a:r>
                        <a:rPr lang="en-GB" sz="1050" dirty="0">
                          <a:effectLst/>
                          <a:latin typeface="Comic Sans MS" panose="030F0702030302020204" pitchFamily="66" charset="0"/>
                        </a:rPr>
                        <a:t> There are many things that as humans  we can’t see including atoms, love, electricity,  hope, dreams, time, etc… yet we know they exist. So why can’t</a:t>
                      </a:r>
                      <a:r>
                        <a:rPr lang="en-GB" sz="1050" baseline="0" dirty="0">
                          <a:effectLst/>
                          <a:latin typeface="Comic Sans MS" panose="030F0702030302020204" pitchFamily="66" charset="0"/>
                        </a:rPr>
                        <a:t> souls / spirits </a:t>
                      </a:r>
                      <a:r>
                        <a:rPr lang="en-GB" sz="1050" dirty="0">
                          <a:effectLst/>
                          <a:latin typeface="Comic Sans MS" panose="030F0702030302020204" pitchFamily="66" charset="0"/>
                        </a:rPr>
                        <a:t> exist too?</a:t>
                      </a:r>
                    </a:p>
                  </a:txBody>
                  <a:tcPr marL="53310" marR="53310" marT="0" marB="0">
                    <a:solidFill>
                      <a:schemeClr val="accent6">
                        <a:lumMod val="40000"/>
                        <a:lumOff val="60000"/>
                      </a:schemeClr>
                    </a:solidFill>
                  </a:tcPr>
                </a:tc>
                <a:extLst>
                  <a:ext uri="{0D108BD9-81ED-4DB2-BD59-A6C34878D82A}">
                    <a16:rowId xmlns:a16="http://schemas.microsoft.com/office/drawing/2014/main" val="10005"/>
                  </a:ext>
                </a:extLst>
              </a:tr>
            </a:tbl>
          </a:graphicData>
        </a:graphic>
      </p:graphicFrame>
      <p:sp>
        <p:nvSpPr>
          <p:cNvPr id="7" name="TextBox 6">
            <a:extLst>
              <a:ext uri="{FF2B5EF4-FFF2-40B4-BE49-F238E27FC236}">
                <a16:creationId xmlns:a16="http://schemas.microsoft.com/office/drawing/2014/main" id="{1BE8116A-5192-464A-8AB1-05FE472658C7}"/>
              </a:ext>
            </a:extLst>
          </p:cNvPr>
          <p:cNvSpPr txBox="1"/>
          <p:nvPr/>
        </p:nvSpPr>
        <p:spPr>
          <a:xfrm>
            <a:off x="224366" y="3073247"/>
            <a:ext cx="6612467" cy="369332"/>
          </a:xfrm>
          <a:prstGeom prst="rect">
            <a:avLst/>
          </a:prstGeom>
          <a:noFill/>
        </p:spPr>
        <p:txBody>
          <a:bodyPr wrap="square" rtlCol="0">
            <a:spAutoFit/>
          </a:bodyPr>
          <a:lstStyle/>
          <a:p>
            <a:r>
              <a:rPr lang="en-GB" b="1" u="sng" dirty="0">
                <a:latin typeface="Comic Sans MS" panose="030F0702030302020204" pitchFamily="66" charset="0"/>
              </a:rPr>
              <a:t>For and Against Arguments for Life After Death</a:t>
            </a:r>
          </a:p>
        </p:txBody>
      </p:sp>
      <p:sp>
        <p:nvSpPr>
          <p:cNvPr id="8" name="TextBox 7">
            <a:extLst>
              <a:ext uri="{FF2B5EF4-FFF2-40B4-BE49-F238E27FC236}">
                <a16:creationId xmlns:a16="http://schemas.microsoft.com/office/drawing/2014/main" id="{76FE5532-094A-49CD-98EA-5B4CA9D06416}"/>
              </a:ext>
            </a:extLst>
          </p:cNvPr>
          <p:cNvSpPr txBox="1"/>
          <p:nvPr/>
        </p:nvSpPr>
        <p:spPr>
          <a:xfrm>
            <a:off x="7603066" y="-10767"/>
            <a:ext cx="2294466" cy="369332"/>
          </a:xfrm>
          <a:prstGeom prst="rect">
            <a:avLst/>
          </a:prstGeom>
          <a:noFill/>
        </p:spPr>
        <p:txBody>
          <a:bodyPr wrap="square" rtlCol="0">
            <a:spAutoFit/>
          </a:bodyPr>
          <a:lstStyle/>
          <a:p>
            <a:r>
              <a:rPr lang="en-GB" u="sng" dirty="0">
                <a:latin typeface="Comic Sans MS" panose="030F0702030302020204" pitchFamily="66" charset="0"/>
              </a:rPr>
              <a:t>Reincarnation</a:t>
            </a:r>
          </a:p>
        </p:txBody>
      </p:sp>
    </p:spTree>
    <p:extLst>
      <p:ext uri="{BB962C8B-B14F-4D97-AF65-F5344CB8AC3E}">
        <p14:creationId xmlns:p14="http://schemas.microsoft.com/office/powerpoint/2010/main" val="6224062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5ACA0052CDCE34C8BBDD135A9887A7B" ma:contentTypeVersion="15" ma:contentTypeDescription="Create a new document." ma:contentTypeScope="" ma:versionID="55b73685ffc5884ede9f5a29520592dc">
  <xsd:schema xmlns:xsd="http://www.w3.org/2001/XMLSchema" xmlns:xs="http://www.w3.org/2001/XMLSchema" xmlns:p="http://schemas.microsoft.com/office/2006/metadata/properties" xmlns:ns2="89ab1a97-1e4e-4ffa-95fd-a921414e71b2" xmlns:ns3="49cd580e-1984-426a-8418-8e1674c233db" targetNamespace="http://schemas.microsoft.com/office/2006/metadata/properties" ma:root="true" ma:fieldsID="b2b4c64dd0558efa9610ecf701f43f29" ns2:_="" ns3:_="">
    <xsd:import namespace="89ab1a97-1e4e-4ffa-95fd-a921414e71b2"/>
    <xsd:import namespace="49cd580e-1984-426a-8418-8e1674c233d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9ab1a97-1e4e-4ffa-95fd-a921414e71b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8a0d6290-1ea3-4fb3-b0d6-20e35eecb9b3"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9cd580e-1984-426a-8418-8e1674c233db"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7d4aa0de-553e-4cda-baef-8938705b4565}" ma:internalName="TaxCatchAll" ma:showField="CatchAllData" ma:web="49cd580e-1984-426a-8418-8e1674c233db">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49cd580e-1984-426a-8418-8e1674c233db" xsi:nil="true"/>
    <lcf76f155ced4ddcb4097134ff3c332f xmlns="89ab1a97-1e4e-4ffa-95fd-a921414e71b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79ADC7F8-8954-4005-8297-7D00EDCF175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9ab1a97-1e4e-4ffa-95fd-a921414e71b2"/>
    <ds:schemaRef ds:uri="49cd580e-1984-426a-8418-8e1674c233d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D88843A-8E3F-426A-BB46-8D9ED58EF55E}">
  <ds:schemaRefs>
    <ds:schemaRef ds:uri="http://schemas.microsoft.com/sharepoint/v3/contenttype/forms"/>
  </ds:schemaRefs>
</ds:datastoreItem>
</file>

<file path=customXml/itemProps3.xml><?xml version="1.0" encoding="utf-8"?>
<ds:datastoreItem xmlns:ds="http://schemas.openxmlformats.org/officeDocument/2006/customXml" ds:itemID="{3E2636D8-B77B-4A70-B998-5D0D97B2B8AE}">
  <ds:schemaRefs>
    <ds:schemaRef ds:uri="http://purl.org/dc/terms/"/>
    <ds:schemaRef ds:uri="http://schemas.microsoft.com/office/2006/documentManagement/types"/>
    <ds:schemaRef ds:uri="http://schemas.microsoft.com/office/infopath/2007/PartnerControls"/>
    <ds:schemaRef ds:uri="http://www.w3.org/XML/1998/namespace"/>
    <ds:schemaRef ds:uri="http://schemas.openxmlformats.org/package/2006/metadata/core-properties"/>
    <ds:schemaRef ds:uri="89ab1a97-1e4e-4ffa-95fd-a921414e71b2"/>
    <ds:schemaRef ds:uri="http://purl.org/dc/elements/1.1/"/>
    <ds:schemaRef ds:uri="49cd580e-1984-426a-8418-8e1674c233db"/>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29</TotalTime>
  <Words>756</Words>
  <Application>Microsoft Office PowerPoint</Application>
  <PresentationFormat>Widescreen</PresentationFormat>
  <Paragraphs>49</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Calibri Light</vt:lpstr>
      <vt:lpstr>Cambria</vt:lpstr>
      <vt:lpstr>Comic Sans MS</vt:lpstr>
      <vt:lpstr>Times New Roman</vt:lpstr>
      <vt:lpstr>Office Theme</vt:lpstr>
      <vt:lpstr>Knowledge Organiser: Is Death the End?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Knowledge Organiser: Is Death the End?</dc:title>
  <dc:creator>E Moores (BRI)</dc:creator>
  <cp:lastModifiedBy>B Foxton (BRI)</cp:lastModifiedBy>
  <cp:revision>7</cp:revision>
  <dcterms:created xsi:type="dcterms:W3CDTF">2022-12-12T12:01:01Z</dcterms:created>
  <dcterms:modified xsi:type="dcterms:W3CDTF">2023-01-04T07:55:43Z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0x010100F5ACA0052CDCE34C8BBDD135A9887A7B</vt:lpwstr>
  </property>
</Properties>
</file>