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AD7EA-474C-4A7E-A8A6-00556E135D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79847F-53F3-45E0-AE4D-88073EF5F1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4CF68-6D60-46FB-BD84-1C56324E9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87539-0A5D-455F-BE39-CC6697BCCC71}" type="datetimeFigureOut">
              <a:rPr lang="en-GB" smtClean="0"/>
              <a:t>12/12/2022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D779F-B0F3-4C9B-B868-5287182D7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49076-3DA3-495C-8B1F-693040232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5000-13B5-4D3E-8E0F-667C9474E6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58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6A88B-7A65-411E-9D44-A8460F36F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547560-E790-4FFA-81D0-B6EDB5BA90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A23FA-3347-4B91-8A7E-A3F279B62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87539-0A5D-455F-BE39-CC6697BCCC71}" type="datetimeFigureOut">
              <a:rPr lang="en-GB" smtClean="0"/>
              <a:t>12/12/2022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37538-566B-4FCD-A81B-510BE284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B3CE5-4362-4BB1-985D-4F004C7D0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5000-13B5-4D3E-8E0F-667C9474E6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39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63B0B5-822E-4198-807D-6550B84DC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05FAF1-92EA-4B3A-8913-437DADCF9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8414E-158E-409C-86D4-78488B024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87539-0A5D-455F-BE39-CC6697BCCC71}" type="datetimeFigureOut">
              <a:rPr lang="en-GB" smtClean="0"/>
              <a:t>12/12/2022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EC5D0-8D08-408A-845F-9E72FA2DB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F8FD4-AD35-444B-8701-EAC1C18E0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5000-13B5-4D3E-8E0F-667C9474E6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4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0AB7C-48EB-408D-82FF-00B967C33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3D093-8473-45B6-B327-FB6C63907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EB296-658C-4AE7-A49B-0E3069E63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87539-0A5D-455F-BE39-CC6697BCCC71}" type="datetimeFigureOut">
              <a:rPr lang="en-GB" smtClean="0"/>
              <a:t>12/12/2022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2B7A4-0F00-4E14-8DFB-4976033A3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5F89A-7101-43CB-BE01-D9B4EA881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5000-13B5-4D3E-8E0F-667C9474E6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555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9FE78-B38A-4A22-9238-55E9C5422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C8979-B8EE-418F-BA6B-AD30FF771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489A6-10C8-40B1-9904-9759D1DE9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87539-0A5D-455F-BE39-CC6697BCCC71}" type="datetimeFigureOut">
              <a:rPr lang="en-GB" smtClean="0"/>
              <a:t>12/12/2022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40C9D5-0628-452E-9199-20EC53ABE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43D1A-30F8-4D2F-B5B2-0278996FB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5000-13B5-4D3E-8E0F-667C9474E6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083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884A9-D38D-4629-B51D-36104AB22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A715D-138C-4C5A-AAE8-694B8D2C08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4F39FD-D912-4C78-BDE6-7A4BE464BD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5C556-4D4B-4EB4-A53C-4A9B5D36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87539-0A5D-455F-BE39-CC6697BCCC71}" type="datetimeFigureOut">
              <a:rPr lang="en-GB" smtClean="0"/>
              <a:t>12/12/2022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CE34EF-7BCD-468C-87F7-CE7038519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D4B884-49B0-41FF-ACC1-F70BF2429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5000-13B5-4D3E-8E0F-667C9474E6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727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5B762-20EB-4904-A331-6AEA4945A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968423-9A50-43ED-A95E-9B27BFAAD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BF6447-0656-488F-9AA2-33749DF013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0BC0A0-BCDA-42D7-B646-107906A7EF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AF24CE-DF8B-46CA-90EF-B1B2A214C4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1E0BB9-69B5-4AFC-B253-EBC237680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87539-0A5D-455F-BE39-CC6697BCCC71}" type="datetimeFigureOut">
              <a:rPr lang="en-GB" smtClean="0"/>
              <a:t>12/12/2022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0DA1E8-A0A4-4106-A4D0-3F10BA9AD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665036-C04E-4050-A00E-110D15909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5000-13B5-4D3E-8E0F-667C9474E6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01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97951-ED14-40C7-808A-6E01AB6C0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393BF1-3D5B-4519-B69A-DEA77EC7B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87539-0A5D-455F-BE39-CC6697BCCC71}" type="datetimeFigureOut">
              <a:rPr lang="en-GB" smtClean="0"/>
              <a:t>12/12/2022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172729-D3F9-4557-93F1-DBF402506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096933-2ED4-4D6C-A78E-027ABCD5D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5000-13B5-4D3E-8E0F-667C9474E6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848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5E0E59-208F-4F0D-9579-BB8DE50AB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87539-0A5D-455F-BE39-CC6697BCCC71}" type="datetimeFigureOut">
              <a:rPr lang="en-GB" smtClean="0"/>
              <a:t>12/12/2022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301C1E-1055-4603-BA6E-1644A8809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63A41B-2999-4907-8BFE-D045E6703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5000-13B5-4D3E-8E0F-667C9474E6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797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E5CDF-4EC5-4198-889D-94E8AF012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BFB82-5866-4C99-9B50-90EFF4C93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AA322-7F5A-4746-8C30-FDC23B6771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528393-44A5-48E2-B31B-18DA2DC36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87539-0A5D-455F-BE39-CC6697BCCC71}" type="datetimeFigureOut">
              <a:rPr lang="en-GB" smtClean="0"/>
              <a:t>12/12/2022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4E3DBF-385D-4F66-8FC3-580D53F7F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924FDF-34DF-4B6F-A84D-408204F63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5000-13B5-4D3E-8E0F-667C9474E6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020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74478-F516-45F7-8F60-436D700E1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623439-04F0-4574-8346-3A06FB2DA4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C97AE3-50A1-40C2-AC7B-0E4C85566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455517-0853-4DFC-B832-BFA1F666C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87539-0A5D-455F-BE39-CC6697BCCC71}" type="datetimeFigureOut">
              <a:rPr lang="en-GB" smtClean="0"/>
              <a:t>12/12/2022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73C582-FF7B-4856-A7D9-6490B0221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AF3F5F-2FD9-42A0-B0E0-36939D71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5000-13B5-4D3E-8E0F-667C9474E6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214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3B1C31-AE5E-4857-8F3F-62013830A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DCFD90-2D59-4292-8251-ABA34463E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9F0A5-C3D6-4CF8-B3A7-18E3CF7039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87539-0A5D-455F-BE39-CC6697BCCC71}" type="datetimeFigureOut">
              <a:rPr lang="en-GB" smtClean="0"/>
              <a:t>12/12/2022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19DC0-4841-4707-B4E3-B8E3049DAC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93B34-5AFD-43EE-B139-262802C3EE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85000-13B5-4D3E-8E0F-667C9474E6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78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1702" y="0"/>
            <a:ext cx="950105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10 Higher </a:t>
            </a:r>
            <a:endParaRPr lang="en-GB" sz="32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32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ALGEBRAIC FRACTIONS -SIMPLIFICATION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880353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0" b="1" dirty="0">
              <a:solidFill>
                <a:srgbClr val="32A7DF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212671" y="1200329"/>
            <a:ext cx="2194558" cy="3606802"/>
          </a:xfrm>
          <a:prstGeom prst="roundRect">
            <a:avLst>
              <a:gd name="adj" fmla="val 10148"/>
            </a:avLst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501255" y="4890390"/>
            <a:ext cx="1130651" cy="189297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747727" y="4921491"/>
            <a:ext cx="6206688" cy="1453317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 rot="10800000">
                <a:off x="4735876" y="6450317"/>
                <a:ext cx="6230395" cy="35452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ANSWERS  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−5</m:t>
                        </m:r>
                      </m:den>
                    </m:f>
                  </m:oMath>
                </a14:m>
                <a:r>
                  <a:rPr lang="en-GB" sz="1200" dirty="0"/>
                  <a:t>   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200" dirty="0"/>
                  <a:t>   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+4</m:t>
                        </m:r>
                      </m:num>
                      <m:den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en-GB" sz="12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735876" y="6450317"/>
                <a:ext cx="6230395" cy="354521"/>
              </a:xfrm>
              <a:prstGeom prst="rect">
                <a:avLst/>
              </a:prstGeom>
              <a:blipFill>
                <a:blip r:embed="rId3"/>
                <a:stretch>
                  <a:fillRect t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ounded Rectangle 23"/>
          <p:cNvSpPr/>
          <p:nvPr/>
        </p:nvSpPr>
        <p:spPr>
          <a:xfrm>
            <a:off x="3503190" y="1172021"/>
            <a:ext cx="7463080" cy="3635110"/>
          </a:xfrm>
          <a:prstGeom prst="roundRect">
            <a:avLst>
              <a:gd name="adj" fmla="val 849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432273" y="4967478"/>
            <a:ext cx="129163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600" b="1" dirty="0"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Simplify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Numerator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Denominator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Factorise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Divide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Multiply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244897" y="1142031"/>
            <a:ext cx="11921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Examples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57243" y="1167635"/>
            <a:ext cx="1456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/>
              <a:t>Key Concepts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3675751" y="1319898"/>
            <a:ext cx="1727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Simplify: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716067" y="1561153"/>
            <a:ext cx="11766" cy="310280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5" name="TextBox 104"/>
              <p:cNvSpPr txBox="1"/>
              <p:nvPr/>
            </p:nvSpPr>
            <p:spPr>
              <a:xfrm>
                <a:off x="3146429" y="1613515"/>
                <a:ext cx="2664056" cy="537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+5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+7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+10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6429" y="1613515"/>
                <a:ext cx="2664056" cy="5376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512637" y="2170834"/>
            <a:ext cx="20789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Factorise the numerator and denominator…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180472" y="5428144"/>
            <a:ext cx="2196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32A7DF"/>
                </a:solidFill>
              </a:rPr>
              <a:t>170,229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3199043" y="2688697"/>
                <a:ext cx="2664056" cy="5409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+5)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+2)(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+5)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9043" y="2688697"/>
                <a:ext cx="2664056" cy="540917"/>
              </a:xfrm>
              <a:prstGeom prst="rect">
                <a:avLst/>
              </a:prstGeom>
              <a:blipFill>
                <a:blip r:embed="rId5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3432274" y="3298889"/>
            <a:ext cx="23648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There should be a repeated term on the numerator and the denominator which can be divided through to leave…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3447696" y="4241655"/>
                <a:ext cx="2664056" cy="499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+2)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696" y="4241655"/>
                <a:ext cx="2664056" cy="499496"/>
              </a:xfrm>
              <a:prstGeom prst="rect">
                <a:avLst/>
              </a:prstGeom>
              <a:blipFill>
                <a:blip r:embed="rId6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>
                <a:off x="5424230" y="1818768"/>
                <a:ext cx="2664056" cy="528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+5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+6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4230" y="1818768"/>
                <a:ext cx="2664056" cy="52815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5774725" y="1522766"/>
            <a:ext cx="1727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Simplify: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5436101" y="2407131"/>
                <a:ext cx="2664056" cy="5627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2(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+5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+6)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4(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+2)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101" y="2407131"/>
                <a:ext cx="2664056" cy="5627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>
                <a:off x="5508928" y="3313846"/>
                <a:ext cx="2664056" cy="5409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2(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+3)(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+2)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4(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+2)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928" y="3313846"/>
                <a:ext cx="2664056" cy="540917"/>
              </a:xfrm>
              <a:prstGeom prst="rect">
                <a:avLst/>
              </a:prstGeom>
              <a:blipFill>
                <a:blip r:embed="rId9"/>
                <a:stretch>
                  <a:fillRect b="-56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5657928" y="3855225"/>
                <a:ext cx="236489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/>
                  <a:t>Divide through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+2) </m:t>
                    </m:r>
                  </m:oMath>
                </a14:m>
                <a:r>
                  <a:rPr lang="en-GB" sz="1400" dirty="0"/>
                  <a:t>to leave…</a:t>
                </a:r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7928" y="3855225"/>
                <a:ext cx="2364891" cy="523220"/>
              </a:xfrm>
              <a:prstGeom prst="rect">
                <a:avLst/>
              </a:prstGeom>
              <a:blipFill>
                <a:blip r:embed="rId10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/>
              <p:cNvSpPr txBox="1"/>
              <p:nvPr/>
            </p:nvSpPr>
            <p:spPr>
              <a:xfrm>
                <a:off x="5508928" y="4310873"/>
                <a:ext cx="2664056" cy="501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+6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928" y="4310873"/>
                <a:ext cx="2664056" cy="501291"/>
              </a:xfrm>
              <a:prstGeom prst="rect">
                <a:avLst/>
              </a:prstGeom>
              <a:blipFill>
                <a:blip r:embed="rId11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Connector 50"/>
          <p:cNvCxnSpPr/>
          <p:nvPr/>
        </p:nvCxnSpPr>
        <p:spPr>
          <a:xfrm flipH="1">
            <a:off x="8028170" y="1596146"/>
            <a:ext cx="11766" cy="310280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8112007" y="1342087"/>
            <a:ext cx="1727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Simplify: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7873699" y="1649863"/>
                <a:ext cx="2664056" cy="5101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3699" y="1649863"/>
                <a:ext cx="2664056" cy="51014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/>
              <p:cNvSpPr txBox="1"/>
              <p:nvPr/>
            </p:nvSpPr>
            <p:spPr>
              <a:xfrm>
                <a:off x="7481342" y="2691580"/>
                <a:ext cx="2664056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342" y="2691580"/>
                <a:ext cx="2664056" cy="52456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8012823" y="2206019"/>
            <a:ext cx="2957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Do the reciprocal of the 2</a:t>
            </a:r>
            <a:r>
              <a:rPr lang="en-GB" sz="1400" baseline="30000" dirty="0"/>
              <a:t>nd</a:t>
            </a:r>
            <a:r>
              <a:rPr lang="en-GB" sz="1400" dirty="0"/>
              <a:t> fraction and multiply…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Box 55"/>
              <p:cNvSpPr txBox="1"/>
              <p:nvPr/>
            </p:nvSpPr>
            <p:spPr>
              <a:xfrm>
                <a:off x="8729707" y="2715102"/>
                <a:ext cx="2664056" cy="5627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4(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3(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9707" y="2715102"/>
                <a:ext cx="2664056" cy="56278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5833096" y="2985860"/>
            <a:ext cx="20789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Factorise…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40372" y="3276653"/>
            <a:ext cx="20789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Factorise…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/>
              <p:cNvSpPr txBox="1"/>
              <p:nvPr/>
            </p:nvSpPr>
            <p:spPr>
              <a:xfrm>
                <a:off x="8045288" y="3532686"/>
                <a:ext cx="2664056" cy="5409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3(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5288" y="3532686"/>
                <a:ext cx="2664056" cy="540917"/>
              </a:xfrm>
              <a:prstGeom prst="rect">
                <a:avLst/>
              </a:prstGeom>
              <a:blipFill>
                <a:blip r:embed="rId15"/>
                <a:stretch>
                  <a:fillRect b="-56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Box 59"/>
              <p:cNvSpPr txBox="1"/>
              <p:nvPr/>
            </p:nvSpPr>
            <p:spPr>
              <a:xfrm>
                <a:off x="8022819" y="4030833"/>
                <a:ext cx="294345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/>
                  <a:t>Divide through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2) </m:t>
                    </m:r>
                  </m:oMath>
                </a14:m>
                <a:r>
                  <a:rPr lang="en-GB" sz="1400" dirty="0"/>
                  <a:t>to leave…</a:t>
                </a:r>
              </a:p>
            </p:txBody>
          </p:sp>
        </mc:Choice>
        <mc:Fallback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2819" y="4030833"/>
                <a:ext cx="2943451" cy="307777"/>
              </a:xfrm>
              <a:prstGeom prst="rect">
                <a:avLst/>
              </a:prstGeom>
              <a:blipFill>
                <a:blip r:embed="rId16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Box 60"/>
              <p:cNvSpPr txBox="1"/>
              <p:nvPr/>
            </p:nvSpPr>
            <p:spPr>
              <a:xfrm>
                <a:off x="8120355" y="4258790"/>
                <a:ext cx="2664056" cy="4962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355" y="4258790"/>
                <a:ext cx="2664056" cy="496290"/>
              </a:xfrm>
              <a:prstGeom prst="rect">
                <a:avLst/>
              </a:prstGeom>
              <a:blipFill>
                <a:blip r:embed="rId1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4837331" y="5002775"/>
            <a:ext cx="1727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Simplify: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Box 62"/>
              <p:cNvSpPr txBox="1"/>
              <p:nvPr/>
            </p:nvSpPr>
            <p:spPr>
              <a:xfrm>
                <a:off x="8053339" y="5423992"/>
                <a:ext cx="2664056" cy="523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+7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+10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3339" y="5423992"/>
                <a:ext cx="2664056" cy="52315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/>
              <p:cNvSpPr txBox="1"/>
              <p:nvPr/>
            </p:nvSpPr>
            <p:spPr>
              <a:xfrm>
                <a:off x="5908138" y="5423992"/>
                <a:ext cx="2664056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8138" y="5423992"/>
                <a:ext cx="2664056" cy="52456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Box 64"/>
              <p:cNvSpPr txBox="1"/>
              <p:nvPr/>
            </p:nvSpPr>
            <p:spPr>
              <a:xfrm>
                <a:off x="4297756" y="5396839"/>
                <a:ext cx="2664056" cy="537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+6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+9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−15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756" y="5396839"/>
                <a:ext cx="2664056" cy="53764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761512" y="5374273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1)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291795" y="539531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981684" y="5433991"/>
            <a:ext cx="39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3)</a:t>
            </a:r>
          </a:p>
        </p:txBody>
      </p:sp>
      <p:sp>
        <p:nvSpPr>
          <p:cNvPr id="68" name="Rectangle 67"/>
          <p:cNvSpPr/>
          <p:nvPr/>
        </p:nvSpPr>
        <p:spPr>
          <a:xfrm>
            <a:off x="1255499" y="1549440"/>
            <a:ext cx="217662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To simplify any algebraic fraction we must have a </a:t>
            </a:r>
            <a:r>
              <a:rPr lang="en-GB" sz="1400" b="1" dirty="0"/>
              <a:t>common term</a:t>
            </a:r>
            <a:r>
              <a:rPr lang="en-GB" sz="1400" dirty="0"/>
              <a:t> on the numerator and the denominator. </a:t>
            </a:r>
          </a:p>
          <a:p>
            <a:r>
              <a:rPr lang="en-GB" sz="1400" dirty="0"/>
              <a:t>This will then allow us to </a:t>
            </a:r>
            <a:r>
              <a:rPr lang="en-GB" sz="1400" b="1" dirty="0"/>
              <a:t>divide through by this term</a:t>
            </a:r>
            <a:r>
              <a:rPr lang="en-GB" sz="1400" dirty="0"/>
              <a:t>.</a:t>
            </a:r>
          </a:p>
          <a:p>
            <a:endParaRPr lang="en-GB" sz="1400" b="1" dirty="0"/>
          </a:p>
          <a:p>
            <a:r>
              <a:rPr lang="en-GB" sz="1400" dirty="0"/>
              <a:t>To </a:t>
            </a:r>
            <a:r>
              <a:rPr lang="en-GB" sz="1400" b="1" dirty="0"/>
              <a:t>multiply</a:t>
            </a:r>
            <a:r>
              <a:rPr lang="en-GB" sz="1400" dirty="0"/>
              <a:t> or </a:t>
            </a:r>
            <a:r>
              <a:rPr lang="en-GB" sz="1400" b="1" dirty="0"/>
              <a:t>divide</a:t>
            </a:r>
            <a:r>
              <a:rPr lang="en-GB" sz="1400" dirty="0"/>
              <a:t> algebraic fractions we use the </a:t>
            </a:r>
            <a:r>
              <a:rPr lang="en-GB" sz="1400" b="1" dirty="0"/>
              <a:t>same principles </a:t>
            </a:r>
            <a:r>
              <a:rPr lang="en-GB" sz="1400" dirty="0"/>
              <a:t>as when we calculate with </a:t>
            </a:r>
            <a:r>
              <a:rPr lang="en-GB" sz="1400" b="1" dirty="0"/>
              <a:t>numerical fractions</a:t>
            </a:r>
            <a:r>
              <a:rPr lang="en-GB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2868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1702" y="0"/>
            <a:ext cx="950105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10 Higher </a:t>
            </a:r>
            <a:endParaRPr lang="en-GB" sz="32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32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ALGEBRAIC FRACTIONS -SOLVING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880353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0" b="1" dirty="0">
              <a:solidFill>
                <a:srgbClr val="32A7DF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212671" y="1200329"/>
            <a:ext cx="2194558" cy="3606802"/>
          </a:xfrm>
          <a:prstGeom prst="roundRect">
            <a:avLst>
              <a:gd name="adj" fmla="val 10148"/>
            </a:avLst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501255" y="4890390"/>
            <a:ext cx="1130651" cy="189297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747727" y="4921491"/>
            <a:ext cx="6206688" cy="1453317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 rot="10800000">
                <a:off x="4735874" y="6486548"/>
                <a:ext cx="6230395" cy="27699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ANSWERS  1)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=0 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=−3.5</m:t>
                    </m:r>
                  </m:oMath>
                </a14:m>
                <a:r>
                  <a:rPr lang="en-GB" sz="1200" dirty="0"/>
                  <a:t>    2) 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=−3.24   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=1.24</m:t>
                    </m:r>
                  </m:oMath>
                </a14:m>
                <a:endParaRPr lang="en-GB" sz="12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735874" y="6486548"/>
                <a:ext cx="6230395" cy="276999"/>
              </a:xfrm>
              <a:prstGeom prst="rect">
                <a:avLst/>
              </a:prstGeom>
              <a:blipFill>
                <a:blip r:embed="rId3"/>
                <a:stretch>
                  <a:fillRect t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ounded Rectangle 23"/>
          <p:cNvSpPr/>
          <p:nvPr/>
        </p:nvSpPr>
        <p:spPr>
          <a:xfrm>
            <a:off x="3503190" y="1172021"/>
            <a:ext cx="7463080" cy="3635110"/>
          </a:xfrm>
          <a:prstGeom prst="roundRect">
            <a:avLst>
              <a:gd name="adj" fmla="val 849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509731" y="4967478"/>
            <a:ext cx="113672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600" b="1" dirty="0"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Solve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Expand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Factorise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Rearrange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Quadratic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Formula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313264" y="1225759"/>
            <a:ext cx="11921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Examples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29929" y="1314692"/>
            <a:ext cx="1456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/>
              <a:t>Key Concepts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3675751" y="1319898"/>
            <a:ext cx="1727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Solve: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180472" y="5428144"/>
            <a:ext cx="2196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32A7DF"/>
                </a:solidFill>
              </a:rPr>
              <a:t>187, 244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514197" y="2198306"/>
            <a:ext cx="2364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Add the fractions by finding a common denominator…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>
                <a:off x="3401177" y="1664991"/>
                <a:ext cx="2664056" cy="519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1177" y="1664991"/>
                <a:ext cx="2664056" cy="5192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786808" y="4995254"/>
            <a:ext cx="256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1) Solve using factorising: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350970" y="4994469"/>
            <a:ext cx="3631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2) Solve using the quadratic formula:</a:t>
            </a:r>
          </a:p>
        </p:txBody>
      </p:sp>
      <p:sp>
        <p:nvSpPr>
          <p:cNvPr id="68" name="Rectangle 67"/>
          <p:cNvSpPr/>
          <p:nvPr/>
        </p:nvSpPr>
        <p:spPr>
          <a:xfrm>
            <a:off x="1252721" y="1746314"/>
            <a:ext cx="217662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An algebraic fraction can be set equal to a value. When this occurs we are able to </a:t>
            </a:r>
            <a:r>
              <a:rPr lang="en-GB" sz="1400" b="1" dirty="0"/>
              <a:t>solve the equation </a:t>
            </a:r>
            <a:r>
              <a:rPr lang="en-GB" sz="1400" dirty="0"/>
              <a:t>and find out the </a:t>
            </a:r>
            <a:r>
              <a:rPr lang="en-GB" sz="1400" b="1" dirty="0"/>
              <a:t>value of the unknown term</a:t>
            </a:r>
            <a:r>
              <a:rPr lang="en-GB" sz="1400" dirty="0"/>
              <a:t>.</a:t>
            </a:r>
          </a:p>
          <a:p>
            <a:endParaRPr lang="en-GB" sz="1400" dirty="0"/>
          </a:p>
          <a:p>
            <a:r>
              <a:rPr lang="en-GB" sz="1400" dirty="0"/>
              <a:t>If two algebraic fractions are involved we combine them to make one using the rules of the four operations of fractions.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Box 68"/>
              <p:cNvSpPr txBox="1"/>
              <p:nvPr/>
            </p:nvSpPr>
            <p:spPr>
              <a:xfrm>
                <a:off x="3400851" y="2757407"/>
                <a:ext cx="2664056" cy="5486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+4(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−3)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−3)(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+2)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0851" y="2757407"/>
                <a:ext cx="2664056" cy="548676"/>
              </a:xfrm>
              <a:prstGeom prst="rect">
                <a:avLst/>
              </a:prstGeom>
              <a:blipFill>
                <a:blip r:embed="rId5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Box 69"/>
              <p:cNvSpPr txBox="1"/>
              <p:nvPr/>
            </p:nvSpPr>
            <p:spPr>
              <a:xfrm>
                <a:off x="3432119" y="3893140"/>
                <a:ext cx="2664056" cy="537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−12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119" y="3893140"/>
                <a:ext cx="2664056" cy="53764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3560839" y="3356281"/>
            <a:ext cx="2364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Expand your brackets and simplify…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xtBox 71"/>
              <p:cNvSpPr txBox="1"/>
              <p:nvPr/>
            </p:nvSpPr>
            <p:spPr>
              <a:xfrm>
                <a:off x="5975048" y="1747143"/>
                <a:ext cx="2664056" cy="537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+6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−12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048" y="1747143"/>
                <a:ext cx="2664056" cy="53764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/>
        </p:nvSpPr>
        <p:spPr>
          <a:xfrm>
            <a:off x="6096176" y="2438811"/>
            <a:ext cx="2364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Multiply both sides by the denominator…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Box 73"/>
              <p:cNvSpPr txBox="1"/>
              <p:nvPr/>
            </p:nvSpPr>
            <p:spPr>
              <a:xfrm>
                <a:off x="6058654" y="2981985"/>
                <a:ext cx="26640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+6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−12=2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8654" y="2981985"/>
                <a:ext cx="2664056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74"/>
          <p:cNvSpPr txBox="1"/>
          <p:nvPr/>
        </p:nvSpPr>
        <p:spPr>
          <a:xfrm>
            <a:off x="6129726" y="3326523"/>
            <a:ext cx="2364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Rearrange to have the equation equal zero…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6" name="TextBox 75"/>
              <p:cNvSpPr txBox="1"/>
              <p:nvPr/>
            </p:nvSpPr>
            <p:spPr>
              <a:xfrm>
                <a:off x="5925729" y="3906654"/>
                <a:ext cx="26640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−8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5729" y="3906654"/>
                <a:ext cx="266405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 flipV="1">
            <a:off x="5701281" y="2044643"/>
            <a:ext cx="611982" cy="216978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8375020" y="2044643"/>
            <a:ext cx="611982" cy="216978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900199" y="1746315"/>
            <a:ext cx="21485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Solve the quadratic by either factorising, using the quadratic formula or completing the square…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0" name="TextBox 79"/>
              <p:cNvSpPr txBox="1"/>
              <p:nvPr/>
            </p:nvSpPr>
            <p:spPr>
              <a:xfrm>
                <a:off x="9058073" y="2660892"/>
                <a:ext cx="186323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−8)=0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8073" y="2660892"/>
                <a:ext cx="1863236" cy="307777"/>
              </a:xfrm>
              <a:prstGeom prst="rect">
                <a:avLst/>
              </a:prstGeom>
              <a:blipFill>
                <a:blip r:embed="rId10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Box 80"/>
              <p:cNvSpPr txBox="1"/>
              <p:nvPr/>
            </p:nvSpPr>
            <p:spPr>
              <a:xfrm>
                <a:off x="9119691" y="3082507"/>
                <a:ext cx="18632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libri" panose="020F0502020204030204" pitchFamily="34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Either: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9691" y="3082507"/>
                <a:ext cx="1863236" cy="523220"/>
              </a:xfrm>
              <a:prstGeom prst="rect">
                <a:avLst/>
              </a:prstGeom>
              <a:blipFill>
                <a:blip r:embed="rId11"/>
                <a:stretch>
                  <a:fillRect l="-980" t="-2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Box 81"/>
              <p:cNvSpPr txBox="1"/>
              <p:nvPr/>
            </p:nvSpPr>
            <p:spPr>
              <a:xfrm>
                <a:off x="9103034" y="3638745"/>
                <a:ext cx="186323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libri" panose="020F0502020204030204" pitchFamily="34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−8=0</m:t>
                      </m:r>
                    </m:oMath>
                  </m:oMathPara>
                </a14:m>
                <a:endParaRPr lang="en-GB" sz="14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sz="1400" b="1" dirty="0"/>
              </a:p>
              <a:p>
                <a:endParaRPr lang="en-GB" sz="1400" b="1" dirty="0"/>
              </a:p>
            </p:txBody>
          </p:sp>
        </mc:Choice>
        <mc:Fallback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3034" y="3638745"/>
                <a:ext cx="1863236" cy="954107"/>
              </a:xfrm>
              <a:prstGeom prst="rect">
                <a:avLst/>
              </a:prstGeom>
              <a:blipFill>
                <a:blip r:embed="rId12"/>
                <a:stretch>
                  <a:fillRect l="-980" t="-12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Box 82"/>
              <p:cNvSpPr txBox="1"/>
              <p:nvPr/>
            </p:nvSpPr>
            <p:spPr>
              <a:xfrm>
                <a:off x="4675244" y="5438351"/>
                <a:ext cx="2664056" cy="519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244" y="5438351"/>
                <a:ext cx="2664056" cy="51924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/>
              <p:cNvSpPr txBox="1"/>
              <p:nvPr/>
            </p:nvSpPr>
            <p:spPr>
              <a:xfrm>
                <a:off x="7787663" y="5477208"/>
                <a:ext cx="2664056" cy="519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7663" y="5477208"/>
                <a:ext cx="2664056" cy="51924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0048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401</Words>
  <Application>Microsoft Office PowerPoint</Application>
  <PresentationFormat>Widescreen</PresentationFormat>
  <Paragraphs>84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1</cp:revision>
  <dcterms:created xsi:type="dcterms:W3CDTF">2022-12-12T15:38:56Z</dcterms:created>
  <dcterms:modified xsi:type="dcterms:W3CDTF">2022-12-12T15:40:01Z</dcterms:modified>
</cp:coreProperties>
</file>