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3" r:id="rId2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022F"/>
    <a:srgbClr val="FF00FF"/>
    <a:srgbClr val="2C2781"/>
    <a:srgbClr val="F9B300"/>
    <a:srgbClr val="FAB500"/>
    <a:srgbClr val="828282"/>
    <a:srgbClr val="32A7DF"/>
    <a:srgbClr val="33A7DF"/>
    <a:srgbClr val="FAB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467999" cy="46799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BB0DF98F-7A9D-4B2C-8AB0-D3E0A44DD3ED}" type="datetimeFigureOut">
              <a:rPr lang="en-GB" smtClean="0"/>
              <a:t>12/12/2022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2A3E7758-0C75-4EAE-8F32-C41FBD507BC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2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12/12/2022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908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12/12/2022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417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12/12/2022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688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12/12/2022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21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12/12/2022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65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12/12/2022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80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12/12/2022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321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12/12/2022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4735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12/12/2022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171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12/12/2022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71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12/12/2022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935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A9C53-6A91-48BB-A57D-3E789EF170F9}" type="datetimeFigureOut">
              <a:rPr lang="en-GB" smtClean="0"/>
              <a:t>12/12/2022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452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7" Type="http://schemas.openxmlformats.org/officeDocument/2006/relationships/image" Target="../media/image5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670" y="0"/>
            <a:ext cx="950105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10 Higher </a:t>
            </a:r>
            <a:endParaRPr lang="en-GB" sz="360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REARRANGING EQUATIONS</a:t>
            </a:r>
            <a:endParaRPr lang="en-US" sz="3600" b="0" cap="none" spc="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9670" y="69669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45" y="4950024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69670" y="4950025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0" y="1200329"/>
            <a:ext cx="2253388" cy="3686633"/>
          </a:xfrm>
          <a:prstGeom prst="roundRect">
            <a:avLst/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Key Concepts</a:t>
            </a:r>
          </a:p>
          <a:p>
            <a:pPr algn="ctr"/>
            <a:endParaRPr lang="en-GB" sz="1400" b="1" dirty="0">
              <a:solidFill>
                <a:schemeClr val="tx1"/>
              </a:solidFill>
            </a:endParaRPr>
          </a:p>
          <a:p>
            <a:r>
              <a:rPr lang="en-GB" sz="1400" b="1" dirty="0">
                <a:solidFill>
                  <a:schemeClr val="tx1"/>
                </a:solidFill>
              </a:rPr>
              <a:t>Rearranging an equation:</a:t>
            </a:r>
          </a:p>
          <a:p>
            <a:r>
              <a:rPr lang="en-GB" sz="1400" dirty="0">
                <a:solidFill>
                  <a:schemeClr val="tx1"/>
                </a:solidFill>
              </a:rPr>
              <a:t>Working with inverse operations to isolate a highlighted variable.</a:t>
            </a:r>
          </a:p>
          <a:p>
            <a:endParaRPr lang="en-GB" sz="1400" dirty="0">
              <a:solidFill>
                <a:schemeClr val="tx1"/>
              </a:solidFill>
            </a:endParaRPr>
          </a:p>
          <a:p>
            <a:r>
              <a:rPr lang="en-GB" sz="1400" dirty="0">
                <a:solidFill>
                  <a:schemeClr val="tx1"/>
                </a:solidFill>
              </a:rPr>
              <a:t>In rearranging we </a:t>
            </a:r>
            <a:r>
              <a:rPr lang="en-GB" sz="1400" b="1" dirty="0">
                <a:solidFill>
                  <a:schemeClr val="tx1"/>
                </a:solidFill>
              </a:rPr>
              <a:t>undo the operations </a:t>
            </a:r>
            <a:r>
              <a:rPr lang="en-GB" sz="1400" dirty="0">
                <a:solidFill>
                  <a:schemeClr val="tx1"/>
                </a:solidFill>
              </a:rPr>
              <a:t>starting from the last one.</a:t>
            </a:r>
          </a:p>
          <a:p>
            <a:endParaRPr lang="en-GB" sz="1400" dirty="0">
              <a:solidFill>
                <a:schemeClr val="tx1"/>
              </a:solidFill>
            </a:endParaRPr>
          </a:p>
          <a:p>
            <a:endParaRPr lang="en-GB" sz="1600" b="1" dirty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sz="1600" dirty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endParaRPr lang="en-GB" sz="1400" dirty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  <a:p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380064" y="5027036"/>
            <a:ext cx="1573628" cy="1724166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Rearrange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Term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Inverse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Operation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022598" y="1116507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Examples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2380064" y="1200330"/>
            <a:ext cx="7443206" cy="3733668"/>
          </a:xfrm>
          <a:prstGeom prst="roundRect">
            <a:avLst>
              <a:gd name="adj" fmla="val 784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053764" y="5027035"/>
            <a:ext cx="5769505" cy="1235166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 rot="10800000">
                <a:off x="4053762" y="6382253"/>
                <a:ext cx="5769504" cy="36016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schemeClr val="tx1"/>
                    </a:solidFill>
                  </a:rPr>
                  <a:t>ANSWERS: 1</a:t>
                </a:r>
                <a:r>
                  <a:rPr lang="en-GB" sz="1200" dirty="0"/>
                  <a:t>)  </a:t>
                </a:r>
                <a:r>
                  <a:rPr lang="en-GB" sz="1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</a:t>
                </a:r>
                <a:r>
                  <a:rPr lang="en-GB" sz="12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GB" sz="1200" dirty="0"/>
                  <a:t>    2)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1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𝑦𝑧</m:t>
                        </m:r>
                      </m:num>
                      <m:den>
                        <m:r>
                          <a:rPr lang="en-GB" sz="1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1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</m:oMath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053762" y="6382253"/>
                <a:ext cx="5769504" cy="360163"/>
              </a:xfrm>
              <a:prstGeom prst="rect">
                <a:avLst/>
              </a:prstGeom>
              <a:blipFill>
                <a:blip r:embed="rId4"/>
                <a:stretch>
                  <a:fillRect t="-1695" r="-1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577307" y="5427454"/>
            <a:ext cx="1317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32A7DF"/>
                </a:solidFill>
              </a:rPr>
              <a:t>280-286</a:t>
            </a:r>
          </a:p>
        </p:txBody>
      </p:sp>
      <p:sp>
        <p:nvSpPr>
          <p:cNvPr id="10" name="Rectangle 9"/>
          <p:cNvSpPr/>
          <p:nvPr/>
        </p:nvSpPr>
        <p:spPr>
          <a:xfrm>
            <a:off x="4053762" y="5092215"/>
            <a:ext cx="4953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600" dirty="0"/>
              <a:t>1) Rearrange to make 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1600" dirty="0"/>
              <a:t> the subject 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1600" dirty="0"/>
              <a:t>(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1600" dirty="0"/>
              <a:t> + 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sz="1600" dirty="0"/>
              <a:t>) = 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1600" dirty="0"/>
              <a:t> + 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4042924" y="5554429"/>
                <a:ext cx="4953000" cy="46878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GB" sz="1600" dirty="0"/>
                  <a:t>2) Rearrange to make </a:t>
                </a:r>
                <a:r>
                  <a:rPr lang="en-GB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1600" dirty="0"/>
                  <a:t> the subject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2924" y="5554429"/>
                <a:ext cx="4953000" cy="468783"/>
              </a:xfrm>
              <a:prstGeom prst="rect">
                <a:avLst/>
              </a:prstGeom>
              <a:blipFill>
                <a:blip r:embed="rId5"/>
                <a:stretch>
                  <a:fillRect l="-615" b="-25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2383902" y="1754786"/>
                <a:ext cx="2638696" cy="26686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b="1" dirty="0"/>
                  <a:t>Rearrange </a:t>
                </a:r>
                <a:r>
                  <a:rPr lang="en-GB" sz="1400" dirty="0"/>
                  <a:t>to make </a:t>
                </a:r>
                <a:r>
                  <a:rPr lang="en-GB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 </a:t>
                </a:r>
                <a:r>
                  <a:rPr lang="en-GB" sz="1400" dirty="0">
                    <a:cs typeface="Times New Roman" panose="02020603050405020304" pitchFamily="18" charset="0"/>
                  </a:rPr>
                  <a:t>the subject of the formulae</a:t>
                </a:r>
                <a:r>
                  <a:rPr lang="en-GB" sz="1400" i="1" dirty="0">
                    <a:cs typeface="Times New Roman" panose="02020603050405020304" pitchFamily="18" charset="0"/>
                  </a:rPr>
                  <a:t> </a:t>
                </a:r>
                <a:r>
                  <a:rPr lang="en-GB" sz="1400" b="1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400" i="1" dirty="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GB" sz="14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400" b="0" i="1" dirty="0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4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0" i="1" dirty="0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i="1" dirty="0" smtClean="0">
                          <a:latin typeface="Cambria Math" panose="02040503050406030204" pitchFamily="18" charset="0"/>
                        </a:rPr>
                        <m:t>) =</m:t>
                      </m:r>
                      <m:r>
                        <a:rPr lang="en-GB" sz="1400" b="0" i="1" dirty="0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4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400" b="0" i="1" dirty="0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GB" sz="14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4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  <a:p>
                <a:r>
                  <a:rPr lang="en-GB" sz="1400" dirty="0"/>
                  <a:t>  </a:t>
                </a:r>
                <a:r>
                  <a:rPr lang="en-GB" sz="1400" dirty="0">
                    <a:solidFill>
                      <a:srgbClr val="FF0000"/>
                    </a:solidFill>
                  </a:rPr>
                  <a:t>expand</a:t>
                </a:r>
                <a:r>
                  <a:rPr lang="en-GB" sz="1400" dirty="0"/>
                  <a:t>  			</a:t>
                </a:r>
                <a:r>
                  <a:rPr lang="en-GB" sz="1400" dirty="0">
                    <a:solidFill>
                      <a:srgbClr val="FF0000"/>
                    </a:solidFill>
                  </a:rPr>
                  <a:t> expand</a:t>
                </a:r>
                <a:endParaRPr lang="en-GB" sz="1400" dirty="0"/>
              </a:p>
              <a:p>
                <a:pPr algn="ctr"/>
                <a:r>
                  <a:rPr lang="en-GB" sz="14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400" i="1" dirty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𝑚𝑝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𝑟h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𝑚𝑟</m:t>
                    </m:r>
                  </m:oMath>
                </a14:m>
                <a:endParaRPr lang="en-GB" sz="1400" dirty="0"/>
              </a:p>
              <a:p>
                <a:r>
                  <a:rPr lang="en-GB" sz="1400" dirty="0">
                    <a:solidFill>
                      <a:srgbClr val="FF0000"/>
                    </a:solidFill>
                  </a:rPr>
                  <a:t>   +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𝑚𝑟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</a:rPr>
                  <a:t> 			+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𝑚𝑟</m:t>
                    </m:r>
                  </m:oMath>
                </a14:m>
                <a:endParaRPr lang="en-GB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𝑚𝑟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𝑚𝑝</m:t>
                      </m:r>
                      <m:r>
                        <a:rPr lang="en-GB" sz="1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𝑟h</m:t>
                      </m:r>
                    </m:oMath>
                  </m:oMathPara>
                </a14:m>
                <a:endParaRPr lang="en-GB" sz="1400" i="1" dirty="0"/>
              </a:p>
              <a:p>
                <a:pPr algn="ctr"/>
                <a:r>
                  <a:rPr lang="en-GB" sz="1400" dirty="0">
                    <a:solidFill>
                      <a:srgbClr val="FF0000"/>
                    </a:solidFill>
                  </a:rPr>
                  <a:t>   factorise                   factorise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1400" b="0" i="0" smtClean="0">
                        <a:latin typeface="Cambria Math" panose="02040503050406030204" pitchFamily="18" charset="0"/>
                      </a:rPr>
                      <m:t>(2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400" b="0" i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𝑟h</m:t>
                    </m:r>
                  </m:oMath>
                </a14:m>
                <a:endParaRPr lang="en-GB" sz="1400" dirty="0"/>
              </a:p>
              <a:p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</a:rPr>
                  <a:t>	   	     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÷(2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𝑟h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3902" y="1754786"/>
                <a:ext cx="2638696" cy="2668679"/>
              </a:xfrm>
              <a:prstGeom prst="rect">
                <a:avLst/>
              </a:prstGeom>
              <a:blipFill>
                <a:blip r:embed="rId6"/>
                <a:stretch>
                  <a:fillRect l="-693" t="-685" b="-4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5076564" y="1754786"/>
            <a:ext cx="0" cy="302622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5096580" y="1744121"/>
                <a:ext cx="2638696" cy="28595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b="1" dirty="0"/>
                  <a:t>Rearrange </a:t>
                </a:r>
                <a:r>
                  <a:rPr lang="en-GB" sz="1400" dirty="0"/>
                  <a:t>to make </a:t>
                </a:r>
                <a:r>
                  <a:rPr lang="en-GB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</a:t>
                </a:r>
                <a:r>
                  <a:rPr lang="en-GB" sz="1400" dirty="0">
                    <a:cs typeface="Times New Roman" panose="02020603050405020304" pitchFamily="18" charset="0"/>
                  </a:rPr>
                  <a:t>the subject of the formulae</a:t>
                </a:r>
                <a:r>
                  <a:rPr lang="en-GB" sz="1400" i="1" dirty="0">
                    <a:cs typeface="Times New Roman" panose="02020603050405020304" pitchFamily="18" charset="0"/>
                  </a:rPr>
                  <a:t> </a:t>
                </a:r>
                <a:r>
                  <a:rPr lang="en-GB" sz="1400" b="1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en-GB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dirty="0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GB" sz="1400" i="1" dirty="0" smtClean="0">
                          <a:latin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n-GB" sz="1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dirty="0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  <a:p>
                <a:r>
                  <a:rPr lang="en-GB" sz="1400" dirty="0"/>
                  <a:t>  	</a:t>
                </a:r>
                <a:r>
                  <a:rPr lang="en-GB" sz="1400" dirty="0">
                    <a:solidFill>
                      <a:srgbClr val="FF0000"/>
                    </a:solidFill>
                  </a:rPr>
                  <a:t>× </a:t>
                </a:r>
                <a:r>
                  <a:rPr lang="en-GB" sz="1400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GB" sz="1400" dirty="0"/>
                  <a:t>  			</a:t>
                </a:r>
                <a:r>
                  <a:rPr lang="en-GB" sz="1400" dirty="0">
                    <a:solidFill>
                      <a:srgbClr val="FF0000"/>
                    </a:solidFill>
                  </a:rPr>
                  <a:t> × </a:t>
                </a:r>
                <a:r>
                  <a:rPr lang="en-GB" sz="1400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endParaRPr lang="en-GB" sz="1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dirty="0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en-GB" sz="1400" i="1" dirty="0"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en-GB" sz="1400" i="1" dirty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dirty="0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en-GB" sz="1400" i="1" dirty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GB" sz="1400" i="1" dirty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en-GB" sz="1400" b="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  <a:p>
                <a:r>
                  <a:rPr lang="en-GB" sz="1400" dirty="0">
                    <a:solidFill>
                      <a:srgbClr val="FF0000"/>
                    </a:solidFill>
                  </a:rPr>
                  <a:t>  	 × </a:t>
                </a:r>
                <a:r>
                  <a:rPr lang="en-GB" sz="1400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sz="1400" dirty="0"/>
                  <a:t>  			</a:t>
                </a:r>
                <a:r>
                  <a:rPr lang="en-GB" sz="1400" dirty="0">
                    <a:solidFill>
                      <a:srgbClr val="FF0000"/>
                    </a:solidFill>
                  </a:rPr>
                  <a:t> × </a:t>
                </a:r>
                <a:r>
                  <a:rPr lang="en-GB" sz="1400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endParaRPr lang="en-GB" sz="1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1400" i="1" dirty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400" i="1" dirty="0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en-GB" sz="1400" i="1" dirty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GB" sz="1400" i="1" dirty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en-GB" sz="1400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GB" sz="1400" dirty="0"/>
              </a:p>
              <a:p>
                <a:pPr algn="ctr"/>
                <a:r>
                  <a:rPr lang="en-GB" sz="1400" dirty="0">
                    <a:solidFill>
                      <a:srgbClr val="FF0000"/>
                    </a:solidFill>
                  </a:rPr>
                  <a:t>× </a:t>
                </a:r>
                <a:r>
                  <a:rPr lang="en-GB" sz="1400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GB" sz="1400" dirty="0"/>
                  <a:t>  			</a:t>
                </a:r>
                <a:r>
                  <a:rPr lang="en-GB" sz="1400" dirty="0">
                    <a:solidFill>
                      <a:srgbClr val="FF0000"/>
                    </a:solidFill>
                  </a:rPr>
                  <a:t> × </a:t>
                </a:r>
                <a:r>
                  <a:rPr lang="en-GB" sz="1400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endParaRPr lang="en-GB" sz="1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𝑢𝑣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𝑓𝑣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𝑓𝑢</m:t>
                      </m:r>
                    </m:oMath>
                  </m:oMathPara>
                </a14:m>
                <a:endParaRPr lang="en-GB" sz="1400" b="0" i="1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1400" dirty="0">
                    <a:solidFill>
                      <a:srgbClr val="FF0000"/>
                    </a:solidFill>
                  </a:rPr>
                  <a:t> factorise                   factorise </a:t>
                </a:r>
                <a:endParaRPr lang="en-GB" sz="14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6580" y="1744121"/>
                <a:ext cx="2638696" cy="2859565"/>
              </a:xfrm>
              <a:prstGeom prst="rect">
                <a:avLst/>
              </a:prstGeom>
              <a:blipFill>
                <a:blip r:embed="rId7"/>
                <a:stretch>
                  <a:fillRect l="-693" t="-640" b="-1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/>
          <p:cNvCxnSpPr/>
          <p:nvPr/>
        </p:nvCxnSpPr>
        <p:spPr>
          <a:xfrm flipV="1">
            <a:off x="7232020" y="2943497"/>
            <a:ext cx="779866" cy="1270935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946208" y="2590909"/>
                <a:ext cx="2033234" cy="9685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140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140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40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𝑓𝑢</m:t>
                      </m:r>
                    </m:oMath>
                  </m:oMathPara>
                </a14:m>
                <a:endParaRPr lang="en-GB" sz="1400" dirty="0"/>
              </a:p>
              <a:p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÷(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</a:rPr>
                  <a:t>    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÷(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𝑓𝑢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6208" y="2590909"/>
                <a:ext cx="2033234" cy="968535"/>
              </a:xfrm>
              <a:prstGeom prst="rect">
                <a:avLst/>
              </a:prstGeom>
              <a:blipFill>
                <a:blip r:embed="rId8"/>
                <a:stretch>
                  <a:fillRect b="-25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5973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5173</TotalTime>
  <Words>253</Words>
  <Application>Microsoft Office PowerPoint</Application>
  <PresentationFormat>A4 Paper (210x297 mm)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</vt:vector>
  </TitlesOfParts>
  <Company>Delta Academies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Gray</dc:creator>
  <cp:lastModifiedBy>M Jones (BRI)</cp:lastModifiedBy>
  <cp:revision>342</cp:revision>
  <cp:lastPrinted>2019-07-09T10:14:53Z</cp:lastPrinted>
  <dcterms:created xsi:type="dcterms:W3CDTF">2018-11-29T08:55:46Z</dcterms:created>
  <dcterms:modified xsi:type="dcterms:W3CDTF">2022-12-12T15:41:57Z</dcterms:modified>
</cp:coreProperties>
</file>