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53DDB-25D5-4400-876A-89AFB6B7B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26E96-0B75-4A53-ADF1-6D675DF69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13D81-823B-41DD-A905-E6CEB1A3E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BC296-6E3E-4823-9082-F0622B498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2B2CD-ADA2-4BB8-B8C8-FD1B61266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41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36B4D-B14B-4A8C-BD61-35DF46458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853CA4-5DFC-4B01-A7FF-2938EE96E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84FBF-BD96-47DC-A8A2-B6989A55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7179C-DD5F-4BB5-9A94-1FA8FDAB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4E345-027A-44EF-82DD-D49CFB303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31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8234AE-5D44-4460-BE4A-E5C11B107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CBF97-F017-4763-99F6-502E1F1E0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D4F2D-36DC-45D7-AB03-5E36481E8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BC832-B6B1-443B-A861-47AECBCD7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FECDC-AFC8-4213-BC2D-730726F44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85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C8920-E8C4-45A5-96C2-BE86EB626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D7973-935E-47B8-A1DE-A1D6E51ED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300A6-3F1A-4368-B8A6-90CD7F46A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368EE-C653-473B-8F5A-B3FCB8A2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A94BD-2057-438B-85EB-756C87E0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14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DFD50-B7A8-41C1-907D-BC6E11FB1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FAD68-D87F-4370-926E-68E71A82D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8A8BE-BCCE-4D3F-A49B-4E442D51E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B9B68-2AE3-4AA1-A875-569C1C5B7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812FF-5B17-4B39-8708-04041704E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77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F746-B70B-4BDA-ABC0-3A5A0294C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0A804-6CA8-46DB-94E0-D73A498B85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BF9D86-761E-4109-B7D1-86AD7D5D3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728541-26BE-4B1B-B449-6616D66AE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01CB4-B274-4C4D-A053-42CAADFE0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0BC20-251E-4235-9EF3-A7FD0CEDA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28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01982-F6DF-4AC3-B7C7-DC2BA4985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35AE2-E973-422B-93AE-96750E475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5801A-320D-44CC-B48D-D018FEC5D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AA1B66-4C76-4F50-869A-60243B255B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C8B1E9-0DCA-423E-BA88-C25D54D68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E916AF-CE44-48AA-BF6D-440E9F83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F8A409-9026-468F-80BA-9C71790F9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F1D9B3-F472-4AB3-BB98-141EA95A5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49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FA59A-794D-44C0-82F2-188BAAF63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0BAA5-BDCC-45F5-AA84-C41CBE50D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CEBAE0-E5E6-449F-A276-7A7B28423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48C95F-A54D-44D5-9505-212C6A61F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6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49B2DE-9A18-4604-87CA-A759D809E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811C8A-C3C8-45DA-A444-31F62D724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B612E0-3963-4B4D-8F70-03F85F2E7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82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2BE83-DF80-403D-B180-7EA809101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559E2-FFA1-42E2-BB59-F678711E8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61355-A57A-46F8-B5F8-8CF044C18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41C0C-8FE9-4139-89D8-FDC4D1B28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AC6B3-8F61-4574-8B0A-3960B8F38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1EEDD-C2EE-41C1-B2D1-0EA4B15AC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47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CB88F-10F4-4D0A-927B-D73F4E413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5AF466-6FD4-46F7-9008-EAC597BEB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42631-3823-4132-9A71-1FD59EC9C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2102C-4A10-4293-9D85-C95267739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1B47EB-209F-41CC-9AB6-93D8B482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FEF50C-1FBB-459E-BEE5-7AEF7933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36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AAD502-D14D-4909-A4B1-3B1D7B63D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D50E2-0ACF-408F-BB62-6CCEA4134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1430B-CE9C-4F53-9B10-151747ABB1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FDF4B-3EE3-4076-AE71-D12D37E4D6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CBD92-2312-48F6-8A69-5F6DAC71D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92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>
            <a:extLst>
              <a:ext uri="{FF2B5EF4-FFF2-40B4-BE49-F238E27FC236}">
                <a16:creationId xmlns:a16="http://schemas.microsoft.com/office/drawing/2014/main" id="{237926F5-306B-408D-9637-438FB2D79303}"/>
              </a:ext>
            </a:extLst>
          </p:cNvPr>
          <p:cNvGrpSpPr/>
          <p:nvPr/>
        </p:nvGrpSpPr>
        <p:grpSpPr>
          <a:xfrm>
            <a:off x="1200781" y="0"/>
            <a:ext cx="9790438" cy="6784898"/>
            <a:chOff x="45906" y="-18637"/>
            <a:chExt cx="9790438" cy="6784898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1229CA5-472C-4E14-874A-F5F4490D6352}"/>
                </a:ext>
              </a:extLst>
            </p:cNvPr>
            <p:cNvSpPr/>
            <p:nvPr/>
          </p:nvSpPr>
          <p:spPr>
            <a:xfrm>
              <a:off x="292158" y="-18637"/>
              <a:ext cx="9501051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600" dirty="0">
                  <a:ln w="0"/>
                  <a:solidFill>
                    <a:srgbClr val="2C278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ANGLE FACTS INCLUDING ON PARALLEL LINES</a:t>
              </a:r>
              <a:endParaRPr lang="en-US" sz="3600" b="0" cap="none" spc="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58" name="Rounded Rectangle 2">
              <a:extLst>
                <a:ext uri="{FF2B5EF4-FFF2-40B4-BE49-F238E27FC236}">
                  <a16:creationId xmlns:a16="http://schemas.microsoft.com/office/drawing/2014/main" id="{8790CA04-A8AE-4028-99FB-6E83CC357219}"/>
                </a:ext>
              </a:extLst>
            </p:cNvPr>
            <p:cNvSpPr/>
            <p:nvPr/>
          </p:nvSpPr>
          <p:spPr>
            <a:xfrm>
              <a:off x="69670" y="69669"/>
              <a:ext cx="9753600" cy="1062445"/>
            </a:xfrm>
            <a:prstGeom prst="roundRect">
              <a:avLst/>
            </a:prstGeom>
            <a:noFill/>
            <a:ln w="38100">
              <a:solidFill>
                <a:srgbClr val="2C27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A0136133-1BFE-423D-979F-A989758AD1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6345" y="4950024"/>
              <a:ext cx="1892481" cy="459793"/>
            </a:xfrm>
            <a:prstGeom prst="rect">
              <a:avLst/>
            </a:prstGeom>
          </p:spPr>
        </p:pic>
        <p:sp>
          <p:nvSpPr>
            <p:cNvPr id="60" name="Rounded Rectangle 22">
              <a:extLst>
                <a:ext uri="{FF2B5EF4-FFF2-40B4-BE49-F238E27FC236}">
                  <a16:creationId xmlns:a16="http://schemas.microsoft.com/office/drawing/2014/main" id="{D8520134-B4B8-4908-8885-D3DD2A86B090}"/>
                </a:ext>
              </a:extLst>
            </p:cNvPr>
            <p:cNvSpPr/>
            <p:nvPr/>
          </p:nvSpPr>
          <p:spPr>
            <a:xfrm>
              <a:off x="69670" y="4950025"/>
              <a:ext cx="2194558" cy="1172102"/>
            </a:xfrm>
            <a:prstGeom prst="roundRect">
              <a:avLst/>
            </a:prstGeom>
            <a:noFill/>
            <a:ln w="38100">
              <a:solidFill>
                <a:srgbClr val="33A7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GB" sz="200" b="1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61" name="Rounded Rectangle 26">
              <a:extLst>
                <a:ext uri="{FF2B5EF4-FFF2-40B4-BE49-F238E27FC236}">
                  <a16:creationId xmlns:a16="http://schemas.microsoft.com/office/drawing/2014/main" id="{95EB4708-583E-4C12-9F2A-651A630F8DED}"/>
                </a:ext>
              </a:extLst>
            </p:cNvPr>
            <p:cNvSpPr/>
            <p:nvPr/>
          </p:nvSpPr>
          <p:spPr>
            <a:xfrm>
              <a:off x="69669" y="1200329"/>
              <a:ext cx="2795451" cy="3606802"/>
            </a:xfrm>
            <a:prstGeom prst="roundRect">
              <a:avLst>
                <a:gd name="adj" fmla="val 10148"/>
              </a:avLst>
            </a:prstGeom>
            <a:noFill/>
            <a:ln w="38100">
              <a:solidFill>
                <a:srgbClr val="FAB4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GB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Rounded Rectangle 28">
              <a:extLst>
                <a:ext uri="{FF2B5EF4-FFF2-40B4-BE49-F238E27FC236}">
                  <a16:creationId xmlns:a16="http://schemas.microsoft.com/office/drawing/2014/main" id="{DFDC2835-8A97-4084-A983-6987E1FF1882}"/>
                </a:ext>
              </a:extLst>
            </p:cNvPr>
            <p:cNvSpPr/>
            <p:nvPr/>
          </p:nvSpPr>
          <p:spPr>
            <a:xfrm>
              <a:off x="2363226" y="4955178"/>
              <a:ext cx="1678993" cy="1788070"/>
            </a:xfrm>
            <a:prstGeom prst="roundRect">
              <a:avLst/>
            </a:prstGeom>
            <a:noFill/>
            <a:ln w="38100">
              <a:solidFill>
                <a:srgbClr val="2C27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 dirty="0">
                <a:solidFill>
                  <a:schemeClr val="tx1"/>
                </a:solidFill>
              </a:endParaRPr>
            </a:p>
            <a:p>
              <a:pPr algn="ctr"/>
              <a:endParaRPr lang="en-GB" sz="1000" b="1" dirty="0">
                <a:solidFill>
                  <a:schemeClr val="tx1"/>
                </a:solidFill>
              </a:endParaRPr>
            </a:p>
            <a:p>
              <a:endParaRPr lang="en-GB" sz="1200" dirty="0">
                <a:solidFill>
                  <a:schemeClr val="tx1"/>
                </a:solidFill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6EE5634-CDCC-4CA2-BD38-A610055A3186}"/>
                </a:ext>
              </a:extLst>
            </p:cNvPr>
            <p:cNvSpPr txBox="1"/>
            <p:nvPr/>
          </p:nvSpPr>
          <p:spPr>
            <a:xfrm>
              <a:off x="5399321" y="1162113"/>
              <a:ext cx="13933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/>
                <a:t>Examples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1B0905C-29DA-4CB7-A9F3-C064420325A0}"/>
                </a:ext>
              </a:extLst>
            </p:cNvPr>
            <p:cNvSpPr txBox="1"/>
            <p:nvPr/>
          </p:nvSpPr>
          <p:spPr>
            <a:xfrm>
              <a:off x="2320690" y="4950379"/>
              <a:ext cx="1712192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87022F"/>
                  </a:solidFill>
                  <a:latin typeface="Calibri" panose="020F0502020204030204" pitchFamily="34" charset="0"/>
                </a:rPr>
                <a:t>Key Words</a:t>
              </a:r>
            </a:p>
            <a:p>
              <a:pPr algn="ctr"/>
              <a:r>
                <a:rPr lang="en-GB" sz="1400" dirty="0">
                  <a:latin typeface="Calibri" panose="020F0502020204030204" pitchFamily="34" charset="0"/>
                </a:rPr>
                <a:t>Angle</a:t>
              </a:r>
            </a:p>
            <a:p>
              <a:pPr algn="ctr"/>
              <a:r>
                <a:rPr lang="en-GB" sz="1400" dirty="0">
                  <a:latin typeface="Calibri" panose="020F0502020204030204" pitchFamily="34" charset="0"/>
                </a:rPr>
                <a:t>Vertically opposite</a:t>
              </a:r>
            </a:p>
            <a:p>
              <a:pPr algn="ctr"/>
              <a:r>
                <a:rPr lang="en-GB" sz="1400" dirty="0">
                  <a:latin typeface="Calibri" panose="020F0502020204030204" pitchFamily="34" charset="0"/>
                </a:rPr>
                <a:t>Straight line</a:t>
              </a:r>
            </a:p>
            <a:p>
              <a:pPr algn="ctr"/>
              <a:r>
                <a:rPr lang="en-GB" sz="1400" dirty="0">
                  <a:latin typeface="Calibri" panose="020F0502020204030204" pitchFamily="34" charset="0"/>
                </a:rPr>
                <a:t>Alternate</a:t>
              </a:r>
            </a:p>
            <a:p>
              <a:pPr algn="ctr"/>
              <a:r>
                <a:rPr lang="en-GB" sz="1400" dirty="0">
                  <a:latin typeface="Calibri" panose="020F0502020204030204" pitchFamily="34" charset="0"/>
                </a:rPr>
                <a:t>Corresponding</a:t>
              </a:r>
            </a:p>
            <a:p>
              <a:pPr algn="ctr"/>
              <a:r>
                <a:rPr lang="en-GB" sz="1400" dirty="0">
                  <a:latin typeface="Calibri" panose="020F0502020204030204" pitchFamily="34" charset="0"/>
                </a:rPr>
                <a:t>Allied</a:t>
              </a:r>
            </a:p>
            <a:p>
              <a:pPr algn="ctr"/>
              <a:r>
                <a:rPr lang="en-GB" sz="1400" dirty="0">
                  <a:latin typeface="Calibri" panose="020F0502020204030204" pitchFamily="34" charset="0"/>
                </a:rPr>
                <a:t>Co-interior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F6F2809-252C-4C34-87A9-237D65C89888}"/>
                </a:ext>
              </a:extLst>
            </p:cNvPr>
            <p:cNvSpPr txBox="1"/>
            <p:nvPr/>
          </p:nvSpPr>
          <p:spPr>
            <a:xfrm>
              <a:off x="45906" y="1198274"/>
              <a:ext cx="2892119" cy="3693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/>
                <a:t>Key Concepts</a:t>
              </a:r>
            </a:p>
            <a:p>
              <a:pPr algn="ctr"/>
              <a:endParaRPr lang="en-GB" sz="1400" b="1" dirty="0"/>
            </a:p>
            <a:p>
              <a:r>
                <a:rPr lang="en-GB" sz="1200" dirty="0"/>
                <a:t>Angles in a </a:t>
              </a:r>
              <a:r>
                <a:rPr lang="en-GB" sz="1200" b="1" dirty="0"/>
                <a:t>triangle equal 180</a:t>
              </a:r>
              <a:r>
                <a:rPr lang="en-GB" sz="1200" b="1" baseline="30000" dirty="0"/>
                <a:t>o</a:t>
              </a:r>
              <a:r>
                <a:rPr lang="en-GB" sz="1200" dirty="0"/>
                <a:t>.</a:t>
              </a:r>
            </a:p>
            <a:p>
              <a:endParaRPr lang="en-GB" sz="1200" dirty="0"/>
            </a:p>
            <a:p>
              <a:r>
                <a:rPr lang="en-GB" sz="1200" dirty="0"/>
                <a:t>Angles in a </a:t>
              </a:r>
              <a:r>
                <a:rPr lang="en-GB" sz="1200" b="1" dirty="0"/>
                <a:t>quadrilateral equal 360</a:t>
              </a:r>
              <a:r>
                <a:rPr lang="en-GB" sz="1200" b="1" baseline="30000" dirty="0"/>
                <a:t>o</a:t>
              </a:r>
              <a:r>
                <a:rPr lang="en-GB" sz="1200" dirty="0"/>
                <a:t>.</a:t>
              </a:r>
            </a:p>
            <a:p>
              <a:endParaRPr lang="en-GB" sz="1200" dirty="0"/>
            </a:p>
            <a:p>
              <a:r>
                <a:rPr lang="en-GB" sz="1200" b="1" dirty="0"/>
                <a:t>Vertically opposite angles </a:t>
              </a:r>
              <a:r>
                <a:rPr lang="en-GB" sz="1200" dirty="0"/>
                <a:t>are equal in size.</a:t>
              </a:r>
            </a:p>
            <a:p>
              <a:endParaRPr lang="en-GB" sz="1200" dirty="0"/>
            </a:p>
            <a:p>
              <a:r>
                <a:rPr lang="en-GB" sz="1200" dirty="0"/>
                <a:t>Angles on a </a:t>
              </a:r>
              <a:r>
                <a:rPr lang="en-GB" sz="1200" b="1" dirty="0"/>
                <a:t>straight line equal 180</a:t>
              </a:r>
              <a:r>
                <a:rPr lang="en-GB" sz="1200" b="1" baseline="30000" dirty="0"/>
                <a:t>o</a:t>
              </a:r>
              <a:r>
                <a:rPr lang="en-GB" sz="1200" dirty="0"/>
                <a:t>.</a:t>
              </a:r>
            </a:p>
            <a:p>
              <a:endParaRPr lang="en-GB" sz="1200" dirty="0"/>
            </a:p>
            <a:p>
              <a:r>
                <a:rPr lang="en-GB" sz="1200" b="1" dirty="0"/>
                <a:t>Base angles in an isosceles triangle </a:t>
              </a:r>
              <a:r>
                <a:rPr lang="en-GB" sz="1200" dirty="0"/>
                <a:t>are equal.</a:t>
              </a:r>
            </a:p>
            <a:p>
              <a:endParaRPr lang="en-GB" sz="1200" dirty="0"/>
            </a:p>
            <a:p>
              <a:r>
                <a:rPr lang="en-GB" sz="1200" b="1" dirty="0"/>
                <a:t>Alternate angles </a:t>
              </a:r>
              <a:r>
                <a:rPr lang="en-GB" sz="1200" dirty="0"/>
                <a:t>are equal in size.</a:t>
              </a:r>
            </a:p>
            <a:p>
              <a:endParaRPr lang="en-GB" sz="1200" dirty="0"/>
            </a:p>
            <a:p>
              <a:r>
                <a:rPr lang="en-GB" sz="1200" b="1" dirty="0"/>
                <a:t>Corresponding angles </a:t>
              </a:r>
              <a:r>
                <a:rPr lang="en-GB" sz="1200" dirty="0"/>
                <a:t>are equal in size.</a:t>
              </a:r>
            </a:p>
            <a:p>
              <a:endParaRPr lang="en-GB" sz="1200" dirty="0"/>
            </a:p>
            <a:p>
              <a:r>
                <a:rPr lang="en-GB" sz="1200" b="1" dirty="0"/>
                <a:t>Allied/co-interior angles </a:t>
              </a:r>
              <a:r>
                <a:rPr lang="en-GB" sz="1200" dirty="0"/>
                <a:t>are equal 180</a:t>
              </a:r>
              <a:r>
                <a:rPr lang="en-GB" sz="1200" baseline="30000" dirty="0"/>
                <a:t>o</a:t>
              </a:r>
              <a:r>
                <a:rPr lang="en-GB" sz="1200" dirty="0"/>
                <a:t>.</a:t>
              </a:r>
            </a:p>
            <a:p>
              <a:endParaRPr lang="en-GB" sz="1400" dirty="0"/>
            </a:p>
          </p:txBody>
        </p:sp>
        <p:sp>
          <p:nvSpPr>
            <p:cNvPr id="66" name="Rounded Rectangle 15">
              <a:extLst>
                <a:ext uri="{FF2B5EF4-FFF2-40B4-BE49-F238E27FC236}">
                  <a16:creationId xmlns:a16="http://schemas.microsoft.com/office/drawing/2014/main" id="{CCEFE4DD-9CDF-45F4-9CC8-0D0DBE6899A8}"/>
                </a:ext>
              </a:extLst>
            </p:cNvPr>
            <p:cNvSpPr/>
            <p:nvPr/>
          </p:nvSpPr>
          <p:spPr>
            <a:xfrm>
              <a:off x="2928629" y="1199239"/>
              <a:ext cx="6907715" cy="3607892"/>
            </a:xfrm>
            <a:prstGeom prst="roundRect">
              <a:avLst>
                <a:gd name="adj" fmla="val 8490"/>
              </a:avLst>
            </a:prstGeom>
            <a:noFill/>
            <a:ln w="38100">
              <a:solidFill>
                <a:srgbClr val="8702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chemeClr val="tx1"/>
                </a:solidFill>
                <a:sym typeface="Symbol" panose="05050102010706020507" pitchFamily="18" charset="2"/>
              </a:endParaRPr>
            </a:p>
            <a:p>
              <a:pPr algn="ctr"/>
              <a:endParaRPr lang="en-GB" sz="1400" dirty="0">
                <a:solidFill>
                  <a:schemeClr val="tx1"/>
                </a:solidFill>
              </a:endParaRPr>
            </a:p>
            <a:p>
              <a:pPr algn="ctr"/>
              <a:endParaRPr lang="en-GB" sz="1400" dirty="0">
                <a:solidFill>
                  <a:schemeClr val="tx1"/>
                </a:solidFill>
              </a:endParaRPr>
            </a:p>
            <a:p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954D6F38-B67C-4F50-8DEF-956A83D205AB}"/>
                </a:ext>
              </a:extLst>
            </p:cNvPr>
            <p:cNvSpPr txBox="1"/>
            <p:nvPr/>
          </p:nvSpPr>
          <p:spPr>
            <a:xfrm>
              <a:off x="69670" y="5429286"/>
              <a:ext cx="21243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solidFill>
                    <a:srgbClr val="33A7DF"/>
                  </a:solidFill>
                </a:rPr>
                <a:t>477-480, 481-483</a:t>
              </a:r>
            </a:p>
          </p:txBody>
        </p:sp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A986FA41-D705-4CCD-9D3F-1AB4911BEB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28276" y="3266737"/>
              <a:ext cx="1098884" cy="1261219"/>
            </a:xfrm>
            <a:prstGeom prst="rect">
              <a:avLst/>
            </a:prstGeom>
          </p:spPr>
        </p:pic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8D190AA7-E116-4ABC-A2FF-46C866BD7B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900819" y="1222697"/>
              <a:ext cx="1413678" cy="974950"/>
            </a:xfrm>
            <a:prstGeom prst="rect">
              <a:avLst/>
            </a:prstGeom>
          </p:spPr>
        </p:pic>
        <p:pic>
          <p:nvPicPr>
            <p:cNvPr id="70" name="Picture 69">
              <a:extLst>
                <a:ext uri="{FF2B5EF4-FFF2-40B4-BE49-F238E27FC236}">
                  <a16:creationId xmlns:a16="http://schemas.microsoft.com/office/drawing/2014/main" id="{FC2081A8-2B13-429F-AF17-D12B97C95C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283936">
              <a:off x="8336951" y="2118488"/>
              <a:ext cx="1366157" cy="1156826"/>
            </a:xfrm>
            <a:prstGeom prst="rect">
              <a:avLst/>
            </a:prstGeom>
          </p:spPr>
        </p:pic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4CEE7663-585B-4AEB-93C9-FC0C61D2E776}"/>
                </a:ext>
              </a:extLst>
            </p:cNvPr>
            <p:cNvSpPr txBox="1"/>
            <p:nvPr/>
          </p:nvSpPr>
          <p:spPr>
            <a:xfrm>
              <a:off x="7413606" y="1442205"/>
              <a:ext cx="215711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Alternate angles are equal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DD53C7E-420E-4C8C-BC99-8FE635EF193A}"/>
                </a:ext>
              </a:extLst>
            </p:cNvPr>
            <p:cNvSpPr txBox="1"/>
            <p:nvPr/>
          </p:nvSpPr>
          <p:spPr>
            <a:xfrm>
              <a:off x="6644594" y="2379070"/>
              <a:ext cx="215711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Corresponding angles are equal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49665BDC-6A64-479F-9D08-FECE717D4177}"/>
                </a:ext>
              </a:extLst>
            </p:cNvPr>
            <p:cNvSpPr txBox="1"/>
            <p:nvPr/>
          </p:nvSpPr>
          <p:spPr>
            <a:xfrm>
              <a:off x="8176798" y="3352274"/>
              <a:ext cx="16595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Allied/co-interior angles equal 180</a:t>
              </a:r>
              <a:r>
                <a:rPr lang="en-GB" sz="1600" baseline="30000" dirty="0"/>
                <a:t>o</a:t>
              </a:r>
              <a:endParaRPr lang="en-GB" sz="1600" dirty="0"/>
            </a:p>
          </p:txBody>
        </p:sp>
        <p:pic>
          <p:nvPicPr>
            <p:cNvPr id="74" name="Picture 73">
              <a:extLst>
                <a:ext uri="{FF2B5EF4-FFF2-40B4-BE49-F238E27FC236}">
                  <a16:creationId xmlns:a16="http://schemas.microsoft.com/office/drawing/2014/main" id="{30C10649-523B-4050-938F-AFE17D9F9C8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097884" y="2379070"/>
              <a:ext cx="1371289" cy="669699"/>
            </a:xfrm>
            <a:prstGeom prst="rect">
              <a:avLst/>
            </a:prstGeom>
          </p:spPr>
        </p:pic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DBAC5A3B-F1FB-4438-BA11-124F1C1C16C9}"/>
                </a:ext>
              </a:extLst>
            </p:cNvPr>
            <p:cNvGrpSpPr/>
            <p:nvPr/>
          </p:nvGrpSpPr>
          <p:grpSpPr>
            <a:xfrm>
              <a:off x="5566146" y="1708658"/>
              <a:ext cx="1081715" cy="842965"/>
              <a:chOff x="4138612" y="2767012"/>
              <a:chExt cx="1121641" cy="911743"/>
            </a:xfrm>
          </p:grpSpPr>
          <p:pic>
            <p:nvPicPr>
              <p:cNvPr id="103" name="Picture 102">
                <a:extLst>
                  <a:ext uri="{FF2B5EF4-FFF2-40B4-BE49-F238E27FC236}">
                    <a16:creationId xmlns:a16="http://schemas.microsoft.com/office/drawing/2014/main" id="{C29D3162-9526-4F0D-8EF1-311ED9CAE4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138612" y="2767012"/>
                <a:ext cx="1121641" cy="911743"/>
              </a:xfrm>
              <a:prstGeom prst="rect">
                <a:avLst/>
              </a:prstGeom>
            </p:spPr>
          </p:pic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8A145AF7-5817-4F3B-A89C-978C89DAEE10}"/>
                  </a:ext>
                </a:extLst>
              </p:cNvPr>
              <p:cNvSpPr/>
              <p:nvPr/>
            </p:nvSpPr>
            <p:spPr>
              <a:xfrm>
                <a:off x="4714721" y="3013166"/>
                <a:ext cx="202732" cy="13062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8DC7AC21-708A-4F29-A865-0E098179681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670025" y="1413081"/>
              <a:ext cx="1467706" cy="692876"/>
            </a:xfrm>
            <a:prstGeom prst="rect">
              <a:avLst/>
            </a:prstGeom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062962CE-33D8-4A91-A5D0-0E1F13E6F88F}"/>
                    </a:ext>
                  </a:extLst>
                </p:cNvPr>
                <p:cNvSpPr txBox="1"/>
                <p:nvPr/>
              </p:nvSpPr>
              <p:spPr>
                <a:xfrm>
                  <a:off x="3065411" y="1401129"/>
                  <a:ext cx="168065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=180−</m:t>
                        </m:r>
                        <m:d>
                          <m:dPr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23+124</m:t>
                            </m:r>
                          </m:e>
                        </m:d>
                      </m:oMath>
                    </m:oMathPara>
                  </a14:m>
                  <a:endParaRPr lang="en-GB" sz="1200" b="0" i="1" dirty="0"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= </m:t>
                        </m:r>
                        <m:sSup>
                          <m:sSupPr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33</m:t>
                            </m:r>
                          </m:e>
                          <m:sup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p>
                        </m:sSup>
                      </m:oMath>
                    </m:oMathPara>
                  </a14:m>
                  <a:endParaRPr lang="en-GB" sz="1200" dirty="0"/>
                </a:p>
              </p:txBody>
            </p:sp>
          </mc:Choice>
          <mc:Fallback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062962CE-33D8-4A91-A5D0-0E1F13E6F88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65411" y="1401129"/>
                  <a:ext cx="1680653" cy="461665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8" name="TextBox 77">
                  <a:extLst>
                    <a:ext uri="{FF2B5EF4-FFF2-40B4-BE49-F238E27FC236}">
                      <a16:creationId xmlns:a16="http://schemas.microsoft.com/office/drawing/2014/main" id="{97A9462B-FE01-4A7F-A94A-29EF26F395D3}"/>
                    </a:ext>
                  </a:extLst>
                </p:cNvPr>
                <p:cNvSpPr txBox="1"/>
                <p:nvPr/>
              </p:nvSpPr>
              <p:spPr>
                <a:xfrm>
                  <a:off x="5456072" y="2358059"/>
                  <a:ext cx="753220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44</m:t>
                            </m:r>
                          </m:e>
                          <m:sup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p>
                        </m:sSup>
                      </m:oMath>
                    </m:oMathPara>
                  </a14:m>
                  <a:endParaRPr lang="en-GB" sz="1200" b="0" i="1" dirty="0">
                    <a:latin typeface="Cambria Math" panose="02040503050406030204" pitchFamily="18" charset="0"/>
                  </a:endParaRPr>
                </a:p>
              </p:txBody>
            </p:sp>
          </mc:Choice>
          <mc:Fallback>
            <p:sp>
              <p:nvSpPr>
                <p:cNvPr id="78" name="TextBox 77">
                  <a:extLst>
                    <a:ext uri="{FF2B5EF4-FFF2-40B4-BE49-F238E27FC236}">
                      <a16:creationId xmlns:a16="http://schemas.microsoft.com/office/drawing/2014/main" id="{97A9462B-FE01-4A7F-A94A-29EF26F395D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56072" y="2358059"/>
                  <a:ext cx="753220" cy="276999"/>
                </a:xfrm>
                <a:prstGeom prst="rect">
                  <a:avLst/>
                </a:prstGeom>
                <a:blipFill>
                  <a:blip r:embed="rId10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5EDB7500-3235-41AC-BEEF-B563CF8BC931}"/>
                    </a:ext>
                  </a:extLst>
                </p:cNvPr>
                <p:cNvSpPr txBox="1"/>
                <p:nvPr/>
              </p:nvSpPr>
              <p:spPr>
                <a:xfrm>
                  <a:off x="3966835" y="2710178"/>
                  <a:ext cx="1188209" cy="47487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=180−129</m:t>
                        </m:r>
                      </m:oMath>
                    </m:oMathPara>
                  </a14:m>
                  <a:endParaRPr lang="en-GB" sz="1200" b="0" i="1" dirty="0"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= </m:t>
                        </m:r>
                        <m:sSup>
                          <m:sSupPr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51</m:t>
                            </m:r>
                          </m:e>
                          <m:sup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p>
                        </m:sSup>
                      </m:oMath>
                    </m:oMathPara>
                  </a14:m>
                  <a:endParaRPr lang="en-GB" sz="1200" dirty="0"/>
                </a:p>
              </p:txBody>
            </p:sp>
          </mc:Choice>
          <mc:Fallback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5EDB7500-3235-41AC-BEEF-B563CF8BC93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66835" y="2710178"/>
                  <a:ext cx="1188209" cy="474874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id="{EFCEC580-E0E1-4698-AFF9-9D3D5F4D0552}"/>
                    </a:ext>
                  </a:extLst>
                </p:cNvPr>
                <p:cNvSpPr txBox="1"/>
                <p:nvPr/>
              </p:nvSpPr>
              <p:spPr>
                <a:xfrm>
                  <a:off x="5283517" y="3831250"/>
                  <a:ext cx="161730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=(180−116)÷2</m:t>
                        </m:r>
                      </m:oMath>
                    </m:oMathPara>
                  </a14:m>
                  <a:endParaRPr lang="en-GB" sz="1200" b="0" i="1" dirty="0"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= </m:t>
                        </m:r>
                        <m:sSup>
                          <m:sSupPr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32</m:t>
                            </m:r>
                          </m:e>
                          <m:sup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p>
                        </m:sSup>
                      </m:oMath>
                    </m:oMathPara>
                  </a14:m>
                  <a:endParaRPr lang="en-GB" sz="1200" dirty="0"/>
                </a:p>
              </p:txBody>
            </p:sp>
          </mc:Choice>
          <mc:Fallback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id="{EFCEC580-E0E1-4698-AFF9-9D3D5F4D055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83517" y="3831250"/>
                  <a:ext cx="1617302" cy="461665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81" name="Picture 80">
              <a:extLst>
                <a:ext uri="{FF2B5EF4-FFF2-40B4-BE49-F238E27FC236}">
                  <a16:creationId xmlns:a16="http://schemas.microsoft.com/office/drawing/2014/main" id="{83AB730F-79BA-403F-B5CB-6AD1A3C6AA14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3424018" y="3342478"/>
              <a:ext cx="1001539" cy="883920"/>
            </a:xfrm>
            <a:prstGeom prst="rect">
              <a:avLst/>
            </a:prstGeom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65E4ED7D-2890-407A-AB47-BFF4B0B36A41}"/>
                    </a:ext>
                  </a:extLst>
                </p:cNvPr>
                <p:cNvSpPr txBox="1"/>
                <p:nvPr/>
              </p:nvSpPr>
              <p:spPr>
                <a:xfrm>
                  <a:off x="3065411" y="4199272"/>
                  <a:ext cx="1977273" cy="47487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200" b="0" dirty="0"/>
                    <a:t>? </a:t>
                  </a:r>
                  <a14:m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=360−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65+110+87</m:t>
                          </m:r>
                        </m:e>
                      </m:d>
                    </m:oMath>
                  </a14:m>
                  <a:endParaRPr lang="en-GB" sz="1200" b="0" i="1" dirty="0"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?= </m:t>
                        </m:r>
                        <m:sSup>
                          <m:sSupPr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98</m:t>
                            </m:r>
                          </m:e>
                          <m:sup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p>
                        </m:sSup>
                      </m:oMath>
                    </m:oMathPara>
                  </a14:m>
                  <a:endParaRPr lang="en-GB" sz="1200" dirty="0"/>
                </a:p>
              </p:txBody>
            </p:sp>
          </mc:Choice>
          <mc:Fallback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65E4ED7D-2890-407A-AB47-BFF4B0B36A4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65411" y="4199272"/>
                  <a:ext cx="1977273" cy="474874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3" name="Rounded Rectangle 19">
              <a:extLst>
                <a:ext uri="{FF2B5EF4-FFF2-40B4-BE49-F238E27FC236}">
                  <a16:creationId xmlns:a16="http://schemas.microsoft.com/office/drawing/2014/main" id="{DFEAA99A-90F4-4386-AA1A-12D401B30780}"/>
                </a:ext>
              </a:extLst>
            </p:cNvPr>
            <p:cNvSpPr/>
            <p:nvPr/>
          </p:nvSpPr>
          <p:spPr>
            <a:xfrm>
              <a:off x="4141217" y="4950023"/>
              <a:ext cx="5695127" cy="1413485"/>
            </a:xfrm>
            <a:prstGeom prst="roundRect">
              <a:avLst/>
            </a:prstGeom>
            <a:noFill/>
            <a:ln w="38100">
              <a:solidFill>
                <a:srgbClr val="FAB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400" dirty="0">
                  <a:solidFill>
                    <a:schemeClr val="tx1"/>
                  </a:solidFill>
                </a:rPr>
                <a:t>a)			b)                                    	     c)    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3DF1B14-C095-4164-807A-BDCAD1BE98F2}"/>
                </a:ext>
              </a:extLst>
            </p:cNvPr>
            <p:cNvSpPr txBox="1"/>
            <p:nvPr/>
          </p:nvSpPr>
          <p:spPr>
            <a:xfrm rot="10800000">
              <a:off x="4103015" y="6460434"/>
              <a:ext cx="5733329" cy="2616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ANSWERS: 1) a=50</a:t>
              </a:r>
              <a:r>
                <a:rPr lang="en-GB" sz="1100" baseline="30000" dirty="0"/>
                <a:t>o</a:t>
              </a:r>
              <a:r>
                <a:rPr lang="en-GB" sz="1100" dirty="0"/>
                <a:t>    2)  b=122</a:t>
              </a:r>
              <a:r>
                <a:rPr lang="en-GB" sz="1100" baseline="30000" dirty="0"/>
                <a:t>o</a:t>
              </a:r>
              <a:r>
                <a:rPr lang="en-GB" sz="1100" dirty="0"/>
                <a:t>   c=57</a:t>
              </a:r>
              <a:r>
                <a:rPr lang="en-GB" sz="1100" baseline="30000" dirty="0"/>
                <a:t>o</a:t>
              </a:r>
              <a:r>
                <a:rPr lang="en-GB" sz="1100" dirty="0"/>
                <a:t>     3)  d=130</a:t>
              </a:r>
              <a:r>
                <a:rPr lang="en-GB" sz="1100" baseline="30000" dirty="0"/>
                <a:t>o</a:t>
              </a:r>
              <a:r>
                <a:rPr lang="en-GB" sz="1100" dirty="0"/>
                <a:t>    e=130</a:t>
              </a:r>
              <a:r>
                <a:rPr lang="en-GB" sz="1100" baseline="30000" dirty="0"/>
                <a:t>o</a:t>
              </a:r>
              <a:r>
                <a:rPr lang="en-GB" sz="1100" dirty="0"/>
                <a:t>    f=50</a:t>
              </a:r>
              <a:r>
                <a:rPr lang="en-GB" sz="1100" baseline="30000" dirty="0"/>
                <a:t>o</a:t>
              </a:r>
              <a:endParaRPr lang="en-GB" sz="1100" dirty="0"/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2A0A077-C03C-41CB-B2A2-CD9D2E0ED64C}"/>
                </a:ext>
              </a:extLst>
            </p:cNvPr>
            <p:cNvSpPr txBox="1"/>
            <p:nvPr/>
          </p:nvSpPr>
          <p:spPr>
            <a:xfrm>
              <a:off x="5053760" y="4922487"/>
              <a:ext cx="38915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/>
                <a:t>Questions</a:t>
              </a:r>
            </a:p>
          </p:txBody>
        </p:sp>
        <p:pic>
          <p:nvPicPr>
            <p:cNvPr id="86" name="Picture 85">
              <a:extLst>
                <a:ext uri="{FF2B5EF4-FFF2-40B4-BE49-F238E27FC236}">
                  <a16:creationId xmlns:a16="http://schemas.microsoft.com/office/drawing/2014/main" id="{CFBD13DF-EAA4-4A91-89D7-A73593FE772D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8059478" y="5288962"/>
              <a:ext cx="1468679" cy="1001372"/>
            </a:xfrm>
            <a:prstGeom prst="rect">
              <a:avLst/>
            </a:prstGeom>
          </p:spPr>
        </p:pic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5B4464D8-7754-4DD0-9895-A8FF93F78041}"/>
                </a:ext>
              </a:extLst>
            </p:cNvPr>
            <p:cNvSpPr/>
            <p:nvPr/>
          </p:nvSpPr>
          <p:spPr>
            <a:xfrm>
              <a:off x="4167838" y="5112797"/>
              <a:ext cx="248728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/>
                <a:t>Calculate the missing angle:</a:t>
              </a:r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56EFE65D-A537-4E69-8226-E99CE488047E}"/>
                </a:ext>
              </a:extLst>
            </p:cNvPr>
            <p:cNvGrpSpPr/>
            <p:nvPr/>
          </p:nvGrpSpPr>
          <p:grpSpPr>
            <a:xfrm>
              <a:off x="5355806" y="3026817"/>
              <a:ext cx="1455341" cy="763679"/>
              <a:chOff x="5558119" y="3026817"/>
              <a:chExt cx="1455341" cy="763679"/>
            </a:xfrm>
          </p:grpSpPr>
          <p:pic>
            <p:nvPicPr>
              <p:cNvPr id="99" name="Picture 98">
                <a:extLst>
                  <a:ext uri="{FF2B5EF4-FFF2-40B4-BE49-F238E27FC236}">
                    <a16:creationId xmlns:a16="http://schemas.microsoft.com/office/drawing/2014/main" id="{5941D907-1ACA-4139-9383-C98322C94F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558119" y="3026817"/>
                <a:ext cx="1455341" cy="763679"/>
              </a:xfrm>
              <a:prstGeom prst="rect">
                <a:avLst/>
              </a:prstGeom>
            </p:spPr>
          </p:pic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3F2B0C13-D912-4CF1-82A9-B4AB1560901B}"/>
                  </a:ext>
                </a:extLst>
              </p:cNvPr>
              <p:cNvCxnSpPr/>
              <p:nvPr/>
            </p:nvCxnSpPr>
            <p:spPr>
              <a:xfrm>
                <a:off x="5881916" y="3342478"/>
                <a:ext cx="125021" cy="965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BB3FAE07-9E50-4539-8101-8D249F7996BB}"/>
                  </a:ext>
                </a:extLst>
              </p:cNvPr>
              <p:cNvCxnSpPr/>
              <p:nvPr/>
            </p:nvCxnSpPr>
            <p:spPr>
              <a:xfrm flipV="1">
                <a:off x="6507416" y="3368558"/>
                <a:ext cx="136075" cy="8019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Isosceles Triangle 101">
                <a:extLst>
                  <a:ext uri="{FF2B5EF4-FFF2-40B4-BE49-F238E27FC236}">
                    <a16:creationId xmlns:a16="http://schemas.microsoft.com/office/drawing/2014/main" id="{F1EDF142-AB32-44D4-AECB-70ADDA4DF11F}"/>
                  </a:ext>
                </a:extLst>
              </p:cNvPr>
              <p:cNvSpPr/>
              <p:nvPr/>
            </p:nvSpPr>
            <p:spPr>
              <a:xfrm>
                <a:off x="5586413" y="3041626"/>
                <a:ext cx="1388268" cy="741727"/>
              </a:xfrm>
              <a:prstGeom prst="triangl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/>
              </a:p>
            </p:txBody>
          </p: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921DA1DC-249D-4B30-9D62-9EF1177C83D6}"/>
                </a:ext>
              </a:extLst>
            </p:cNvPr>
            <p:cNvGrpSpPr/>
            <p:nvPr/>
          </p:nvGrpSpPr>
          <p:grpSpPr>
            <a:xfrm>
              <a:off x="4457284" y="5513915"/>
              <a:ext cx="680447" cy="719207"/>
              <a:chOff x="4457284" y="5513915"/>
              <a:chExt cx="680447" cy="719207"/>
            </a:xfrm>
          </p:grpSpPr>
          <p:pic>
            <p:nvPicPr>
              <p:cNvPr id="96" name="Picture 95">
                <a:extLst>
                  <a:ext uri="{FF2B5EF4-FFF2-40B4-BE49-F238E27FC236}">
                    <a16:creationId xmlns:a16="http://schemas.microsoft.com/office/drawing/2014/main" id="{710DD31B-B663-4E54-BDD5-ADC6BF2730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457284" y="5513915"/>
                <a:ext cx="680447" cy="719207"/>
              </a:xfrm>
              <a:prstGeom prst="rect">
                <a:avLst/>
              </a:prstGeom>
            </p:spPr>
          </p:pic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F4B1FF82-70A6-41C9-A31A-BBAEC24DC17B}"/>
                  </a:ext>
                </a:extLst>
              </p:cNvPr>
              <p:cNvSpPr/>
              <p:nvPr/>
            </p:nvSpPr>
            <p:spPr>
              <a:xfrm>
                <a:off x="4719250" y="5734189"/>
                <a:ext cx="87961" cy="9286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686DAFA3-BD36-4C7E-B8DC-55E0AC675CA8}"/>
                  </a:ext>
                </a:extLst>
              </p:cNvPr>
              <p:cNvSpPr txBox="1"/>
              <p:nvPr/>
            </p:nvSpPr>
            <p:spPr>
              <a:xfrm>
                <a:off x="4630822" y="5628245"/>
                <a:ext cx="2616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cs typeface="Times New Roman" panose="02020603050405020304" pitchFamily="18" charset="0"/>
                  </a:rPr>
                  <a:t>a</a:t>
                </a:r>
              </a:p>
            </p:txBody>
          </p: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5C44428D-599A-4FF2-B5A8-BA4E1F067BB0}"/>
                </a:ext>
              </a:extLst>
            </p:cNvPr>
            <p:cNvGrpSpPr/>
            <p:nvPr/>
          </p:nvGrpSpPr>
          <p:grpSpPr>
            <a:xfrm>
              <a:off x="5986830" y="5427222"/>
              <a:ext cx="1203292" cy="955931"/>
              <a:chOff x="5986830" y="5427222"/>
              <a:chExt cx="1203292" cy="955931"/>
            </a:xfrm>
          </p:grpSpPr>
          <p:pic>
            <p:nvPicPr>
              <p:cNvPr id="91" name="Picture 90">
                <a:extLst>
                  <a:ext uri="{FF2B5EF4-FFF2-40B4-BE49-F238E27FC236}">
                    <a16:creationId xmlns:a16="http://schemas.microsoft.com/office/drawing/2014/main" id="{DC810657-FF60-4750-8C82-29491153EE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986830" y="5427222"/>
                <a:ext cx="1203292" cy="877239"/>
              </a:xfrm>
              <a:prstGeom prst="rect">
                <a:avLst/>
              </a:prstGeom>
            </p:spPr>
          </p:pic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4CDD2F92-7A48-45FD-8E3F-BB6F88D6BA5D}"/>
                  </a:ext>
                </a:extLst>
              </p:cNvPr>
              <p:cNvSpPr/>
              <p:nvPr/>
            </p:nvSpPr>
            <p:spPr>
              <a:xfrm>
                <a:off x="6900819" y="5533166"/>
                <a:ext cx="87961" cy="9286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4CFD1C51-487A-490F-B0AB-44FEEE668166}"/>
                  </a:ext>
                </a:extLst>
              </p:cNvPr>
              <p:cNvSpPr txBox="1"/>
              <p:nvPr/>
            </p:nvSpPr>
            <p:spPr>
              <a:xfrm>
                <a:off x="6812391" y="5452622"/>
                <a:ext cx="2503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F7D246ED-03DD-4A0E-BD4C-AC0F5359EBBD}"/>
                  </a:ext>
                </a:extLst>
              </p:cNvPr>
              <p:cNvSpPr txBox="1"/>
              <p:nvPr/>
            </p:nvSpPr>
            <p:spPr>
              <a:xfrm>
                <a:off x="6527835" y="6025972"/>
                <a:ext cx="26481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95" name="Pie 35">
                <a:extLst>
                  <a:ext uri="{FF2B5EF4-FFF2-40B4-BE49-F238E27FC236}">
                    <a16:creationId xmlns:a16="http://schemas.microsoft.com/office/drawing/2014/main" id="{6DC414F1-B9E7-4853-AFDC-072CEAB98422}"/>
                  </a:ext>
                </a:extLst>
              </p:cNvPr>
              <p:cNvSpPr/>
              <p:nvPr/>
            </p:nvSpPr>
            <p:spPr>
              <a:xfrm rot="1080191" flipH="1">
                <a:off x="6548507" y="6080561"/>
                <a:ext cx="302592" cy="302592"/>
              </a:xfrm>
              <a:prstGeom prst="pie">
                <a:avLst>
                  <a:gd name="adj1" fmla="val 15496189"/>
                  <a:gd name="adj2" fmla="val 1158009"/>
                </a:avLst>
              </a:prstGeom>
              <a:noFill/>
              <a:ln>
                <a:solidFill>
                  <a:srgbClr val="8484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31748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181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Jones (BRI)</dc:creator>
  <cp:lastModifiedBy>M Jones (BRI)</cp:lastModifiedBy>
  <cp:revision>7</cp:revision>
  <dcterms:created xsi:type="dcterms:W3CDTF">2023-02-09T10:29:29Z</dcterms:created>
  <dcterms:modified xsi:type="dcterms:W3CDTF">2023-02-09T10:54:39Z</dcterms:modified>
</cp:coreProperties>
</file>