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237926F5-306B-408D-9637-438FB2D79303}"/>
              </a:ext>
            </a:extLst>
          </p:cNvPr>
          <p:cNvGrpSpPr/>
          <p:nvPr/>
        </p:nvGrpSpPr>
        <p:grpSpPr>
          <a:xfrm>
            <a:off x="1200781" y="0"/>
            <a:ext cx="9790438" cy="6784898"/>
            <a:chOff x="45906" y="-18637"/>
            <a:chExt cx="9790438" cy="6784898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1229CA5-472C-4E14-874A-F5F4490D6352}"/>
                </a:ext>
              </a:extLst>
            </p:cNvPr>
            <p:cNvSpPr/>
            <p:nvPr/>
          </p:nvSpPr>
          <p:spPr>
            <a:xfrm>
              <a:off x="292158" y="-18637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ANGLE FACTS INCLUDING ON PARALLEL LINES</a:t>
              </a:r>
              <a:endParaRPr lang="en-US" sz="3600" b="0" cap="none" spc="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8" name="Rounded Rectangle 2">
              <a:extLst>
                <a:ext uri="{FF2B5EF4-FFF2-40B4-BE49-F238E27FC236}">
                  <a16:creationId xmlns:a16="http://schemas.microsoft.com/office/drawing/2014/main" id="{8790CA04-A8AE-4028-99FB-6E83CC357219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A0136133-1BFE-423D-979F-A989758AD1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60" name="Rounded Rectangle 22">
              <a:extLst>
                <a:ext uri="{FF2B5EF4-FFF2-40B4-BE49-F238E27FC236}">
                  <a16:creationId xmlns:a16="http://schemas.microsoft.com/office/drawing/2014/main" id="{D8520134-B4B8-4908-8885-D3DD2A86B090}"/>
                </a:ext>
              </a:extLst>
            </p:cNvPr>
            <p:cNvSpPr/>
            <p:nvPr/>
          </p:nvSpPr>
          <p:spPr>
            <a:xfrm>
              <a:off x="69670" y="4950025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1" name="Rounded Rectangle 26">
              <a:extLst>
                <a:ext uri="{FF2B5EF4-FFF2-40B4-BE49-F238E27FC236}">
                  <a16:creationId xmlns:a16="http://schemas.microsoft.com/office/drawing/2014/main" id="{95EB4708-583E-4C12-9F2A-651A630F8DED}"/>
                </a:ext>
              </a:extLst>
            </p:cNvPr>
            <p:cNvSpPr/>
            <p:nvPr/>
          </p:nvSpPr>
          <p:spPr>
            <a:xfrm>
              <a:off x="69669" y="1200329"/>
              <a:ext cx="2795451" cy="3606802"/>
            </a:xfrm>
            <a:prstGeom prst="roundRect">
              <a:avLst>
                <a:gd name="adj" fmla="val 10148"/>
              </a:avLst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Rounded Rectangle 28">
              <a:extLst>
                <a:ext uri="{FF2B5EF4-FFF2-40B4-BE49-F238E27FC236}">
                  <a16:creationId xmlns:a16="http://schemas.microsoft.com/office/drawing/2014/main" id="{DFDC2835-8A97-4084-A983-6987E1FF1882}"/>
                </a:ext>
              </a:extLst>
            </p:cNvPr>
            <p:cNvSpPr/>
            <p:nvPr/>
          </p:nvSpPr>
          <p:spPr>
            <a:xfrm>
              <a:off x="2363226" y="4955178"/>
              <a:ext cx="1678993" cy="1788070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pPr algn="ctr"/>
              <a:endParaRPr lang="en-GB" sz="1000" b="1" dirty="0">
                <a:solidFill>
                  <a:schemeClr val="tx1"/>
                </a:solidFill>
              </a:endParaRPr>
            </a:p>
            <a:p>
              <a:endParaRPr lang="en-GB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6EE5634-CDCC-4CA2-BD38-A610055A3186}"/>
                </a:ext>
              </a:extLst>
            </p:cNvPr>
            <p:cNvSpPr txBox="1"/>
            <p:nvPr/>
          </p:nvSpPr>
          <p:spPr>
            <a:xfrm>
              <a:off x="5399321" y="1162113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Examples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1B0905C-29DA-4CB7-A9F3-C064420325A0}"/>
                </a:ext>
              </a:extLst>
            </p:cNvPr>
            <p:cNvSpPr txBox="1"/>
            <p:nvPr/>
          </p:nvSpPr>
          <p:spPr>
            <a:xfrm>
              <a:off x="2320690" y="4950379"/>
              <a:ext cx="171219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Angle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Vertically opposite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Straight line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Alternate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Corresponding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Allied</a:t>
              </a:r>
            </a:p>
            <a:p>
              <a:pPr algn="ctr"/>
              <a:r>
                <a:rPr lang="en-GB" sz="1400" dirty="0">
                  <a:latin typeface="Calibri" panose="020F0502020204030204" pitchFamily="34" charset="0"/>
                </a:rPr>
                <a:t>Co-interior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F6F2809-252C-4C34-87A9-237D65C89888}"/>
                </a:ext>
              </a:extLst>
            </p:cNvPr>
            <p:cNvSpPr txBox="1"/>
            <p:nvPr/>
          </p:nvSpPr>
          <p:spPr>
            <a:xfrm>
              <a:off x="45906" y="1198274"/>
              <a:ext cx="2892119" cy="36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Key Concepts</a:t>
              </a:r>
            </a:p>
            <a:p>
              <a:pPr algn="ctr"/>
              <a:endParaRPr lang="en-GB" sz="1400" b="1" dirty="0"/>
            </a:p>
            <a:p>
              <a:r>
                <a:rPr lang="en-GB" sz="1200" dirty="0"/>
                <a:t>Angles in a </a:t>
              </a:r>
              <a:r>
                <a:rPr lang="en-GB" sz="1200" b="1" dirty="0"/>
                <a:t>triangle equal 180</a:t>
              </a:r>
              <a:r>
                <a:rPr lang="en-GB" sz="1200" b="1" baseline="30000" dirty="0"/>
                <a:t>o</a:t>
              </a:r>
              <a:r>
                <a:rPr lang="en-GB" sz="1200" dirty="0"/>
                <a:t>.</a:t>
              </a:r>
            </a:p>
            <a:p>
              <a:endParaRPr lang="en-GB" sz="1200" dirty="0"/>
            </a:p>
            <a:p>
              <a:r>
                <a:rPr lang="en-GB" sz="1200" dirty="0"/>
                <a:t>Angles in a </a:t>
              </a:r>
              <a:r>
                <a:rPr lang="en-GB" sz="1200" b="1" dirty="0"/>
                <a:t>quadrilateral equal 360</a:t>
              </a:r>
              <a:r>
                <a:rPr lang="en-GB" sz="1200" b="1" baseline="30000" dirty="0"/>
                <a:t>o</a:t>
              </a:r>
              <a:r>
                <a:rPr lang="en-GB" sz="1200" dirty="0"/>
                <a:t>.</a:t>
              </a:r>
            </a:p>
            <a:p>
              <a:endParaRPr lang="en-GB" sz="1200" dirty="0"/>
            </a:p>
            <a:p>
              <a:r>
                <a:rPr lang="en-GB" sz="1200" b="1" dirty="0"/>
                <a:t>Vertically opposite angles </a:t>
              </a:r>
              <a:r>
                <a:rPr lang="en-GB" sz="1200" dirty="0"/>
                <a:t>are equal in size.</a:t>
              </a:r>
            </a:p>
            <a:p>
              <a:endParaRPr lang="en-GB" sz="1200" dirty="0"/>
            </a:p>
            <a:p>
              <a:r>
                <a:rPr lang="en-GB" sz="1200" dirty="0"/>
                <a:t>Angles on a </a:t>
              </a:r>
              <a:r>
                <a:rPr lang="en-GB" sz="1200" b="1" dirty="0"/>
                <a:t>straight line equal 180</a:t>
              </a:r>
              <a:r>
                <a:rPr lang="en-GB" sz="1200" b="1" baseline="30000" dirty="0"/>
                <a:t>o</a:t>
              </a:r>
              <a:r>
                <a:rPr lang="en-GB" sz="1200" dirty="0"/>
                <a:t>.</a:t>
              </a:r>
            </a:p>
            <a:p>
              <a:endParaRPr lang="en-GB" sz="1200" dirty="0"/>
            </a:p>
            <a:p>
              <a:r>
                <a:rPr lang="en-GB" sz="1200" b="1" dirty="0"/>
                <a:t>Base angles in an isosceles triangle </a:t>
              </a:r>
              <a:r>
                <a:rPr lang="en-GB" sz="1200" dirty="0"/>
                <a:t>are equal.</a:t>
              </a:r>
            </a:p>
            <a:p>
              <a:endParaRPr lang="en-GB" sz="1200" dirty="0"/>
            </a:p>
            <a:p>
              <a:r>
                <a:rPr lang="en-GB" sz="1200" b="1" dirty="0"/>
                <a:t>Alternate angles </a:t>
              </a:r>
              <a:r>
                <a:rPr lang="en-GB" sz="1200" dirty="0"/>
                <a:t>are equal in size.</a:t>
              </a:r>
            </a:p>
            <a:p>
              <a:endParaRPr lang="en-GB" sz="1200" dirty="0"/>
            </a:p>
            <a:p>
              <a:r>
                <a:rPr lang="en-GB" sz="1200" b="1" dirty="0"/>
                <a:t>Corresponding angles </a:t>
              </a:r>
              <a:r>
                <a:rPr lang="en-GB" sz="1200" dirty="0"/>
                <a:t>are equal in size.</a:t>
              </a:r>
            </a:p>
            <a:p>
              <a:endParaRPr lang="en-GB" sz="1200" dirty="0"/>
            </a:p>
            <a:p>
              <a:r>
                <a:rPr lang="en-GB" sz="1200" b="1" dirty="0"/>
                <a:t>Allied/co-interior angles </a:t>
              </a:r>
              <a:r>
                <a:rPr lang="en-GB" sz="1200" dirty="0"/>
                <a:t>are equal 180</a:t>
              </a:r>
              <a:r>
                <a:rPr lang="en-GB" sz="1200" baseline="30000" dirty="0"/>
                <a:t>o</a:t>
              </a:r>
              <a:r>
                <a:rPr lang="en-GB" sz="1200" dirty="0"/>
                <a:t>.</a:t>
              </a:r>
            </a:p>
            <a:p>
              <a:endParaRPr lang="en-GB" sz="1400" dirty="0"/>
            </a:p>
          </p:txBody>
        </p:sp>
        <p:sp>
          <p:nvSpPr>
            <p:cNvPr id="66" name="Rounded Rectangle 15">
              <a:extLst>
                <a:ext uri="{FF2B5EF4-FFF2-40B4-BE49-F238E27FC236}">
                  <a16:creationId xmlns:a16="http://schemas.microsoft.com/office/drawing/2014/main" id="{CCEFE4DD-9CDF-45F4-9CC8-0D0DBE6899A8}"/>
                </a:ext>
              </a:extLst>
            </p:cNvPr>
            <p:cNvSpPr/>
            <p:nvPr/>
          </p:nvSpPr>
          <p:spPr>
            <a:xfrm>
              <a:off x="2928629" y="1199239"/>
              <a:ext cx="6907715" cy="3607892"/>
            </a:xfrm>
            <a:prstGeom prst="roundRect">
              <a:avLst>
                <a:gd name="adj" fmla="val 849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tx1"/>
                </a:solidFill>
                <a:sym typeface="Symbol" panose="05050102010706020507" pitchFamily="18" charset="2"/>
              </a:endParaRPr>
            </a:p>
            <a:p>
              <a:pPr algn="ctr"/>
              <a:endParaRPr lang="en-GB" sz="1400" dirty="0">
                <a:solidFill>
                  <a:schemeClr val="tx1"/>
                </a:solidFill>
              </a:endParaRPr>
            </a:p>
            <a:p>
              <a:pPr algn="ctr"/>
              <a:endParaRPr lang="en-GB" sz="1400" dirty="0">
                <a:solidFill>
                  <a:schemeClr val="tx1"/>
                </a:solidFill>
              </a:endParaRPr>
            </a:p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54D6F38-B67C-4F50-8DEF-956A83D205AB}"/>
                </a:ext>
              </a:extLst>
            </p:cNvPr>
            <p:cNvSpPr txBox="1"/>
            <p:nvPr/>
          </p:nvSpPr>
          <p:spPr>
            <a:xfrm>
              <a:off x="69670" y="5429286"/>
              <a:ext cx="2124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33A7DF"/>
                  </a:solidFill>
                </a:rPr>
                <a:t>477-480, 481-483</a:t>
              </a:r>
            </a:p>
          </p:txBody>
        </p:sp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A986FA41-D705-4CCD-9D3F-1AB4911BE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28276" y="3266737"/>
              <a:ext cx="1098884" cy="1261219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8D190AA7-E116-4ABC-A2FF-46C866BD7B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00819" y="1222697"/>
              <a:ext cx="1413678" cy="974950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FC2081A8-2B13-429F-AF17-D12B97C95C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83936">
              <a:off x="8336951" y="2118488"/>
              <a:ext cx="1366157" cy="1156826"/>
            </a:xfrm>
            <a:prstGeom prst="rect">
              <a:avLst/>
            </a:prstGeom>
          </p:spPr>
        </p:pic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CEE7663-585B-4AEB-93C9-FC0C61D2E776}"/>
                </a:ext>
              </a:extLst>
            </p:cNvPr>
            <p:cNvSpPr txBox="1"/>
            <p:nvPr/>
          </p:nvSpPr>
          <p:spPr>
            <a:xfrm>
              <a:off x="7413606" y="1442205"/>
              <a:ext cx="21571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Alternate angles are equal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BDD53C7E-420E-4C8C-BC99-8FE635EF193A}"/>
                </a:ext>
              </a:extLst>
            </p:cNvPr>
            <p:cNvSpPr txBox="1"/>
            <p:nvPr/>
          </p:nvSpPr>
          <p:spPr>
            <a:xfrm>
              <a:off x="6644594" y="2379070"/>
              <a:ext cx="21571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Corresponding angles are equal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9665BDC-6A64-479F-9D08-FECE717D4177}"/>
                </a:ext>
              </a:extLst>
            </p:cNvPr>
            <p:cNvSpPr txBox="1"/>
            <p:nvPr/>
          </p:nvSpPr>
          <p:spPr>
            <a:xfrm>
              <a:off x="8176798" y="3352274"/>
              <a:ext cx="16595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Allied/co-interior angles equal 180</a:t>
              </a:r>
              <a:r>
                <a:rPr lang="en-GB" sz="1600" baseline="30000" dirty="0"/>
                <a:t>o</a:t>
              </a:r>
              <a:endParaRPr lang="en-GB" sz="1600" dirty="0"/>
            </a:p>
          </p:txBody>
        </p:sp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30C10649-523B-4050-938F-AFE17D9F9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97884" y="2379070"/>
              <a:ext cx="1371289" cy="669699"/>
            </a:xfrm>
            <a:prstGeom prst="rect">
              <a:avLst/>
            </a:prstGeom>
          </p:spPr>
        </p:pic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BAC5A3B-F1FB-4438-BA11-124F1C1C16C9}"/>
                </a:ext>
              </a:extLst>
            </p:cNvPr>
            <p:cNvGrpSpPr/>
            <p:nvPr/>
          </p:nvGrpSpPr>
          <p:grpSpPr>
            <a:xfrm>
              <a:off x="5566146" y="1708658"/>
              <a:ext cx="1081715" cy="842965"/>
              <a:chOff x="4138612" y="2767012"/>
              <a:chExt cx="1121641" cy="911743"/>
            </a:xfrm>
          </p:grpSpPr>
          <p:pic>
            <p:nvPicPr>
              <p:cNvPr id="103" name="Picture 102">
                <a:extLst>
                  <a:ext uri="{FF2B5EF4-FFF2-40B4-BE49-F238E27FC236}">
                    <a16:creationId xmlns:a16="http://schemas.microsoft.com/office/drawing/2014/main" id="{C29D3162-9526-4F0D-8EF1-311ED9CAE4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38612" y="2767012"/>
                <a:ext cx="1121641" cy="911743"/>
              </a:xfrm>
              <a:prstGeom prst="rect">
                <a:avLst/>
              </a:prstGeom>
            </p:spPr>
          </p:pic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8A145AF7-5817-4F3B-A89C-978C89DAEE10}"/>
                  </a:ext>
                </a:extLst>
              </p:cNvPr>
              <p:cNvSpPr/>
              <p:nvPr/>
            </p:nvSpPr>
            <p:spPr>
              <a:xfrm>
                <a:off x="4714721" y="3013166"/>
                <a:ext cx="202732" cy="1306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8DC7AC21-708A-4F29-A865-0E0981796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670025" y="1413081"/>
              <a:ext cx="1467706" cy="692876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062962CE-33D8-4A91-A5D0-0E1F13E6F88F}"/>
                    </a:ext>
                  </a:extLst>
                </p:cNvPr>
                <p:cNvSpPr txBox="1"/>
                <p:nvPr/>
              </p:nvSpPr>
              <p:spPr>
                <a:xfrm>
                  <a:off x="3065411" y="1401129"/>
                  <a:ext cx="168065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=180−</m:t>
                        </m:r>
                        <m:d>
                          <m:d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23+124</m:t>
                            </m:r>
                          </m:e>
                        </m:d>
                      </m:oMath>
                    </m:oMathPara>
                  </a14:m>
                  <a:endParaRPr lang="en-GB" sz="12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062962CE-33D8-4A91-A5D0-0E1F13E6F8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11" y="1401129"/>
                  <a:ext cx="1680653" cy="46166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97A9462B-FE01-4A7F-A94A-29EF26F395D3}"/>
                    </a:ext>
                  </a:extLst>
                </p:cNvPr>
                <p:cNvSpPr txBox="1"/>
                <p:nvPr/>
              </p:nvSpPr>
              <p:spPr>
                <a:xfrm>
                  <a:off x="5456072" y="2358059"/>
                  <a:ext cx="7532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44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2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97A9462B-FE01-4A7F-A94A-29EF26F395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6072" y="2358059"/>
                  <a:ext cx="753220" cy="276999"/>
                </a:xfrm>
                <a:prstGeom prst="rect">
                  <a:avLst/>
                </a:prstGeom>
                <a:blipFill>
                  <a:blip r:embed="rId10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5EDB7500-3235-41AC-BEEF-B563CF8BC931}"/>
                    </a:ext>
                  </a:extLst>
                </p:cNvPr>
                <p:cNvSpPr txBox="1"/>
                <p:nvPr/>
              </p:nvSpPr>
              <p:spPr>
                <a:xfrm>
                  <a:off x="3966835" y="2710178"/>
                  <a:ext cx="1188209" cy="4748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=180−129</m:t>
                        </m:r>
                      </m:oMath>
                    </m:oMathPara>
                  </a14:m>
                  <a:endParaRPr lang="en-GB" sz="12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51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5EDB7500-3235-41AC-BEEF-B563CF8BC9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66835" y="2710178"/>
                  <a:ext cx="1188209" cy="47487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EFCEC580-E0E1-4698-AFF9-9D3D5F4D0552}"/>
                    </a:ext>
                  </a:extLst>
                </p:cNvPr>
                <p:cNvSpPr txBox="1"/>
                <p:nvPr/>
              </p:nvSpPr>
              <p:spPr>
                <a:xfrm>
                  <a:off x="5283517" y="3831250"/>
                  <a:ext cx="161730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=(180−116)÷2</m:t>
                        </m:r>
                      </m:oMath>
                    </m:oMathPara>
                  </a14:m>
                  <a:endParaRPr lang="en-GB" sz="12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EFCEC580-E0E1-4698-AFF9-9D3D5F4D05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3517" y="3831250"/>
                  <a:ext cx="1617302" cy="46166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83AB730F-79BA-403F-B5CB-6AD1A3C6AA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3424018" y="3342478"/>
              <a:ext cx="1001539" cy="883920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65E4ED7D-2890-407A-AB47-BFF4B0B36A41}"/>
                    </a:ext>
                  </a:extLst>
                </p:cNvPr>
                <p:cNvSpPr txBox="1"/>
                <p:nvPr/>
              </p:nvSpPr>
              <p:spPr>
                <a:xfrm>
                  <a:off x="3065411" y="4199272"/>
                  <a:ext cx="1977273" cy="4748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b="0" dirty="0"/>
                    <a:t>? </a:t>
                  </a:r>
                  <a14:m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=360−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65+110+87</m:t>
                          </m:r>
                        </m:e>
                      </m:d>
                    </m:oMath>
                  </a14:m>
                  <a:endParaRPr lang="en-GB" sz="12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?= 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98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GB" sz="1200" dirty="0"/>
                </a:p>
              </p:txBody>
            </p:sp>
          </mc:Choice>
          <mc:Fallback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65E4ED7D-2890-407A-AB47-BFF4B0B36A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11" y="4199272"/>
                  <a:ext cx="1977273" cy="47487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3" name="Rounded Rectangle 19">
              <a:extLst>
                <a:ext uri="{FF2B5EF4-FFF2-40B4-BE49-F238E27FC236}">
                  <a16:creationId xmlns:a16="http://schemas.microsoft.com/office/drawing/2014/main" id="{DFEAA99A-90F4-4386-AA1A-12D401B30780}"/>
                </a:ext>
              </a:extLst>
            </p:cNvPr>
            <p:cNvSpPr/>
            <p:nvPr/>
          </p:nvSpPr>
          <p:spPr>
            <a:xfrm>
              <a:off x="4141217" y="4950023"/>
              <a:ext cx="5695127" cy="1413485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400" dirty="0">
                  <a:solidFill>
                    <a:schemeClr val="tx1"/>
                  </a:solidFill>
                </a:rPr>
                <a:t>a)			b)                                    	     c)    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3DF1B14-C095-4164-807A-BDCAD1BE98F2}"/>
                </a:ext>
              </a:extLst>
            </p:cNvPr>
            <p:cNvSpPr txBox="1"/>
            <p:nvPr/>
          </p:nvSpPr>
          <p:spPr>
            <a:xfrm rot="10800000">
              <a:off x="4103015" y="6460434"/>
              <a:ext cx="5733329" cy="2616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ANSWERS: 1) a=50</a:t>
              </a:r>
              <a:r>
                <a:rPr lang="en-GB" sz="1100" baseline="30000" dirty="0"/>
                <a:t>o</a:t>
              </a:r>
              <a:r>
                <a:rPr lang="en-GB" sz="1100" dirty="0"/>
                <a:t>    2)  b=122</a:t>
              </a:r>
              <a:r>
                <a:rPr lang="en-GB" sz="1100" baseline="30000" dirty="0"/>
                <a:t>o</a:t>
              </a:r>
              <a:r>
                <a:rPr lang="en-GB" sz="1100" dirty="0"/>
                <a:t>   c=57</a:t>
              </a:r>
              <a:r>
                <a:rPr lang="en-GB" sz="1100" baseline="30000" dirty="0"/>
                <a:t>o</a:t>
              </a:r>
              <a:r>
                <a:rPr lang="en-GB" sz="1100" dirty="0"/>
                <a:t>     3)  d=130</a:t>
              </a:r>
              <a:r>
                <a:rPr lang="en-GB" sz="1100" baseline="30000" dirty="0"/>
                <a:t>o</a:t>
              </a:r>
              <a:r>
                <a:rPr lang="en-GB" sz="1100" dirty="0"/>
                <a:t>    e=130</a:t>
              </a:r>
              <a:r>
                <a:rPr lang="en-GB" sz="1100" baseline="30000" dirty="0"/>
                <a:t>o</a:t>
              </a:r>
              <a:r>
                <a:rPr lang="en-GB" sz="1100" dirty="0"/>
                <a:t>    f=50</a:t>
              </a:r>
              <a:r>
                <a:rPr lang="en-GB" sz="1100" baseline="30000" dirty="0"/>
                <a:t>o</a:t>
              </a:r>
              <a:endParaRPr lang="en-GB" sz="1100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2A0A077-C03C-41CB-B2A2-CD9D2E0ED64C}"/>
                </a:ext>
              </a:extLst>
            </p:cNvPr>
            <p:cNvSpPr txBox="1"/>
            <p:nvPr/>
          </p:nvSpPr>
          <p:spPr>
            <a:xfrm>
              <a:off x="5053760" y="4922487"/>
              <a:ext cx="3891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Questions</a:t>
              </a:r>
            </a:p>
          </p:txBody>
        </p:sp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CFBD13DF-EAA4-4A91-89D7-A73593FE77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8059478" y="5288962"/>
              <a:ext cx="1468679" cy="1001372"/>
            </a:xfrm>
            <a:prstGeom prst="rect">
              <a:avLst/>
            </a:prstGeom>
          </p:spPr>
        </p:pic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5B4464D8-7754-4DD0-9895-A8FF93F78041}"/>
                </a:ext>
              </a:extLst>
            </p:cNvPr>
            <p:cNvSpPr/>
            <p:nvPr/>
          </p:nvSpPr>
          <p:spPr>
            <a:xfrm>
              <a:off x="4167838" y="5112797"/>
              <a:ext cx="24872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dirty="0"/>
                <a:t>Calculate the missing angle: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56EFE65D-A537-4E69-8226-E99CE488047E}"/>
                </a:ext>
              </a:extLst>
            </p:cNvPr>
            <p:cNvGrpSpPr/>
            <p:nvPr/>
          </p:nvGrpSpPr>
          <p:grpSpPr>
            <a:xfrm>
              <a:off x="5355806" y="3026817"/>
              <a:ext cx="1455341" cy="763679"/>
              <a:chOff x="5558119" y="3026817"/>
              <a:chExt cx="1455341" cy="763679"/>
            </a:xfrm>
          </p:grpSpPr>
          <p:pic>
            <p:nvPicPr>
              <p:cNvPr id="99" name="Picture 98">
                <a:extLst>
                  <a:ext uri="{FF2B5EF4-FFF2-40B4-BE49-F238E27FC236}">
                    <a16:creationId xmlns:a16="http://schemas.microsoft.com/office/drawing/2014/main" id="{5941D907-1ACA-4139-9383-C98322C94F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558119" y="3026817"/>
                <a:ext cx="1455341" cy="763679"/>
              </a:xfrm>
              <a:prstGeom prst="rect">
                <a:avLst/>
              </a:prstGeom>
            </p:spPr>
          </p:pic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3F2B0C13-D912-4CF1-82A9-B4AB1560901B}"/>
                  </a:ext>
                </a:extLst>
              </p:cNvPr>
              <p:cNvCxnSpPr/>
              <p:nvPr/>
            </p:nvCxnSpPr>
            <p:spPr>
              <a:xfrm>
                <a:off x="5881916" y="3342478"/>
                <a:ext cx="125021" cy="965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BB3FAE07-9E50-4539-8101-8D249F7996BB}"/>
                  </a:ext>
                </a:extLst>
              </p:cNvPr>
              <p:cNvCxnSpPr/>
              <p:nvPr/>
            </p:nvCxnSpPr>
            <p:spPr>
              <a:xfrm flipV="1">
                <a:off x="6507416" y="3368558"/>
                <a:ext cx="136075" cy="801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Isosceles Triangle 101">
                <a:extLst>
                  <a:ext uri="{FF2B5EF4-FFF2-40B4-BE49-F238E27FC236}">
                    <a16:creationId xmlns:a16="http://schemas.microsoft.com/office/drawing/2014/main" id="{F1EDF142-AB32-44D4-AECB-70ADDA4DF11F}"/>
                  </a:ext>
                </a:extLst>
              </p:cNvPr>
              <p:cNvSpPr/>
              <p:nvPr/>
            </p:nvSpPr>
            <p:spPr>
              <a:xfrm>
                <a:off x="5586413" y="3041626"/>
                <a:ext cx="1388268" cy="741727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921DA1DC-249D-4B30-9D62-9EF1177C83D6}"/>
                </a:ext>
              </a:extLst>
            </p:cNvPr>
            <p:cNvGrpSpPr/>
            <p:nvPr/>
          </p:nvGrpSpPr>
          <p:grpSpPr>
            <a:xfrm>
              <a:off x="4457284" y="5513915"/>
              <a:ext cx="680447" cy="719207"/>
              <a:chOff x="4457284" y="5513915"/>
              <a:chExt cx="680447" cy="719207"/>
            </a:xfrm>
          </p:grpSpPr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710DD31B-B663-4E54-BDD5-ADC6BF2730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57284" y="5513915"/>
                <a:ext cx="680447" cy="719207"/>
              </a:xfrm>
              <a:prstGeom prst="rect">
                <a:avLst/>
              </a:prstGeom>
            </p:spPr>
          </p:pic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F4B1FF82-70A6-41C9-A31A-BBAEC24DC17B}"/>
                  </a:ext>
                </a:extLst>
              </p:cNvPr>
              <p:cNvSpPr/>
              <p:nvPr/>
            </p:nvSpPr>
            <p:spPr>
              <a:xfrm>
                <a:off x="4719250" y="5734189"/>
                <a:ext cx="87961" cy="928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686DAFA3-BD36-4C7E-B8DC-55E0AC675CA8}"/>
                  </a:ext>
                </a:extLst>
              </p:cNvPr>
              <p:cNvSpPr txBox="1"/>
              <p:nvPr/>
            </p:nvSpPr>
            <p:spPr>
              <a:xfrm>
                <a:off x="4630822" y="5628245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5C44428D-599A-4FF2-B5A8-BA4E1F067BB0}"/>
                </a:ext>
              </a:extLst>
            </p:cNvPr>
            <p:cNvGrpSpPr/>
            <p:nvPr/>
          </p:nvGrpSpPr>
          <p:grpSpPr>
            <a:xfrm>
              <a:off x="5986830" y="5427222"/>
              <a:ext cx="1203292" cy="955931"/>
              <a:chOff x="5986830" y="5427222"/>
              <a:chExt cx="1203292" cy="955931"/>
            </a:xfrm>
          </p:grpSpPr>
          <p:pic>
            <p:nvPicPr>
              <p:cNvPr id="91" name="Picture 90">
                <a:extLst>
                  <a:ext uri="{FF2B5EF4-FFF2-40B4-BE49-F238E27FC236}">
                    <a16:creationId xmlns:a16="http://schemas.microsoft.com/office/drawing/2014/main" id="{DC810657-FF60-4750-8C82-29491153EE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986830" y="5427222"/>
                <a:ext cx="1203292" cy="877239"/>
              </a:xfrm>
              <a:prstGeom prst="rect">
                <a:avLst/>
              </a:prstGeom>
            </p:spPr>
          </p:pic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4CDD2F92-7A48-45FD-8E3F-BB6F88D6BA5D}"/>
                  </a:ext>
                </a:extLst>
              </p:cNvPr>
              <p:cNvSpPr/>
              <p:nvPr/>
            </p:nvSpPr>
            <p:spPr>
              <a:xfrm>
                <a:off x="6900819" y="5533166"/>
                <a:ext cx="87961" cy="928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4CFD1C51-487A-490F-B0AB-44FEEE668166}"/>
                  </a:ext>
                </a:extLst>
              </p:cNvPr>
              <p:cNvSpPr txBox="1"/>
              <p:nvPr/>
            </p:nvSpPr>
            <p:spPr>
              <a:xfrm>
                <a:off x="6812391" y="5452622"/>
                <a:ext cx="250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F7D246ED-03DD-4A0E-BD4C-AC0F5359EBBD}"/>
                  </a:ext>
                </a:extLst>
              </p:cNvPr>
              <p:cNvSpPr txBox="1"/>
              <p:nvPr/>
            </p:nvSpPr>
            <p:spPr>
              <a:xfrm>
                <a:off x="6527835" y="6025972"/>
                <a:ext cx="2648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95" name="Pie 35">
                <a:extLst>
                  <a:ext uri="{FF2B5EF4-FFF2-40B4-BE49-F238E27FC236}">
                    <a16:creationId xmlns:a16="http://schemas.microsoft.com/office/drawing/2014/main" id="{6DC414F1-B9E7-4853-AFDC-072CEAB98422}"/>
                  </a:ext>
                </a:extLst>
              </p:cNvPr>
              <p:cNvSpPr/>
              <p:nvPr/>
            </p:nvSpPr>
            <p:spPr>
              <a:xfrm rot="1080191" flipH="1">
                <a:off x="6548507" y="6080561"/>
                <a:ext cx="302592" cy="302592"/>
              </a:xfrm>
              <a:prstGeom prst="pie">
                <a:avLst>
                  <a:gd name="adj1" fmla="val 15496189"/>
                  <a:gd name="adj2" fmla="val 1158009"/>
                </a:avLst>
              </a:prstGeom>
              <a:noFill/>
              <a:ln>
                <a:solidFill>
                  <a:srgbClr val="8484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181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7</cp:revision>
  <dcterms:created xsi:type="dcterms:W3CDTF">2023-02-09T10:29:29Z</dcterms:created>
  <dcterms:modified xsi:type="dcterms:W3CDTF">2023-02-09T10:54:39Z</dcterms:modified>
</cp:coreProperties>
</file>