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/>
              <p:cNvSpPr/>
              <p:nvPr/>
            </p:nvSpPr>
            <p:spPr>
              <a:xfrm>
                <a:off x="6976615" y="1253300"/>
                <a:ext cx="4156788" cy="38136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/>
                  <a:t>Regular Pentagon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Sum of interior angles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×180</m:t>
                      </m:r>
                    </m:oMath>
                  </m:oMathPara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540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			Interior angle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540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108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6615" y="1253300"/>
                <a:ext cx="4156788" cy="3813673"/>
              </a:xfrm>
              <a:prstGeom prst="rect">
                <a:avLst/>
              </a:prstGeom>
              <a:blipFill>
                <a:blip r:embed="rId2"/>
                <a:stretch>
                  <a:fillRect l="-1173" t="-9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Pie 34"/>
          <p:cNvSpPr/>
          <p:nvPr/>
        </p:nvSpPr>
        <p:spPr>
          <a:xfrm rot="10800000">
            <a:off x="8426729" y="2638681"/>
            <a:ext cx="914400" cy="914400"/>
          </a:xfrm>
          <a:prstGeom prst="pie">
            <a:avLst>
              <a:gd name="adj1" fmla="val 0"/>
              <a:gd name="adj2" fmla="val 6510917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Pie 5"/>
          <p:cNvSpPr/>
          <p:nvPr/>
        </p:nvSpPr>
        <p:spPr>
          <a:xfrm rot="17351340">
            <a:off x="8441698" y="2645790"/>
            <a:ext cx="914400" cy="914400"/>
          </a:xfrm>
          <a:prstGeom prst="pie">
            <a:avLst>
              <a:gd name="adj1" fmla="val 21520274"/>
              <a:gd name="adj2" fmla="val 423769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12671" y="1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TYPES OF ANGLE AND ANGLES IN POLYGONS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0" y="1200329"/>
            <a:ext cx="2467501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6227" y="4955178"/>
            <a:ext cx="1678993" cy="17880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pPr algn="ctr"/>
            <a:endParaRPr lang="en-GB" sz="1000" b="1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92661" y="1162493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284218" y="4678015"/>
            <a:ext cx="5695127" cy="1685494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5246016" y="6460434"/>
            <a:ext cx="5733329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ANSWERS: 1) 720</a:t>
            </a:r>
            <a:r>
              <a:rPr lang="en-GB" sz="1100" baseline="30000" dirty="0"/>
              <a:t>o</a:t>
            </a:r>
            <a:r>
              <a:rPr lang="en-GB" sz="1100" dirty="0"/>
              <a:t>    2)  60</a:t>
            </a:r>
            <a:r>
              <a:rPr lang="en-GB" sz="1100" baseline="30000" dirty="0"/>
              <a:t>o</a:t>
            </a:r>
            <a:r>
              <a:rPr lang="en-GB" sz="1100" dirty="0"/>
              <a:t>   3)  120</a:t>
            </a:r>
            <a:r>
              <a:rPr lang="en-GB" sz="1100" baseline="30000" dirty="0"/>
              <a:t>o</a:t>
            </a:r>
            <a:endParaRPr lang="en-GB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3463690" y="4950379"/>
            <a:ext cx="17121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</a:p>
          <a:p>
            <a:pPr algn="ctr"/>
            <a:r>
              <a:rPr lang="en-GB" sz="1400" dirty="0"/>
              <a:t>Polygon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Interior angle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Exterior angle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Acute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Obtuse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Right angle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Reflex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188907" y="1198275"/>
                <a:ext cx="2512901" cy="3607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/>
                  <a:t>Key Concepts</a:t>
                </a:r>
              </a:p>
              <a:p>
                <a:endParaRPr lang="en-GB" sz="700" b="1" dirty="0"/>
              </a:p>
              <a:p>
                <a:r>
                  <a:rPr lang="en-GB" sz="1400" b="1" dirty="0"/>
                  <a:t>Regular polygons </a:t>
                </a:r>
                <a:r>
                  <a:rPr lang="en-GB" sz="1400" dirty="0"/>
                  <a:t>have equal lengths of sides and equal angles.</a:t>
                </a:r>
                <a:endParaRPr lang="en-GB" sz="1400" b="1" dirty="0"/>
              </a:p>
              <a:p>
                <a:endParaRPr lang="en-GB" sz="700" b="1" dirty="0"/>
              </a:p>
              <a:p>
                <a:r>
                  <a:rPr lang="en-GB" sz="1400" b="1" dirty="0"/>
                  <a:t>Angles in polygons</a:t>
                </a:r>
              </a:p>
              <a:p>
                <a:r>
                  <a:rPr lang="en-GB" sz="1400" dirty="0"/>
                  <a:t>Sum of interior angles</a:t>
                </a:r>
              </a:p>
              <a:p>
                <a:pPr algn="r"/>
                <a:r>
                  <a:rPr lang="en-GB" sz="1200" dirty="0"/>
                  <a:t> =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𝑛𝑢𝑚𝑏𝑒𝑟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𝑠𝑖𝑑𝑒𝑠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−2)×180</m:t>
                    </m:r>
                  </m:oMath>
                </a14:m>
                <a:endParaRPr lang="en-GB" sz="1200" dirty="0"/>
              </a:p>
              <a:p>
                <a:endParaRPr lang="en-GB" sz="900" dirty="0"/>
              </a:p>
              <a:p>
                <a:r>
                  <a:rPr lang="en-GB" sz="1400" dirty="0"/>
                  <a:t>Exterior angles of </a:t>
                </a:r>
                <a:r>
                  <a:rPr lang="en-GB" sz="1400" b="1" dirty="0"/>
                  <a:t>regular</a:t>
                </a:r>
                <a:r>
                  <a:rPr lang="en-GB" sz="1400" dirty="0"/>
                  <a:t> polygons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360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𝑛𝑢𝑚𝑏𝑒𝑟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𝑠𝑖𝑑𝑒𝑠</m:t>
                        </m:r>
                      </m:den>
                    </m:f>
                  </m:oMath>
                </a14:m>
                <a:endParaRPr lang="en-GB" sz="1400" dirty="0"/>
              </a:p>
              <a:p>
                <a:endParaRPr lang="en-GB" sz="1400" dirty="0"/>
              </a:p>
              <a:p>
                <a:r>
                  <a:rPr lang="en-GB" sz="1400" b="1" dirty="0"/>
                  <a:t>Types of angle</a:t>
                </a:r>
              </a:p>
              <a:p>
                <a:r>
                  <a:rPr lang="en-GB" sz="1400" dirty="0"/>
                  <a:t>There are four types which need to be identified – acute, obtuse, reflex and right angled.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907" y="1198275"/>
                <a:ext cx="2512901" cy="3607911"/>
              </a:xfrm>
              <a:prstGeom prst="rect">
                <a:avLst/>
              </a:prstGeom>
              <a:blipFill>
                <a:blip r:embed="rId4"/>
                <a:stretch>
                  <a:fillRect l="-728" t="-1015" b="-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358032" y="4715190"/>
            <a:ext cx="4928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Questions</a:t>
            </a:r>
          </a:p>
          <a:p>
            <a:r>
              <a:rPr lang="en-GB" sz="1400" dirty="0"/>
              <a:t>1) Calculate the sum of the interior angles for this regular shape.</a:t>
            </a:r>
          </a:p>
          <a:p>
            <a:r>
              <a:rPr lang="en-GB" sz="1400" dirty="0"/>
              <a:t>2) Calculate the exterior angle for this regular shape.</a:t>
            </a:r>
          </a:p>
          <a:p>
            <a:r>
              <a:rPr lang="en-GB" sz="1400" dirty="0"/>
              <a:t>3) Calculate the size of one interior angle in this regular shape.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772990" y="1199240"/>
            <a:ext cx="7206355" cy="3369949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3" name="Flowchart: Preparation 12"/>
          <p:cNvSpPr/>
          <p:nvPr/>
        </p:nvSpPr>
        <p:spPr>
          <a:xfrm>
            <a:off x="9936005" y="5344354"/>
            <a:ext cx="963973" cy="863596"/>
          </a:xfrm>
          <a:prstGeom prst="flowChartPrepara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/>
          <p:cNvGrpSpPr/>
          <p:nvPr/>
        </p:nvGrpSpPr>
        <p:grpSpPr>
          <a:xfrm>
            <a:off x="7605210" y="1636855"/>
            <a:ext cx="2182678" cy="1471748"/>
            <a:chOff x="6926105" y="1776549"/>
            <a:chExt cx="2182678" cy="1471748"/>
          </a:xfrm>
        </p:grpSpPr>
        <p:sp>
          <p:nvSpPr>
            <p:cNvPr id="5" name="Regular Pentagon 4"/>
            <p:cNvSpPr/>
            <p:nvPr/>
          </p:nvSpPr>
          <p:spPr>
            <a:xfrm>
              <a:off x="6926105" y="1776549"/>
              <a:ext cx="1582169" cy="1471748"/>
            </a:xfrm>
            <a:prstGeom prst="pent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7717190" y="3247503"/>
              <a:ext cx="13915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5" idx="1"/>
              <a:endCxn id="5" idx="4"/>
            </p:cNvCxnSpPr>
            <p:nvPr/>
          </p:nvCxnSpPr>
          <p:spPr>
            <a:xfrm>
              <a:off x="6926107" y="2338705"/>
              <a:ext cx="1279999" cy="909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endCxn id="5" idx="5"/>
            </p:cNvCxnSpPr>
            <p:nvPr/>
          </p:nvCxnSpPr>
          <p:spPr>
            <a:xfrm>
              <a:off x="6969679" y="2336039"/>
              <a:ext cx="1538593" cy="266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9301921" y="1609696"/>
                <a:ext cx="1598056" cy="9103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/>
                  <a:t>Exterior angles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360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72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921" y="1609696"/>
                <a:ext cx="1598056" cy="910314"/>
              </a:xfrm>
              <a:prstGeom prst="rect">
                <a:avLst/>
              </a:prstGeom>
              <a:blipFill>
                <a:blip r:embed="rId5"/>
                <a:stretch>
                  <a:fillRect l="-3435" t="-3356" r="-1145" b="-40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 flipH="1">
            <a:off x="9107101" y="2623603"/>
            <a:ext cx="642000" cy="3503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3834826" y="1336892"/>
            <a:ext cx="3321807" cy="3116241"/>
            <a:chOff x="2615625" y="1336891"/>
            <a:chExt cx="3321807" cy="3116241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55317" y="1336891"/>
              <a:ext cx="1054131" cy="768010"/>
            </a:xfrm>
            <a:prstGeom prst="rect">
              <a:avLst/>
            </a:prstGeom>
          </p:spPr>
        </p:pic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615625" y="2063163"/>
              <a:ext cx="1323683" cy="750087"/>
            </a:xfrm>
            <a:prstGeom prst="rect">
              <a:avLst/>
            </a:prstGeom>
          </p:spPr>
        </p:pic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777403" y="2782381"/>
              <a:ext cx="1000125" cy="809625"/>
            </a:xfrm>
            <a:prstGeom prst="rect">
              <a:avLst/>
            </a:prstGeom>
          </p:spPr>
        </p:pic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708951" y="3600311"/>
              <a:ext cx="1270529" cy="852821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910259" y="1563707"/>
              <a:ext cx="21571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Acute is less than 90</a:t>
              </a:r>
              <a:r>
                <a:rPr lang="en-GB" sz="1600" baseline="30000" dirty="0"/>
                <a:t>o</a:t>
              </a:r>
              <a:endParaRPr lang="en-GB" sz="16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910259" y="2122410"/>
              <a:ext cx="2841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Obtuse is between 90</a:t>
              </a:r>
              <a:r>
                <a:rPr lang="en-GB" sz="1600" baseline="30000" dirty="0"/>
                <a:t>o</a:t>
              </a:r>
              <a:r>
                <a:rPr lang="en-GB" sz="1600" dirty="0"/>
                <a:t> and 180</a:t>
              </a:r>
              <a:r>
                <a:rPr lang="en-GB" sz="1600" baseline="30000" dirty="0"/>
                <a:t>o</a:t>
              </a:r>
              <a:endParaRPr lang="en-GB" sz="16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925921" y="2985164"/>
              <a:ext cx="21571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Right angled is 90</a:t>
              </a:r>
              <a:r>
                <a:rPr lang="en-GB" sz="1600" baseline="30000" dirty="0"/>
                <a:t>o</a:t>
              </a:r>
              <a:endParaRPr lang="en-GB" sz="16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967327" y="4001823"/>
              <a:ext cx="29701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Reflex is between 180</a:t>
              </a:r>
              <a:r>
                <a:rPr lang="en-GB" sz="1600" baseline="30000" dirty="0"/>
                <a:t>o</a:t>
              </a:r>
              <a:r>
                <a:rPr lang="en-GB" sz="1600" dirty="0"/>
                <a:t> and 360</a:t>
              </a:r>
              <a:r>
                <a:rPr lang="en-GB" sz="1600" baseline="30000" dirty="0"/>
                <a:t>o</a:t>
              </a:r>
              <a:endParaRPr lang="en-GB" sz="16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253801" y="5291131"/>
            <a:ext cx="2124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33A7DF"/>
                </a:solidFill>
              </a:rPr>
              <a:t>455, 456,</a:t>
            </a:r>
          </a:p>
          <a:p>
            <a:pPr algn="ctr"/>
            <a:r>
              <a:rPr lang="en-GB" sz="2400" b="1" dirty="0">
                <a:solidFill>
                  <a:srgbClr val="33A7DF"/>
                </a:solidFill>
              </a:rPr>
              <a:t>560-564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8753476" y="2884213"/>
            <a:ext cx="1843761" cy="12207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7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1</cp:revision>
  <dcterms:created xsi:type="dcterms:W3CDTF">2023-02-09T10:29:29Z</dcterms:created>
  <dcterms:modified xsi:type="dcterms:W3CDTF">2023-02-09T10:29:54Z</dcterms:modified>
</cp:coreProperties>
</file>