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53DDB-25D5-4400-876A-89AFB6B7B4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B26E96-0B75-4A53-ADF1-6D675DF69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13D81-823B-41DD-A905-E6CEB1A3E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BC296-6E3E-4823-9082-F0622B498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2B2CD-ADA2-4BB8-B8C8-FD1B61266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419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36B4D-B14B-4A8C-BD61-35DF46458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853CA4-5DFC-4B01-A7FF-2938EE96EC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84FBF-BD96-47DC-A8A2-B6989A55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7179C-DD5F-4BB5-9A94-1FA8FDAB8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4E345-027A-44EF-82DD-D49CFB303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319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8234AE-5D44-4460-BE4A-E5C11B1077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ECBF97-F017-4763-99F6-502E1F1E0C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D4F2D-36DC-45D7-AB03-5E36481E8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BC832-B6B1-443B-A861-47AECBCD7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FECDC-AFC8-4213-BC2D-730726F44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85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C8920-E8C4-45A5-96C2-BE86EB626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D7973-935E-47B8-A1DE-A1D6E51ED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300A6-3F1A-4368-B8A6-90CD7F46A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368EE-C653-473B-8F5A-B3FCB8A20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A94BD-2057-438B-85EB-756C87E0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149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DFD50-B7A8-41C1-907D-BC6E11FB1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FAD68-D87F-4370-926E-68E71A82D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8A8BE-BCCE-4D3F-A49B-4E442D51E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B9B68-2AE3-4AA1-A875-569C1C5B7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812FF-5B17-4B39-8708-04041704E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77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CF746-B70B-4BDA-ABC0-3A5A0294C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0A804-6CA8-46DB-94E0-D73A498B85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BF9D86-761E-4109-B7D1-86AD7D5D3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728541-26BE-4B1B-B449-6616D66AE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01CB4-B274-4C4D-A053-42CAADFE0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B0BC20-251E-4235-9EF3-A7FD0CEDA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289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01982-F6DF-4AC3-B7C7-DC2BA4985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F35AE2-E973-422B-93AE-96750E475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35801A-320D-44CC-B48D-D018FEC5D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AA1B66-4C76-4F50-869A-60243B255B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C8B1E9-0DCA-423E-BA88-C25D54D68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E916AF-CE44-48AA-BF6D-440E9F83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F8A409-9026-468F-80BA-9C71790F9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F1D9B3-F472-4AB3-BB98-141EA95A5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490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FA59A-794D-44C0-82F2-188BAAF63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70BAA5-BDCC-45F5-AA84-C41CBE50D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CEBAE0-E5E6-449F-A276-7A7B28423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48C95F-A54D-44D5-9505-212C6A61F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6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49B2DE-9A18-4604-87CA-A759D809E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811C8A-C3C8-45DA-A444-31F62D724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B612E0-3963-4B4D-8F70-03F85F2E7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828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2BE83-DF80-403D-B180-7EA809101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559E2-FFA1-42E2-BB59-F678711E8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61355-A57A-46F8-B5F8-8CF044C18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A41C0C-8FE9-4139-89D8-FDC4D1B28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AC6B3-8F61-4574-8B0A-3960B8F38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1EEDD-C2EE-41C1-B2D1-0EA4B15AC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478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CB88F-10F4-4D0A-927B-D73F4E413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5AF466-6FD4-46F7-9008-EAC597BEB1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42631-3823-4132-9A71-1FD59EC9C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22102C-4A10-4293-9D85-C95267739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1B47EB-209F-41CC-9AB6-93D8B4825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FEF50C-1FBB-459E-BEE5-7AEF7933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36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AAD502-D14D-4909-A4B1-3B1D7B63D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9D50E2-0ACF-408F-BB62-6CCEA4134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1430B-CE9C-4F53-9B10-151747ABB1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FDF4B-3EE3-4076-AE71-D12D37E4D6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CBD92-2312-48F6-8A69-5F6DAC71D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92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1702" y="1"/>
            <a:ext cx="950105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PERCENTAGES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212670" y="6967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346" y="4950025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212670" y="4880353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0" b="1" dirty="0">
              <a:solidFill>
                <a:srgbClr val="32A7DF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212671" y="1200329"/>
            <a:ext cx="2194558" cy="3606802"/>
          </a:xfrm>
          <a:prstGeom prst="roundRect">
            <a:avLst>
              <a:gd name="adj" fmla="val 10148"/>
            </a:avLst>
          </a:prstGeom>
          <a:noFill/>
          <a:ln w="38100">
            <a:solidFill>
              <a:srgbClr val="FA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Key Concepts</a:t>
            </a:r>
          </a:p>
          <a:p>
            <a:pPr algn="ctr"/>
            <a:endParaRPr lang="en-GB" sz="900" b="1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506227" y="4850278"/>
            <a:ext cx="1521635" cy="1892970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484763" y="1146493"/>
            <a:ext cx="13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Examples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5126860" y="4850278"/>
            <a:ext cx="5839411" cy="1461022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0800000">
            <a:off x="5126859" y="6457157"/>
            <a:ext cx="5839411" cy="2860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dirty="0"/>
              <a:t>ANSWERS  1a) 0.45  b) 0.03 c) 0.027  2) 258  3) 324  4a) £470  b) 80.6g  c) 75.95m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3506226" y="1172022"/>
            <a:ext cx="7460044" cy="3608983"/>
          </a:xfrm>
          <a:prstGeom prst="roundRect">
            <a:avLst>
              <a:gd name="adj" fmla="val 849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273620" y="1567601"/>
            <a:ext cx="22642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Calculating percentages of an amount without a calculator:</a:t>
            </a:r>
          </a:p>
          <a:p>
            <a:endParaRPr lang="en-GB" sz="1200" dirty="0"/>
          </a:p>
          <a:p>
            <a:r>
              <a:rPr lang="en-GB" sz="1200" dirty="0"/>
              <a:t>10% = divide the value by 10</a:t>
            </a:r>
          </a:p>
          <a:p>
            <a:r>
              <a:rPr lang="en-GB" sz="1200" dirty="0"/>
              <a:t>1% = divide the value by 100</a:t>
            </a:r>
          </a:p>
          <a:p>
            <a:endParaRPr lang="en-GB" sz="1200" b="1" dirty="0"/>
          </a:p>
          <a:p>
            <a:r>
              <a:rPr lang="en-GB" sz="1200" b="1" dirty="0"/>
              <a:t>Calculating percentages of an amount with a calculator:</a:t>
            </a:r>
          </a:p>
          <a:p>
            <a:pPr algn="ctr"/>
            <a:endParaRPr lang="en-GB" sz="1200" dirty="0"/>
          </a:p>
          <a:p>
            <a:pPr algn="ctr"/>
            <a:r>
              <a:rPr lang="en-GB" sz="1200" dirty="0"/>
              <a:t>Amount ×   percentage</a:t>
            </a:r>
          </a:p>
          <a:p>
            <a:pPr algn="ctr"/>
            <a:r>
              <a:rPr lang="en-GB" sz="1200" dirty="0"/>
              <a:t>                    as a decimal</a:t>
            </a:r>
          </a:p>
          <a:p>
            <a:endParaRPr lang="en-GB" sz="1200" dirty="0"/>
          </a:p>
          <a:p>
            <a:r>
              <a:rPr lang="en-GB" sz="1200" b="1" dirty="0"/>
              <a:t>Calculating percentage increase/decrease:</a:t>
            </a:r>
          </a:p>
          <a:p>
            <a:endParaRPr lang="en-GB" sz="1200" dirty="0"/>
          </a:p>
          <a:p>
            <a:pPr algn="ctr"/>
            <a:r>
              <a:rPr lang="en-GB" sz="1200" dirty="0"/>
              <a:t>Amount × (1 ± percentage</a:t>
            </a:r>
          </a:p>
          <a:p>
            <a:pPr algn="ctr"/>
            <a:r>
              <a:rPr lang="en-GB" sz="1200" dirty="0"/>
              <a:t>                    as a decimal)</a:t>
            </a:r>
          </a:p>
          <a:p>
            <a:endParaRPr lang="en-GB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1818315" y="5349957"/>
            <a:ext cx="1715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32A7DF"/>
                </a:solidFill>
              </a:rPr>
              <a:t>84-90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187736" y="4910314"/>
            <a:ext cx="559765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1) Write the following as a decimal multiplier:  a)  45%   b)  3%   c)  2.7%</a:t>
            </a:r>
          </a:p>
          <a:p>
            <a:r>
              <a:rPr lang="en-GB" sz="1400" dirty="0"/>
              <a:t>2) Calculate 43% of 600 without using a calculator</a:t>
            </a:r>
          </a:p>
          <a:p>
            <a:r>
              <a:rPr lang="en-GB" sz="1400" dirty="0"/>
              <a:t>3) Calculate 72% of 450 using a calculator</a:t>
            </a:r>
          </a:p>
          <a:p>
            <a:r>
              <a:rPr lang="en-GB" sz="1400" dirty="0"/>
              <a:t>4a) Decrease £500 by 6%</a:t>
            </a:r>
          </a:p>
          <a:p>
            <a:r>
              <a:rPr lang="en-GB" sz="1400" dirty="0"/>
              <a:t>   b) Increase 65g by 24%</a:t>
            </a:r>
          </a:p>
          <a:p>
            <a:r>
              <a:rPr lang="en-GB" sz="1400" dirty="0"/>
              <a:t>   c) Increase 70m by 8.5%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/>
              <p:cNvSpPr txBox="1"/>
              <p:nvPr/>
            </p:nvSpPr>
            <p:spPr>
              <a:xfrm>
                <a:off x="7004793" y="1200329"/>
                <a:ext cx="3313548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/>
                  <a:t>Percentage change:</a:t>
                </a:r>
              </a:p>
              <a:p>
                <a:endParaRPr lang="en-GB" sz="1400" b="1" dirty="0"/>
              </a:p>
              <a:p>
                <a:r>
                  <a:rPr lang="en-GB" sz="1400" dirty="0"/>
                  <a:t>A dress is reduced in price by 35% from £80. What is it’s </a:t>
                </a:r>
                <a:r>
                  <a:rPr lang="en-GB" sz="1400" b="1" dirty="0"/>
                  <a:t>new price</a:t>
                </a:r>
                <a:r>
                  <a:rPr lang="en-GB" sz="1400" dirty="0"/>
                  <a:t>?</a:t>
                </a:r>
              </a:p>
              <a:p>
                <a:endParaRPr lang="en-GB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𝑉𝑎𝑙𝑢𝑒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 ×(1−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𝑝𝑒𝑟𝑐𝑒𝑛𝑡𝑎𝑔𝑒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𝑎𝑠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𝑑𝑒𝑐𝑖𝑚𝑎𝑙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  <a:p>
                <a:r>
                  <a:rPr lang="en-GB" sz="1400" dirty="0"/>
                  <a:t>=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80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×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(1−0.35)</m:t>
                    </m:r>
                  </m:oMath>
                </a14:m>
                <a:endParaRPr lang="en-GB" sz="1400" dirty="0"/>
              </a:p>
              <a:p>
                <a:r>
                  <a:rPr lang="en-GB" sz="1400" dirty="0"/>
                  <a:t>= £52</a:t>
                </a:r>
              </a:p>
              <a:p>
                <a:endParaRPr lang="en-GB" sz="1400" b="1" dirty="0"/>
              </a:p>
              <a:p>
                <a:r>
                  <a:rPr lang="en-GB" sz="1400" dirty="0"/>
                  <a:t>A house price appreciates by 8% in a year. It originally costs £120,000, what is the </a:t>
                </a:r>
                <a:r>
                  <a:rPr lang="en-GB" sz="1400" b="1" dirty="0"/>
                  <a:t>new value </a:t>
                </a:r>
                <a:r>
                  <a:rPr lang="en-GB" sz="1400" dirty="0"/>
                  <a:t>of the house?</a:t>
                </a:r>
              </a:p>
              <a:p>
                <a:endParaRPr lang="en-GB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𝑉𝑎𝑙𝑢𝑒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 ×(1+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𝑝𝑒𝑟𝑐𝑒𝑛𝑡𝑎𝑔𝑒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𝑎𝑠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𝑑𝑒𝑐𝑖𝑚𝑎𝑙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  <a:p>
                <a:r>
                  <a:rPr lang="en-GB" sz="1400" dirty="0"/>
                  <a:t>=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120,00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 ×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08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/>
              </a:p>
              <a:p>
                <a:r>
                  <a:rPr lang="en-GB" sz="1400" dirty="0"/>
                  <a:t>= £129,600</a:t>
                </a:r>
              </a:p>
            </p:txBody>
          </p:sp>
        </mc:Choice>
        <mc:Fallback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4793" y="1200329"/>
                <a:ext cx="3313548" cy="3539430"/>
              </a:xfrm>
              <a:prstGeom prst="rect">
                <a:avLst/>
              </a:prstGeom>
              <a:blipFill>
                <a:blip r:embed="rId3"/>
                <a:stretch>
                  <a:fillRect l="-551" t="-344" b="-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3506227" y="5053195"/>
            <a:ext cx="1521635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sz="1400" b="1" dirty="0"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Percent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Increase/decrease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Appreciate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Depreciate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Multiplier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Divide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866464" y="1267221"/>
            <a:ext cx="39332" cy="3386498"/>
          </a:xfrm>
          <a:prstGeom prst="line">
            <a:avLst/>
          </a:prstGeom>
          <a:ln w="19050">
            <a:solidFill>
              <a:srgbClr val="870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3592248" y="1216451"/>
                <a:ext cx="3313548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/>
                  <a:t>Calculating a percentage – non calculator:</a:t>
                </a:r>
              </a:p>
              <a:p>
                <a:endParaRPr lang="en-GB" sz="1400" b="1" dirty="0"/>
              </a:p>
              <a:p>
                <a:r>
                  <a:rPr lang="en-GB" sz="1400" dirty="0"/>
                  <a:t>Calculate 32% of 500g:</a:t>
                </a:r>
              </a:p>
              <a:p>
                <a:endParaRPr lang="en-GB" sz="1400" dirty="0"/>
              </a:p>
              <a:p>
                <a:r>
                  <a:rPr lang="en-GB" sz="1400" dirty="0"/>
                  <a:t>10%        500 ÷ 10 = 50</a:t>
                </a:r>
              </a:p>
              <a:p>
                <a:r>
                  <a:rPr lang="en-GB" sz="1400" dirty="0"/>
                  <a:t>30%        50 × 3 = 150</a:t>
                </a:r>
              </a:p>
              <a:p>
                <a:r>
                  <a:rPr lang="en-GB" sz="1400" dirty="0"/>
                  <a:t>1%        500 ÷ 100 = 5</a:t>
                </a:r>
              </a:p>
              <a:p>
                <a:r>
                  <a:rPr lang="en-GB" sz="1400" dirty="0"/>
                  <a:t>2%        5 × 2 = 10</a:t>
                </a:r>
              </a:p>
              <a:p>
                <a:endParaRPr lang="en-GB" sz="1400" b="1" dirty="0"/>
              </a:p>
              <a:p>
                <a:r>
                  <a:rPr lang="en-GB" sz="1400" b="1" dirty="0"/>
                  <a:t>Calculating a percentage – calculator:</a:t>
                </a:r>
              </a:p>
              <a:p>
                <a:endParaRPr lang="en-GB" sz="1400" b="1" dirty="0"/>
              </a:p>
              <a:p>
                <a:r>
                  <a:rPr lang="en-GB" sz="1400" dirty="0"/>
                  <a:t>Calculate 32% of 500g:</a:t>
                </a:r>
              </a:p>
              <a:p>
                <a:endParaRPr lang="en-GB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𝑉𝑎𝑙𝑢𝑒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 ×(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𝑝𝑒𝑟𝑐𝑒𝑛𝑡𝑎𝑔𝑒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÷100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  <a:p>
                <a:r>
                  <a:rPr lang="en-GB" sz="1400" dirty="0"/>
                  <a:t>=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 ×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0.32 </m:t>
                    </m:r>
                  </m:oMath>
                </a14:m>
                <a:endParaRPr lang="en-GB" sz="1400" dirty="0"/>
              </a:p>
              <a:p>
                <a:r>
                  <a:rPr lang="en-GB" sz="1400" dirty="0"/>
                  <a:t>= 160g</a:t>
                </a:r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2248" y="1216451"/>
                <a:ext cx="3313548" cy="3539430"/>
              </a:xfrm>
              <a:prstGeom prst="rect">
                <a:avLst/>
              </a:prstGeom>
              <a:blipFill>
                <a:blip r:embed="rId4"/>
                <a:stretch>
                  <a:fillRect l="-551" t="-345" b="-8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4025537" y="2220692"/>
            <a:ext cx="241506" cy="87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025537" y="2429698"/>
            <a:ext cx="241506" cy="87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942800" y="2643061"/>
            <a:ext cx="241506" cy="87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938444" y="2856424"/>
            <a:ext cx="241506" cy="87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573240" y="2229400"/>
            <a:ext cx="14223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32% = 150 + 10</a:t>
            </a:r>
          </a:p>
          <a:p>
            <a:r>
              <a:rPr lang="en-GB" sz="1400" b="1" dirty="0"/>
              <a:t>         = 160g </a:t>
            </a:r>
          </a:p>
        </p:txBody>
      </p:sp>
    </p:spTree>
    <p:extLst>
      <p:ext uri="{BB962C8B-B14F-4D97-AF65-F5344CB8AC3E}">
        <p14:creationId xmlns:p14="http://schemas.microsoft.com/office/powerpoint/2010/main" val="1458095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1702" y="1"/>
            <a:ext cx="950105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PERCENTAGES AND INTEREST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212670" y="6967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346" y="4950025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212670" y="4880353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0" b="1" dirty="0">
              <a:solidFill>
                <a:srgbClr val="32A7DF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212671" y="1200329"/>
            <a:ext cx="2194558" cy="3606802"/>
          </a:xfrm>
          <a:prstGeom prst="roundRect">
            <a:avLst>
              <a:gd name="adj" fmla="val 10148"/>
            </a:avLst>
          </a:prstGeom>
          <a:noFill/>
          <a:ln w="38100">
            <a:solidFill>
              <a:srgbClr val="FA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Key Concepts</a:t>
            </a:r>
          </a:p>
          <a:p>
            <a:pPr algn="ctr"/>
            <a:endParaRPr lang="en-GB" sz="900" b="1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506227" y="4850278"/>
            <a:ext cx="1692619" cy="1892970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192227" y="1200330"/>
            <a:ext cx="13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Examples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5284218" y="4850278"/>
            <a:ext cx="5682053" cy="1461022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0800000">
            <a:off x="5284218" y="6457158"/>
            <a:ext cx="5682053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dirty="0"/>
              <a:t>ANSWERS   A  1a) 15.36  b) 4.68  2) £413  3) £724.67 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3506226" y="1172022"/>
            <a:ext cx="7460044" cy="3608983"/>
          </a:xfrm>
          <a:prstGeom prst="roundRect">
            <a:avLst>
              <a:gd name="adj" fmla="val 849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230075" y="1784600"/>
            <a:ext cx="226422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Calculating percentages of an amount without a calculator:</a:t>
            </a:r>
          </a:p>
          <a:p>
            <a:endParaRPr lang="en-GB" sz="1200" dirty="0"/>
          </a:p>
          <a:p>
            <a:r>
              <a:rPr lang="en-GB" sz="1200" dirty="0"/>
              <a:t>10% = divide the value by 10</a:t>
            </a:r>
          </a:p>
          <a:p>
            <a:r>
              <a:rPr lang="en-GB" sz="1200" dirty="0"/>
              <a:t>1% = divide the value by 100</a:t>
            </a:r>
          </a:p>
          <a:p>
            <a:endParaRPr lang="en-GB" sz="1200" dirty="0"/>
          </a:p>
          <a:p>
            <a:r>
              <a:rPr lang="en-GB" sz="1200" b="1" dirty="0"/>
              <a:t>Per annum </a:t>
            </a:r>
            <a:r>
              <a:rPr lang="en-GB" sz="1200" dirty="0"/>
              <a:t>is often used in monetary questions meaning </a:t>
            </a:r>
            <a:r>
              <a:rPr lang="en-GB" sz="1200" b="1" dirty="0"/>
              <a:t>per year.</a:t>
            </a:r>
          </a:p>
          <a:p>
            <a:endParaRPr lang="en-GB" sz="1200" b="1" dirty="0"/>
          </a:p>
          <a:p>
            <a:r>
              <a:rPr lang="en-GB" sz="1200" b="1" dirty="0"/>
              <a:t>Depreciation </a:t>
            </a:r>
            <a:r>
              <a:rPr lang="en-GB" sz="1200" dirty="0"/>
              <a:t>means that the value of something is going down or reducing.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866124" y="5349957"/>
            <a:ext cx="1715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32A7DF"/>
                </a:solidFill>
              </a:rPr>
              <a:t>93-94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345093" y="4937056"/>
            <a:ext cx="559765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GB" sz="1400" dirty="0"/>
              <a:t>Calculate a) 32% of 48   b) 18% of 26</a:t>
            </a:r>
          </a:p>
          <a:p>
            <a:pPr marL="342900" indent="-342900">
              <a:buAutoNum type="arabicParenR"/>
            </a:pPr>
            <a:r>
              <a:rPr lang="en-GB" sz="1400" dirty="0"/>
              <a:t>Kane invests £350 into a bank account that pays out simple interest of 6%. How much will be in the bank account after 3 years?</a:t>
            </a:r>
          </a:p>
          <a:p>
            <a:pPr marL="342900" indent="-342900">
              <a:buAutoNum type="arabicParenR"/>
            </a:pPr>
            <a:r>
              <a:rPr lang="en-GB" sz="1400" dirty="0"/>
              <a:t>Jane invests £670 into a bank account that pays out 4% compound interest per annum. How much will be in the bank account after 2 years? 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549772" y="1591631"/>
            <a:ext cx="3289701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Simple interest:</a:t>
            </a:r>
          </a:p>
          <a:p>
            <a:endParaRPr lang="en-GB" sz="1400" b="1" dirty="0"/>
          </a:p>
          <a:p>
            <a:r>
              <a:rPr lang="en-GB" sz="1400" dirty="0"/>
              <a:t>Joe invest £400 into a bank account that pays 3% </a:t>
            </a:r>
            <a:r>
              <a:rPr lang="en-GB" sz="1400" b="1" dirty="0"/>
              <a:t>simple interest </a:t>
            </a:r>
            <a:r>
              <a:rPr lang="en-GB" sz="1400" dirty="0"/>
              <a:t>per annum.</a:t>
            </a:r>
          </a:p>
          <a:p>
            <a:r>
              <a:rPr lang="en-GB" sz="1400" dirty="0"/>
              <a:t>Calculate how much money will be in the bank account after 4 years.</a:t>
            </a:r>
          </a:p>
          <a:p>
            <a:endParaRPr lang="en-GB" sz="1400" dirty="0"/>
          </a:p>
          <a:p>
            <a:r>
              <a:rPr lang="en-GB" sz="1400" dirty="0"/>
              <a:t>3% = £4 × 3 </a:t>
            </a:r>
          </a:p>
          <a:p>
            <a:r>
              <a:rPr lang="en-GB" sz="1400" dirty="0"/>
              <a:t>      = £12</a:t>
            </a:r>
          </a:p>
          <a:p>
            <a:r>
              <a:rPr lang="en-GB" sz="1400" dirty="0"/>
              <a:t>  4 years = £12 × 4 </a:t>
            </a:r>
          </a:p>
          <a:p>
            <a:r>
              <a:rPr lang="en-GB" sz="1400" dirty="0"/>
              <a:t> Interest = £48</a:t>
            </a:r>
          </a:p>
          <a:p>
            <a:r>
              <a:rPr lang="en-GB" sz="1400" dirty="0"/>
              <a:t>Total in bank account = £400 + £48</a:t>
            </a:r>
          </a:p>
          <a:p>
            <a:r>
              <a:rPr lang="en-GB" sz="1400" dirty="0"/>
              <a:t>                                        = £448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834534" y="4860811"/>
            <a:ext cx="101534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sz="1400" b="1" dirty="0"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Percent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Depreciate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Interest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Annum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Simple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Compound</a:t>
            </a:r>
            <a:endParaRPr lang="en-GB" sz="1400" dirty="0"/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Multiplier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/>
              <p:cNvSpPr txBox="1"/>
              <p:nvPr/>
            </p:nvSpPr>
            <p:spPr>
              <a:xfrm>
                <a:off x="6985385" y="1611311"/>
                <a:ext cx="4059735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/>
                  <a:t>Compound interest:</a:t>
                </a:r>
              </a:p>
              <a:p>
                <a:endParaRPr lang="en-GB" sz="1400" b="1" dirty="0"/>
              </a:p>
              <a:p>
                <a:r>
                  <a:rPr lang="en-GB" sz="1400" dirty="0"/>
                  <a:t>Joe invest £400 into a bank account that pays 3% </a:t>
                </a:r>
                <a:r>
                  <a:rPr lang="en-GB" sz="1400" b="1" dirty="0"/>
                  <a:t>compound interest </a:t>
                </a:r>
                <a:r>
                  <a:rPr lang="en-GB" sz="1400" dirty="0"/>
                  <a:t>per annum.</a:t>
                </a:r>
              </a:p>
              <a:p>
                <a:r>
                  <a:rPr lang="en-GB" sz="1400" dirty="0"/>
                  <a:t>Calculate how much money will be in the bank account after 4 years.</a:t>
                </a:r>
              </a:p>
              <a:p>
                <a:endParaRPr lang="en-GB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𝑉𝑎𝑙𝑢𝑒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 ×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(1±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𝑝𝑒𝑟𝑐𝑒𝑛𝑡𝑎𝑔𝑒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𝑎𝑠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𝑑𝑒𝑐𝑖𝑚𝑎𝑙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𝑦𝑒𝑎𝑟𝑠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  <a:p>
                <a:r>
                  <a:rPr lang="en-GB" sz="1400" dirty="0"/>
                  <a:t>=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400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×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</m:t>
                        </m:r>
                        <m: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+0.03</m:t>
                        </m:r>
                        <m: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GB" sz="1400" dirty="0"/>
              </a:p>
              <a:p>
                <a:r>
                  <a:rPr lang="en-GB" sz="1400" dirty="0"/>
                  <a:t>=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400 ×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(1.03)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GB" sz="1400" dirty="0"/>
              </a:p>
              <a:p>
                <a:r>
                  <a:rPr lang="en-GB" sz="1400" dirty="0"/>
                  <a:t>= £450.20</a:t>
                </a:r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5385" y="1611311"/>
                <a:ext cx="4059735" cy="2462213"/>
              </a:xfrm>
              <a:prstGeom prst="rect">
                <a:avLst/>
              </a:prstGeom>
              <a:blipFill>
                <a:blip r:embed="rId3"/>
                <a:stretch>
                  <a:fillRect l="-450" t="-248" b="-17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6863320" y="1655125"/>
            <a:ext cx="42477" cy="2998595"/>
          </a:xfrm>
          <a:prstGeom prst="line">
            <a:avLst/>
          </a:prstGeom>
          <a:ln w="19050">
            <a:solidFill>
              <a:srgbClr val="870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6584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597</Words>
  <Application>Microsoft Office PowerPoint</Application>
  <PresentationFormat>Widescreen</PresentationFormat>
  <Paragraphs>107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Jones (BRI)</dc:creator>
  <cp:lastModifiedBy>M Jones (BRI)</cp:lastModifiedBy>
  <cp:revision>12</cp:revision>
  <dcterms:created xsi:type="dcterms:W3CDTF">2023-02-09T10:29:29Z</dcterms:created>
  <dcterms:modified xsi:type="dcterms:W3CDTF">2023-02-09T11:42:24Z</dcterms:modified>
</cp:coreProperties>
</file>