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3DDB-25D5-4400-876A-89AFB6B7B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6E96-0B75-4A53-ADF1-6D675DF6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3D81-823B-41DD-A905-E6CEB1A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C296-6E3E-4823-9082-F0622B49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2B2CD-ADA2-4BB8-B8C8-FD1B612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6B4D-B14B-4A8C-BD61-35DF4645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53CA4-5DFC-4B01-A7FF-2938EE96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4FBF-BD96-47DC-A8A2-B6989A5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7179C-DD5F-4BB5-9A94-1FA8FDA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E345-027A-44EF-82DD-D49CFB3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234AE-5D44-4460-BE4A-E5C11B10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CBF97-F017-4763-99F6-502E1F1E0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4F2D-36DC-45D7-AB03-5E36481E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C832-B6B1-443B-A861-47AECBCD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ECDC-AFC8-4213-BC2D-730726F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8920-E8C4-45A5-96C2-BE86EB62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7973-935E-47B8-A1DE-A1D6E51E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00A6-3F1A-4368-B8A6-90CD7F46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8EE-C653-473B-8F5A-B3FCB8A2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4BD-2057-438B-85EB-756C87E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FD50-B7A8-41C1-907D-BC6E11FB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AD68-D87F-4370-926E-68E71A82D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A8BE-BCCE-4D3F-A49B-4E442D5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B9B68-2AE3-4AA1-A875-569C1C5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12FF-5B17-4B39-8708-04041704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F746-B70B-4BDA-ABC0-3A5A0294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804-6CA8-46DB-94E0-D73A498B8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9D86-761E-4109-B7D1-86AD7D5D3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28541-26BE-4B1B-B449-6616D66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1CB4-B274-4C4D-A053-42CAADFE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BC20-251E-4235-9EF3-A7FD0CED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982-F6DF-4AC3-B7C7-DC2BA49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35AE2-E973-422B-93AE-96750E47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5801A-320D-44CC-B48D-D018FEC5D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A1B66-4C76-4F50-869A-60243B255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8B1E9-0DCA-423E-BA88-C25D54D6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16AF-CE44-48AA-BF6D-440E9F8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8A409-9026-468F-80BA-9C71790F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1D9B3-F472-4AB3-BB98-141EA95A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9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A59A-794D-44C0-82F2-188BAAF6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BAA5-BDCC-45F5-AA84-C41CBE50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EBAE0-E5E6-449F-A276-7A7B2842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8C95F-A54D-44D5-9505-212C6A61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6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9B2DE-9A18-4604-87CA-A759D80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1C8A-C3C8-45DA-A444-31F62D72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612E0-3963-4B4D-8F70-03F85F2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2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BE83-DF80-403D-B180-7EA80910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59E2-FFA1-42E2-BB59-F678711E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1355-A57A-46F8-B5F8-8CF044C1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1C0C-8FE9-4139-89D8-FDC4D1B2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AC6B3-8F61-4574-8B0A-3960B8F3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EEDD-C2EE-41C1-B2D1-0EA4B15A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88F-10F4-4D0A-927B-D73F4E41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466-6FD4-46F7-9008-EAC597BEB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2631-3823-4132-9A71-1FD59EC9C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2102C-4A10-4293-9D85-C952677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47EB-209F-41CC-9AB6-93D8B48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EF50C-1FBB-459E-BEE5-7AEF7933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AD502-D14D-4909-A4B1-3B1D7B6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D50E2-0ACF-408F-BB62-6CCEA4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430B-CE9C-4F53-9B10-151747A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DF4B-3EE3-4076-AE71-D12D37E4D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BD92-2312-48F6-8A69-5F6DAC71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2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145.png"/><Relationship Id="rId3" Type="http://schemas.openxmlformats.org/officeDocument/2006/relationships/image" Target="../media/image2.png"/><Relationship Id="rId7" Type="http://schemas.openxmlformats.org/officeDocument/2006/relationships/image" Target="../media/image139.png"/><Relationship Id="rId12" Type="http://schemas.openxmlformats.org/officeDocument/2006/relationships/image" Target="../media/image14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8.png"/><Relationship Id="rId11" Type="http://schemas.openxmlformats.org/officeDocument/2006/relationships/image" Target="../media/image143.png"/><Relationship Id="rId5" Type="http://schemas.openxmlformats.org/officeDocument/2006/relationships/image" Target="../media/image137.png"/><Relationship Id="rId10" Type="http://schemas.openxmlformats.org/officeDocument/2006/relationships/image" Target="../media/image142.png"/><Relationship Id="rId9" Type="http://schemas.openxmlformats.org/officeDocument/2006/relationships/image" Target="../media/image1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303EAAFB-E40F-4D92-B237-32479D43BF41}"/>
              </a:ext>
            </a:extLst>
          </p:cNvPr>
          <p:cNvGrpSpPr/>
          <p:nvPr/>
        </p:nvGrpSpPr>
        <p:grpSpPr>
          <a:xfrm>
            <a:off x="1031846" y="131885"/>
            <a:ext cx="9599637" cy="6594230"/>
            <a:chOff x="333399" y="263770"/>
            <a:chExt cx="9115236" cy="6264329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7025DCA-2C5C-4163-81A7-F2CCDA5B6E80}"/>
                </a:ext>
              </a:extLst>
            </p:cNvPr>
            <p:cNvSpPr/>
            <p:nvPr/>
          </p:nvSpPr>
          <p:spPr>
            <a:xfrm>
              <a:off x="445311" y="263770"/>
              <a:ext cx="8865246" cy="1089031"/>
            </a:xfrm>
            <a:prstGeom prst="rect">
              <a:avLst/>
            </a:prstGeom>
            <a:noFill/>
          </p:spPr>
          <p:txBody>
            <a:bodyPr wrap="square" lIns="84406" tIns="42203" rIns="84406" bIns="42203">
              <a:spAutoFit/>
            </a:bodyPr>
            <a:lstStyle/>
            <a:p>
              <a:pPr algn="ctr"/>
              <a:r>
                <a:rPr lang="en-US" sz="3200" dirty="0">
                  <a:ln w="0"/>
                  <a:solidFill>
                    <a:srgbClr val="2C278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Year 10 Foundation</a:t>
              </a:r>
            </a:p>
            <a:p>
              <a:pPr algn="ctr"/>
              <a:r>
                <a:rPr lang="en-US" sz="3323" dirty="0">
                  <a:ln w="0"/>
                  <a:solidFill>
                    <a:srgbClr val="2C278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PROBABILITY TREE DIAGRAMS</a:t>
              </a:r>
              <a:endParaRPr lang="en-GB" sz="3323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0" name="Rounded Rectangle 2">
              <a:extLst>
                <a:ext uri="{FF2B5EF4-FFF2-40B4-BE49-F238E27FC236}">
                  <a16:creationId xmlns:a16="http://schemas.microsoft.com/office/drawing/2014/main" id="{AE3BEFDB-D865-4184-9888-40486334B357}"/>
                </a:ext>
              </a:extLst>
            </p:cNvPr>
            <p:cNvSpPr/>
            <p:nvPr/>
          </p:nvSpPr>
          <p:spPr>
            <a:xfrm>
              <a:off x="445312" y="328080"/>
              <a:ext cx="9003323" cy="980718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62"/>
            </a:p>
          </p:txBody>
        </p:sp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03E28C13-ED8F-4541-AF6E-04D036B462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2242" y="4833023"/>
              <a:ext cx="1746906" cy="424424"/>
            </a:xfrm>
            <a:prstGeom prst="rect">
              <a:avLst/>
            </a:prstGeom>
          </p:spPr>
        </p:pic>
        <p:sp>
          <p:nvSpPr>
            <p:cNvPr id="42" name="Rounded Rectangle 22">
              <a:extLst>
                <a:ext uri="{FF2B5EF4-FFF2-40B4-BE49-F238E27FC236}">
                  <a16:creationId xmlns:a16="http://schemas.microsoft.com/office/drawing/2014/main" id="{5DCA9A2D-6925-4B2A-9707-96B7D32AD303}"/>
                </a:ext>
              </a:extLst>
            </p:cNvPr>
            <p:cNvSpPr/>
            <p:nvPr/>
          </p:nvSpPr>
          <p:spPr>
            <a:xfrm>
              <a:off x="445311" y="4833023"/>
              <a:ext cx="2025746" cy="1081940"/>
            </a:xfrm>
            <a:prstGeom prst="roundRect">
              <a:avLst/>
            </a:prstGeom>
            <a:noFill/>
            <a:ln w="38100">
              <a:solidFill>
                <a:srgbClr val="33A7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GB" sz="185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43" name="Rounded Rectangle 24">
              <a:extLst>
                <a:ext uri="{FF2B5EF4-FFF2-40B4-BE49-F238E27FC236}">
                  <a16:creationId xmlns:a16="http://schemas.microsoft.com/office/drawing/2014/main" id="{7EBC1DAA-83ED-44B9-9B4C-45F39D87AF6C}"/>
                </a:ext>
              </a:extLst>
            </p:cNvPr>
            <p:cNvSpPr/>
            <p:nvPr/>
          </p:nvSpPr>
          <p:spPr>
            <a:xfrm>
              <a:off x="445313" y="1373108"/>
              <a:ext cx="2014629" cy="3403047"/>
            </a:xfrm>
            <a:prstGeom prst="roundRect">
              <a:avLst>
                <a:gd name="adj" fmla="val 13037"/>
              </a:avLst>
            </a:prstGeom>
            <a:noFill/>
            <a:ln w="38100">
              <a:solidFill>
                <a:srgbClr val="F9B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1108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108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2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2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2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2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2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2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2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2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2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2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2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4" name="Rounded Rectangle 28">
              <a:extLst>
                <a:ext uri="{FF2B5EF4-FFF2-40B4-BE49-F238E27FC236}">
                  <a16:creationId xmlns:a16="http://schemas.microsoft.com/office/drawing/2014/main" id="{36FD3131-3355-42B7-B9C2-593F75012547}"/>
                </a:ext>
              </a:extLst>
            </p:cNvPr>
            <p:cNvSpPr/>
            <p:nvPr/>
          </p:nvSpPr>
          <p:spPr>
            <a:xfrm>
              <a:off x="2536359" y="4833023"/>
              <a:ext cx="1287284" cy="1691555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92" b="1" dirty="0">
                  <a:solidFill>
                    <a:srgbClr val="87022F"/>
                  </a:solidFill>
                  <a:latin typeface="Calibri" panose="020F0502020204030204" pitchFamily="34" charset="0"/>
                </a:rPr>
                <a:t>Key Words</a:t>
              </a:r>
              <a:r>
                <a:rPr lang="en-GB" sz="1292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 </a:t>
              </a:r>
            </a:p>
            <a:p>
              <a:pPr algn="ctr"/>
              <a:r>
                <a:rPr lang="en-GB" sz="1292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Independent</a:t>
              </a:r>
            </a:p>
            <a:p>
              <a:pPr algn="ctr"/>
              <a:r>
                <a:rPr lang="en-GB" sz="1292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Dependant</a:t>
              </a:r>
            </a:p>
            <a:p>
              <a:pPr algn="ctr"/>
              <a:r>
                <a:rPr lang="en-GB" sz="1292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Conditional</a:t>
              </a:r>
            </a:p>
            <a:p>
              <a:pPr algn="ctr"/>
              <a:r>
                <a:rPr lang="en-GB" sz="1292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Probability</a:t>
              </a:r>
            </a:p>
            <a:p>
              <a:pPr algn="ctr"/>
              <a:r>
                <a:rPr lang="en-GB" sz="1292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Fraction</a:t>
              </a:r>
            </a:p>
            <a:p>
              <a:pPr algn="ctr"/>
              <a:r>
                <a:rPr lang="en-GB" sz="1292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Multiply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115415A-1C06-4630-9584-5C71172F38E6}"/>
                </a:ext>
              </a:extLst>
            </p:cNvPr>
            <p:cNvSpPr txBox="1"/>
            <p:nvPr/>
          </p:nvSpPr>
          <p:spPr>
            <a:xfrm>
              <a:off x="5468839" y="1358029"/>
              <a:ext cx="1086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Examples</a:t>
              </a:r>
            </a:p>
          </p:txBody>
        </p:sp>
        <p:sp>
          <p:nvSpPr>
            <p:cNvPr id="46" name="Rounded Rectangle 33">
              <a:extLst>
                <a:ext uri="{FF2B5EF4-FFF2-40B4-BE49-F238E27FC236}">
                  <a16:creationId xmlns:a16="http://schemas.microsoft.com/office/drawing/2014/main" id="{2027B964-BACF-492D-85DD-7377D57BF76A}"/>
                </a:ext>
              </a:extLst>
            </p:cNvPr>
            <p:cNvSpPr/>
            <p:nvPr/>
          </p:nvSpPr>
          <p:spPr>
            <a:xfrm>
              <a:off x="2536359" y="1371767"/>
              <a:ext cx="6868134" cy="3398288"/>
            </a:xfrm>
            <a:prstGeom prst="roundRect">
              <a:avLst>
                <a:gd name="adj" fmla="val 7840"/>
              </a:avLst>
            </a:prstGeom>
            <a:noFill/>
            <a:ln w="38100">
              <a:solidFill>
                <a:srgbClr val="8702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1662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Rounded Rectangle 19">
              <a:extLst>
                <a:ext uri="{FF2B5EF4-FFF2-40B4-BE49-F238E27FC236}">
                  <a16:creationId xmlns:a16="http://schemas.microsoft.com/office/drawing/2014/main" id="{AC3361B2-52A5-46DD-9EF4-8DA19EC483AF}"/>
                </a:ext>
              </a:extLst>
            </p:cNvPr>
            <p:cNvSpPr/>
            <p:nvPr/>
          </p:nvSpPr>
          <p:spPr>
            <a:xfrm>
              <a:off x="3896692" y="4833023"/>
              <a:ext cx="5525778" cy="1388083"/>
            </a:xfrm>
            <a:prstGeom prst="roundRect">
              <a:avLst/>
            </a:prstGeom>
            <a:noFill/>
            <a:ln w="38100">
              <a:solidFill>
                <a:srgbClr val="FAB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92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2AFE18F-0100-4F04-85D4-983B243FDD63}"/>
                </a:ext>
              </a:extLst>
            </p:cNvPr>
            <p:cNvSpPr txBox="1"/>
            <p:nvPr/>
          </p:nvSpPr>
          <p:spPr>
            <a:xfrm rot="10800000">
              <a:off x="3896692" y="6279569"/>
              <a:ext cx="5507800" cy="2485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015" dirty="0"/>
                <a:t>ANSWERS:  56/121  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2DC1218-31C1-4267-B169-A32F48ADA899}"/>
                </a:ext>
              </a:extLst>
            </p:cNvPr>
            <p:cNvSpPr/>
            <p:nvPr/>
          </p:nvSpPr>
          <p:spPr>
            <a:xfrm>
              <a:off x="434781" y="1331608"/>
              <a:ext cx="1908815" cy="7457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62" b="1" dirty="0"/>
                <a:t>Key Concepts</a:t>
              </a:r>
            </a:p>
            <a:p>
              <a:pPr algn="ctr"/>
              <a:endParaRPr lang="en-GB" sz="1292" b="1" dirty="0"/>
            </a:p>
            <a:p>
              <a:pPr algn="ctr"/>
              <a:endParaRPr lang="en-GB" sz="1292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774052B3-4FA8-47E6-A81B-78CAAEFB4A1E}"/>
                </a:ext>
              </a:extLst>
            </p:cNvPr>
            <p:cNvSpPr txBox="1"/>
            <p:nvPr/>
          </p:nvSpPr>
          <p:spPr>
            <a:xfrm>
              <a:off x="413155" y="1732860"/>
              <a:ext cx="2046786" cy="24783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92" b="1" dirty="0"/>
                <a:t>Independent events </a:t>
              </a:r>
              <a:r>
                <a:rPr lang="en-GB" sz="1292" dirty="0"/>
                <a:t>are events which do not affect one another.</a:t>
              </a:r>
            </a:p>
            <a:p>
              <a:endParaRPr lang="en-GB" sz="1292" dirty="0"/>
            </a:p>
            <a:p>
              <a:r>
                <a:rPr lang="en-GB" sz="1292" b="1" dirty="0"/>
                <a:t>Dependent events </a:t>
              </a:r>
              <a:r>
                <a:rPr lang="en-GB" sz="1292" dirty="0"/>
                <a:t>affect one another's probabilities. This is also known as </a:t>
              </a:r>
              <a:r>
                <a:rPr lang="en-GB" sz="1292" b="1" dirty="0"/>
                <a:t>conditional probability</a:t>
              </a:r>
              <a:r>
                <a:rPr lang="en-GB" sz="1292" dirty="0"/>
                <a:t>.</a:t>
              </a:r>
            </a:p>
            <a:p>
              <a:endParaRPr lang="en-GB" sz="1292" dirty="0"/>
            </a:p>
            <a:p>
              <a:r>
                <a:rPr lang="en-GB" sz="1292" dirty="0"/>
                <a:t>We </a:t>
              </a:r>
              <a:r>
                <a:rPr lang="en-GB" sz="1292" b="1" dirty="0"/>
                <a:t>multiply</a:t>
              </a:r>
              <a:r>
                <a:rPr lang="en-GB" sz="1292" dirty="0"/>
                <a:t> two probabilities when one event follows another.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2E1AAEE-432D-4250-875B-8D256C7D3E9F}"/>
                </a:ext>
              </a:extLst>
            </p:cNvPr>
            <p:cNvSpPr txBox="1"/>
            <p:nvPr/>
          </p:nvSpPr>
          <p:spPr>
            <a:xfrm>
              <a:off x="333399" y="5231837"/>
              <a:ext cx="2202961" cy="660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46" b="1" dirty="0">
                  <a:solidFill>
                    <a:srgbClr val="32A7DF"/>
                  </a:solidFill>
                </a:rPr>
                <a:t>361-362, 364, </a:t>
              </a:r>
            </a:p>
            <a:p>
              <a:pPr algn="ctr"/>
              <a:r>
                <a:rPr lang="en-GB" sz="1846" b="1" dirty="0">
                  <a:solidFill>
                    <a:srgbClr val="32A7DF"/>
                  </a:solidFill>
                </a:rPr>
                <a:t>368-369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C4623FC8-3953-4F2E-B9C6-9C99D4ADF12B}"/>
                    </a:ext>
                  </a:extLst>
                </p:cNvPr>
                <p:cNvSpPr/>
                <p:nvPr/>
              </p:nvSpPr>
              <p:spPr>
                <a:xfrm>
                  <a:off x="2559914" y="1542955"/>
                  <a:ext cx="6717166" cy="84042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100" dirty="0"/>
                    <a:t>There are red and blue counters in a bag. </a:t>
                  </a:r>
                </a:p>
                <a:p>
                  <a:r>
                    <a:rPr lang="en-GB" sz="1100" dirty="0"/>
                    <a:t>The probability that a red counter is chosen is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sz="11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en-GB" sz="1100" dirty="0"/>
                </a:p>
                <a:p>
                  <a:r>
                    <a:rPr lang="en-GB" sz="1100" dirty="0"/>
                    <a:t>A counter is chosen and </a:t>
                  </a:r>
                  <a:r>
                    <a:rPr lang="en-GB" sz="1100" b="1" dirty="0"/>
                    <a:t>replaced</a:t>
                  </a:r>
                  <a:r>
                    <a:rPr lang="en-GB" sz="1100" dirty="0"/>
                    <a:t>, then a second counter is chosen. </a:t>
                  </a:r>
                </a:p>
                <a:p>
                  <a:r>
                    <a:rPr lang="en-GB" sz="1100" dirty="0"/>
                    <a:t>Draw a tree diagram and calculate the probability that two counters of the same colour are chosen.</a:t>
                  </a:r>
                </a:p>
              </p:txBody>
            </p:sp>
          </mc:Choice>
          <mc:Fallback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C4623FC8-3953-4F2E-B9C6-9C99D4ADF12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9914" y="1542955"/>
                  <a:ext cx="6717166" cy="840423"/>
                </a:xfrm>
                <a:prstGeom prst="rect">
                  <a:avLst/>
                </a:prstGeom>
                <a:blipFill>
                  <a:blip r:embed="rId3"/>
                  <a:stretch>
                    <a:fillRect t="-69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678FCBC5-7FAE-47FC-8AD4-E0BFDA604A54}"/>
                </a:ext>
              </a:extLst>
            </p:cNvPr>
            <p:cNvGrpSpPr/>
            <p:nvPr/>
          </p:nvGrpSpPr>
          <p:grpSpPr>
            <a:xfrm>
              <a:off x="4858897" y="2788009"/>
              <a:ext cx="3476758" cy="1847096"/>
              <a:chOff x="2461014" y="2806623"/>
              <a:chExt cx="3463008" cy="1776390"/>
            </a:xfrm>
          </p:grpSpPr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06064A16-9ADA-41C0-9A1A-B43927588F99}"/>
                  </a:ext>
                </a:extLst>
              </p:cNvPr>
              <p:cNvGrpSpPr/>
              <p:nvPr/>
            </p:nvGrpSpPr>
            <p:grpSpPr>
              <a:xfrm>
                <a:off x="2461014" y="2806623"/>
                <a:ext cx="1926619" cy="1776390"/>
                <a:chOff x="2542902" y="2588406"/>
                <a:chExt cx="1926619" cy="1776390"/>
              </a:xfrm>
            </p:grpSpPr>
            <p:grpSp>
              <p:nvGrpSpPr>
                <p:cNvPr id="79" name="Group 78">
                  <a:extLst>
                    <a:ext uri="{FF2B5EF4-FFF2-40B4-BE49-F238E27FC236}">
                      <a16:creationId xmlns:a16="http://schemas.microsoft.com/office/drawing/2014/main" id="{CD58CBC4-1F59-4608-90A4-187D504F5F3C}"/>
                    </a:ext>
                  </a:extLst>
                </p:cNvPr>
                <p:cNvGrpSpPr/>
                <p:nvPr/>
              </p:nvGrpSpPr>
              <p:grpSpPr>
                <a:xfrm>
                  <a:off x="2542902" y="3199323"/>
                  <a:ext cx="644434" cy="670560"/>
                  <a:chOff x="2821577" y="3135086"/>
                  <a:chExt cx="644434" cy="670560"/>
                </a:xfrm>
              </p:grpSpPr>
              <p:cxnSp>
                <p:nvCxnSpPr>
                  <p:cNvPr id="92" name="Straight Connector 91">
                    <a:extLst>
                      <a:ext uri="{FF2B5EF4-FFF2-40B4-BE49-F238E27FC236}">
                        <a16:creationId xmlns:a16="http://schemas.microsoft.com/office/drawing/2014/main" id="{BE1363C2-5D17-48EA-9876-EC4D028CD29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821577" y="3135086"/>
                    <a:ext cx="644434" cy="400594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>
                    <a:extLst>
                      <a:ext uri="{FF2B5EF4-FFF2-40B4-BE49-F238E27FC236}">
                        <a16:creationId xmlns:a16="http://schemas.microsoft.com/office/drawing/2014/main" id="{0DBC27C9-DD4C-4D67-B5E8-CE9F24873AD9}"/>
                      </a:ext>
                    </a:extLst>
                  </p:cNvPr>
                  <p:cNvCxnSpPr/>
                  <p:nvPr/>
                </p:nvCxnSpPr>
                <p:spPr>
                  <a:xfrm>
                    <a:off x="2821577" y="3535680"/>
                    <a:ext cx="644434" cy="26996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0" name="Group 79">
                  <a:extLst>
                    <a:ext uri="{FF2B5EF4-FFF2-40B4-BE49-F238E27FC236}">
                      <a16:creationId xmlns:a16="http://schemas.microsoft.com/office/drawing/2014/main" id="{65ACAAAB-4712-4CEA-BB38-0ED3998AA673}"/>
                    </a:ext>
                  </a:extLst>
                </p:cNvPr>
                <p:cNvGrpSpPr/>
                <p:nvPr/>
              </p:nvGrpSpPr>
              <p:grpSpPr>
                <a:xfrm>
                  <a:off x="3550658" y="2790035"/>
                  <a:ext cx="644434" cy="670560"/>
                  <a:chOff x="2821577" y="3135086"/>
                  <a:chExt cx="644434" cy="670560"/>
                </a:xfrm>
              </p:grpSpPr>
              <p:cxnSp>
                <p:nvCxnSpPr>
                  <p:cNvPr id="90" name="Straight Connector 89">
                    <a:extLst>
                      <a:ext uri="{FF2B5EF4-FFF2-40B4-BE49-F238E27FC236}">
                        <a16:creationId xmlns:a16="http://schemas.microsoft.com/office/drawing/2014/main" id="{7FACB215-9B5E-494E-A3EE-C1F31B7748D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821577" y="3135086"/>
                    <a:ext cx="644434" cy="400594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>
                    <a:extLst>
                      <a:ext uri="{FF2B5EF4-FFF2-40B4-BE49-F238E27FC236}">
                        <a16:creationId xmlns:a16="http://schemas.microsoft.com/office/drawing/2014/main" id="{A0973F8C-BD40-4E23-A7BC-148038855562}"/>
                      </a:ext>
                    </a:extLst>
                  </p:cNvPr>
                  <p:cNvCxnSpPr/>
                  <p:nvPr/>
                </p:nvCxnSpPr>
                <p:spPr>
                  <a:xfrm>
                    <a:off x="2821577" y="3535680"/>
                    <a:ext cx="644434" cy="26996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" name="Group 80">
                  <a:extLst>
                    <a:ext uri="{FF2B5EF4-FFF2-40B4-BE49-F238E27FC236}">
                      <a16:creationId xmlns:a16="http://schemas.microsoft.com/office/drawing/2014/main" id="{D2D65B71-04FE-4048-867B-0A00072ED7A2}"/>
                    </a:ext>
                  </a:extLst>
                </p:cNvPr>
                <p:cNvGrpSpPr/>
                <p:nvPr/>
              </p:nvGrpSpPr>
              <p:grpSpPr>
                <a:xfrm>
                  <a:off x="3550658" y="3565956"/>
                  <a:ext cx="644434" cy="670560"/>
                  <a:chOff x="2821577" y="3135086"/>
                  <a:chExt cx="644434" cy="670560"/>
                </a:xfrm>
              </p:grpSpPr>
              <p:cxnSp>
                <p:nvCxnSpPr>
                  <p:cNvPr id="88" name="Straight Connector 87">
                    <a:extLst>
                      <a:ext uri="{FF2B5EF4-FFF2-40B4-BE49-F238E27FC236}">
                        <a16:creationId xmlns:a16="http://schemas.microsoft.com/office/drawing/2014/main" id="{D260B3F9-9FC2-4258-BFB0-322EEB88385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821577" y="3135086"/>
                    <a:ext cx="644434" cy="400594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Straight Connector 88">
                    <a:extLst>
                      <a:ext uri="{FF2B5EF4-FFF2-40B4-BE49-F238E27FC236}">
                        <a16:creationId xmlns:a16="http://schemas.microsoft.com/office/drawing/2014/main" id="{575ACC10-5FA6-4144-8237-088A58AE8338}"/>
                      </a:ext>
                    </a:extLst>
                  </p:cNvPr>
                  <p:cNvCxnSpPr/>
                  <p:nvPr/>
                </p:nvCxnSpPr>
                <p:spPr>
                  <a:xfrm>
                    <a:off x="2821577" y="3535680"/>
                    <a:ext cx="644434" cy="26996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2B9DA715-AE36-4B42-8146-0463523A02FA}"/>
                    </a:ext>
                  </a:extLst>
                </p:cNvPr>
                <p:cNvSpPr txBox="1"/>
                <p:nvPr/>
              </p:nvSpPr>
              <p:spPr>
                <a:xfrm>
                  <a:off x="3167417" y="2992864"/>
                  <a:ext cx="298895" cy="33478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62" dirty="0"/>
                    <a:t>R</a:t>
                  </a:r>
                </a:p>
              </p:txBody>
            </p:sp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58CA1739-F332-4709-8CB6-6DC49BCFBA53}"/>
                    </a:ext>
                  </a:extLst>
                </p:cNvPr>
                <p:cNvSpPr txBox="1"/>
                <p:nvPr/>
              </p:nvSpPr>
              <p:spPr>
                <a:xfrm>
                  <a:off x="4156724" y="2588406"/>
                  <a:ext cx="298895" cy="33478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62" dirty="0"/>
                    <a:t>R</a:t>
                  </a:r>
                </a:p>
              </p:txBody>
            </p:sp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B676E370-34FF-4843-9ED0-9B0373007B90}"/>
                    </a:ext>
                  </a:extLst>
                </p:cNvPr>
                <p:cNvSpPr txBox="1"/>
                <p:nvPr/>
              </p:nvSpPr>
              <p:spPr>
                <a:xfrm>
                  <a:off x="4170625" y="3405481"/>
                  <a:ext cx="298895" cy="33478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62" dirty="0"/>
                    <a:t>R</a:t>
                  </a:r>
                </a:p>
              </p:txBody>
            </p:sp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CA26AAE8-9890-44AA-86F0-2A85372A6168}"/>
                    </a:ext>
                  </a:extLst>
                </p:cNvPr>
                <p:cNvSpPr txBox="1"/>
                <p:nvPr/>
              </p:nvSpPr>
              <p:spPr>
                <a:xfrm>
                  <a:off x="4170626" y="3238854"/>
                  <a:ext cx="298895" cy="33478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62" dirty="0"/>
                    <a:t>B</a:t>
                  </a:r>
                </a:p>
              </p:txBody>
            </p:sp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9E32774D-427C-4E2F-AE95-9A0A0B47679D}"/>
                    </a:ext>
                  </a:extLst>
                </p:cNvPr>
                <p:cNvSpPr txBox="1"/>
                <p:nvPr/>
              </p:nvSpPr>
              <p:spPr>
                <a:xfrm>
                  <a:off x="4156724" y="4030012"/>
                  <a:ext cx="298895" cy="33478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62" dirty="0"/>
                    <a:t>B</a:t>
                  </a:r>
                </a:p>
              </p:txBody>
            </p:sp>
            <p:sp>
              <p:nvSpPr>
                <p:cNvPr id="87" name="TextBox 86">
                  <a:extLst>
                    <a:ext uri="{FF2B5EF4-FFF2-40B4-BE49-F238E27FC236}">
                      <a16:creationId xmlns:a16="http://schemas.microsoft.com/office/drawing/2014/main" id="{46F85CAA-D326-41B7-8626-54E6195DFCC8}"/>
                    </a:ext>
                  </a:extLst>
                </p:cNvPr>
                <p:cNvSpPr txBox="1"/>
                <p:nvPr/>
              </p:nvSpPr>
              <p:spPr>
                <a:xfrm>
                  <a:off x="3158172" y="3685783"/>
                  <a:ext cx="298895" cy="33478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62" dirty="0"/>
                    <a:t>B</a:t>
                  </a: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0" name="TextBox 69">
                    <a:extLst>
                      <a:ext uri="{FF2B5EF4-FFF2-40B4-BE49-F238E27FC236}">
                        <a16:creationId xmlns:a16="http://schemas.microsoft.com/office/drawing/2014/main" id="{C9687D4B-6730-49A5-A836-C0013DBF7E84}"/>
                      </a:ext>
                    </a:extLst>
                  </p:cNvPr>
                  <p:cNvSpPr txBox="1"/>
                  <p:nvPr/>
                </p:nvSpPr>
                <p:spPr>
                  <a:xfrm>
                    <a:off x="2536963" y="3266345"/>
                    <a:ext cx="330924" cy="3458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923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923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923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oMath>
                      </m:oMathPara>
                    </a14:m>
                    <a:endParaRPr lang="en-GB" sz="923" dirty="0"/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36963" y="3266345"/>
                    <a:ext cx="330924" cy="34582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1" name="TextBox 70">
                    <a:extLst>
                      <a:ext uri="{FF2B5EF4-FFF2-40B4-BE49-F238E27FC236}">
                        <a16:creationId xmlns:a16="http://schemas.microsoft.com/office/drawing/2014/main" id="{E273FCA9-559B-4B46-A40D-A3987BDD4C73}"/>
                      </a:ext>
                    </a:extLst>
                  </p:cNvPr>
                  <p:cNvSpPr txBox="1"/>
                  <p:nvPr/>
                </p:nvSpPr>
                <p:spPr>
                  <a:xfrm>
                    <a:off x="3591937" y="2845424"/>
                    <a:ext cx="330924" cy="3458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923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923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923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oMath>
                      </m:oMathPara>
                    </a14:m>
                    <a:endParaRPr lang="en-GB" sz="923" dirty="0"/>
                  </a:p>
                </p:txBody>
              </p:sp>
            </mc:Choice>
            <mc:Fallback xmlns="">
              <p:sp>
                <p:nvSpPr>
                  <p:cNvPr id="55" name="TextBox 5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91937" y="2845424"/>
                    <a:ext cx="330924" cy="345821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2" name="TextBox 71">
                    <a:extLst>
                      <a:ext uri="{FF2B5EF4-FFF2-40B4-BE49-F238E27FC236}">
                        <a16:creationId xmlns:a16="http://schemas.microsoft.com/office/drawing/2014/main" id="{BAFDB638-E4BE-4242-9F5B-89533CC08C70}"/>
                      </a:ext>
                    </a:extLst>
                  </p:cNvPr>
                  <p:cNvSpPr txBox="1"/>
                  <p:nvPr/>
                </p:nvSpPr>
                <p:spPr>
                  <a:xfrm>
                    <a:off x="3429350" y="3767210"/>
                    <a:ext cx="330924" cy="3458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923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923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923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oMath>
                      </m:oMathPara>
                    </a14:m>
                    <a:endParaRPr lang="en-GB" sz="923" dirty="0"/>
                  </a:p>
                </p:txBody>
              </p:sp>
            </mc:Choice>
            <mc:Fallback xmlns="">
              <p:sp>
                <p:nvSpPr>
                  <p:cNvPr id="56" name="TextBox 5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29350" y="3767210"/>
                    <a:ext cx="330924" cy="345821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3" name="TextBox 72">
                    <a:extLst>
                      <a:ext uri="{FF2B5EF4-FFF2-40B4-BE49-F238E27FC236}">
                        <a16:creationId xmlns:a16="http://schemas.microsoft.com/office/drawing/2014/main" id="{7BA32ED3-0F8D-4F93-88F6-DF413FF39633}"/>
                      </a:ext>
                    </a:extLst>
                  </p:cNvPr>
                  <p:cNvSpPr txBox="1"/>
                  <p:nvPr/>
                </p:nvSpPr>
                <p:spPr>
                  <a:xfrm>
                    <a:off x="2539121" y="3953117"/>
                    <a:ext cx="330924" cy="34489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923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923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sz="923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oMath>
                      </m:oMathPara>
                    </a14:m>
                    <a:endParaRPr lang="en-GB" sz="923" dirty="0"/>
                  </a:p>
                </p:txBody>
              </p:sp>
            </mc:Choice>
            <mc:Fallback xmlns="">
              <p:sp>
                <p:nvSpPr>
                  <p:cNvPr id="58" name="TextBox 5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39121" y="3953117"/>
                    <a:ext cx="330924" cy="344896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4" name="TextBox 73">
                    <a:extLst>
                      <a:ext uri="{FF2B5EF4-FFF2-40B4-BE49-F238E27FC236}">
                        <a16:creationId xmlns:a16="http://schemas.microsoft.com/office/drawing/2014/main" id="{10E98423-0656-4AB8-BEEC-F8552ABF00A6}"/>
                      </a:ext>
                    </a:extLst>
                  </p:cNvPr>
                  <p:cNvSpPr txBox="1"/>
                  <p:nvPr/>
                </p:nvSpPr>
                <p:spPr>
                  <a:xfrm>
                    <a:off x="3556988" y="3502891"/>
                    <a:ext cx="330924" cy="34489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923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923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sz="923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oMath>
                      </m:oMathPara>
                    </a14:m>
                    <a:endParaRPr lang="en-GB" sz="923" dirty="0"/>
                  </a:p>
                </p:txBody>
              </p:sp>
            </mc:Choice>
            <mc:Fallback xmlns="">
              <p:sp>
                <p:nvSpPr>
                  <p:cNvPr id="59" name="TextBox 5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56988" y="3502891"/>
                    <a:ext cx="330924" cy="344896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TextBox 74">
                    <a:extLst>
                      <a:ext uri="{FF2B5EF4-FFF2-40B4-BE49-F238E27FC236}">
                        <a16:creationId xmlns:a16="http://schemas.microsoft.com/office/drawing/2014/main" id="{CCC8F469-A341-44A2-B868-4EFC09179C02}"/>
                      </a:ext>
                    </a:extLst>
                  </p:cNvPr>
                  <p:cNvSpPr txBox="1"/>
                  <p:nvPr/>
                </p:nvSpPr>
                <p:spPr>
                  <a:xfrm>
                    <a:off x="3409791" y="4237059"/>
                    <a:ext cx="330924" cy="34489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923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923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sz="923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oMath>
                      </m:oMathPara>
                    </a14:m>
                    <a:endParaRPr lang="en-GB" sz="923" dirty="0"/>
                  </a:p>
                </p:txBody>
              </p:sp>
            </mc:Choice>
            <mc:Fallback xmlns="">
              <p:sp>
                <p:nvSpPr>
                  <p:cNvPr id="60" name="TextBox 5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09791" y="4237059"/>
                    <a:ext cx="330924" cy="344896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6" name="TextBox 75">
                    <a:extLst>
                      <a:ext uri="{FF2B5EF4-FFF2-40B4-BE49-F238E27FC236}">
                        <a16:creationId xmlns:a16="http://schemas.microsoft.com/office/drawing/2014/main" id="{76877AF7-374A-4C0D-BE4F-CE1B28016962}"/>
                      </a:ext>
                    </a:extLst>
                  </p:cNvPr>
                  <p:cNvSpPr txBox="1"/>
                  <p:nvPr/>
                </p:nvSpPr>
                <p:spPr>
                  <a:xfrm>
                    <a:off x="4448843" y="2833275"/>
                    <a:ext cx="1226557" cy="561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8" dirty="0" err="1">
                        <a:latin typeface="Cambria Math" panose="02040503050406030204" pitchFamily="18" charset="0"/>
                      </a:rPr>
                      <a:t>Prob</a:t>
                    </a:r>
                    <a:r>
                      <a:rPr lang="en-GB" sz="1108" dirty="0">
                        <a:latin typeface="Cambria Math" panose="02040503050406030204" pitchFamily="18" charset="0"/>
                      </a:rPr>
                      <a:t> of two reds:</a:t>
                    </a: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1108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8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108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GB" sz="1108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GB" sz="1108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81</m:t>
                              </m:r>
                            </m:den>
                          </m:f>
                        </m:oMath>
                      </m:oMathPara>
                    </a14:m>
                    <a:endParaRPr lang="en-GB" sz="1108" dirty="0"/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48843" y="2833275"/>
                    <a:ext cx="1226557" cy="561220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t="-1042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17B620C2-0E20-4221-B61D-F7224A420F19}"/>
                      </a:ext>
                    </a:extLst>
                  </p:cNvPr>
                  <p:cNvSpPr txBox="1"/>
                  <p:nvPr/>
                </p:nvSpPr>
                <p:spPr>
                  <a:xfrm>
                    <a:off x="4432418" y="3408983"/>
                    <a:ext cx="1315971" cy="561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8" dirty="0">
                        <a:latin typeface="Cambria Math" panose="02040503050406030204" pitchFamily="18" charset="0"/>
                      </a:rPr>
                      <a:t>Prob of two blues :</a:t>
                    </a: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1108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8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sz="1108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GB" sz="1108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GB" sz="1108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49</m:t>
                              </m:r>
                            </m:num>
                            <m:den>
                              <m: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81</m:t>
                              </m:r>
                            </m:den>
                          </m:f>
                        </m:oMath>
                      </m:oMathPara>
                    </a14:m>
                    <a:endParaRPr lang="en-GB" sz="1108" dirty="0"/>
                  </a:p>
                </p:txBody>
              </p:sp>
            </mc:Choice>
            <mc:Fallback xmlns="">
              <p:sp>
                <p:nvSpPr>
                  <p:cNvPr id="61" name="TextBox 6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32418" y="3408983"/>
                    <a:ext cx="1315971" cy="561220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t="-1042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TextBox 77">
                    <a:extLst>
                      <a:ext uri="{FF2B5EF4-FFF2-40B4-BE49-F238E27FC236}">
                        <a16:creationId xmlns:a16="http://schemas.microsoft.com/office/drawing/2014/main" id="{4537DC0F-E3BE-4B4E-8D0B-F30D33354BC4}"/>
                      </a:ext>
                    </a:extLst>
                  </p:cNvPr>
                  <p:cNvSpPr txBox="1"/>
                  <p:nvPr/>
                </p:nvSpPr>
                <p:spPr>
                  <a:xfrm>
                    <a:off x="4432418" y="3987495"/>
                    <a:ext cx="1491604" cy="56454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108" dirty="0">
                        <a:latin typeface="Cambria Math" panose="02040503050406030204" pitchFamily="18" charset="0"/>
                      </a:rPr>
                      <a:t>Prob of same colours:</a:t>
                    </a: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1108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8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sz="1108" i="1"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den>
                          </m:f>
                          <m:r>
                            <a:rPr lang="en-GB" sz="1108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49</m:t>
                              </m:r>
                            </m:num>
                            <m:den>
                              <m: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81</m:t>
                              </m:r>
                            </m:den>
                          </m:f>
                          <m:r>
                            <a:rPr lang="en-GB" sz="1108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53</m:t>
                              </m:r>
                            </m:num>
                            <m:den>
                              <m:r>
                                <a:rPr lang="en-GB" sz="1108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81</m:t>
                              </m:r>
                            </m:den>
                          </m:f>
                        </m:oMath>
                      </m:oMathPara>
                    </a14:m>
                    <a:endParaRPr lang="en-GB" sz="1108" dirty="0"/>
                  </a:p>
                </p:txBody>
              </p:sp>
            </mc:Choice>
            <mc:Fallback xmlns="">
              <p:sp>
                <p:nvSpPr>
                  <p:cNvPr id="62" name="TextBox 6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32418" y="3987495"/>
                    <a:ext cx="1491604" cy="564549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t="-1042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762735C-0A22-4133-B2EA-FD519AAA7BF4}"/>
                </a:ext>
              </a:extLst>
            </p:cNvPr>
            <p:cNvSpPr/>
            <p:nvPr/>
          </p:nvSpPr>
          <p:spPr>
            <a:xfrm>
              <a:off x="3997466" y="4880228"/>
              <a:ext cx="5313091" cy="116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/>
                <a:t>There are blue and green pens in a drawer.</a:t>
              </a:r>
            </a:p>
            <a:p>
              <a:r>
                <a:rPr lang="en-GB" sz="1400" dirty="0"/>
                <a:t>There are 4 blues and 7 greens.</a:t>
              </a:r>
            </a:p>
            <a:p>
              <a:r>
                <a:rPr lang="en-GB" sz="1400" dirty="0"/>
                <a:t>A pen is chosen and then </a:t>
              </a:r>
              <a:r>
                <a:rPr lang="en-GB" sz="1400" b="1" dirty="0"/>
                <a:t>replaced</a:t>
              </a:r>
              <a:r>
                <a:rPr lang="en-GB" sz="1400" dirty="0"/>
                <a:t>, then a second pen is chosen.</a:t>
              </a:r>
            </a:p>
            <a:p>
              <a:r>
                <a:rPr lang="en-GB" sz="1400" dirty="0"/>
                <a:t>Draw a tree diagram to show this information and calculate the probability that pens of different colours are chosen.</a:t>
              </a:r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048ED922-6BB1-4946-A06C-3642FC478A8E}"/>
                </a:ext>
              </a:extLst>
            </p:cNvPr>
            <p:cNvCxnSpPr>
              <a:endCxn id="70" idx="1"/>
            </p:cNvCxnSpPr>
            <p:nvPr/>
          </p:nvCxnSpPr>
          <p:spPr>
            <a:xfrm flipV="1">
              <a:off x="4281768" y="3468558"/>
              <a:ext cx="653381" cy="356411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EFBE50FE-B131-49CA-9242-0C1F1A0C90F5}"/>
                </a:ext>
              </a:extLst>
            </p:cNvPr>
            <p:cNvCxnSpPr>
              <a:endCxn id="73" idx="1"/>
            </p:cNvCxnSpPr>
            <p:nvPr/>
          </p:nvCxnSpPr>
          <p:spPr>
            <a:xfrm>
              <a:off x="4291628" y="3833670"/>
              <a:ext cx="645687" cy="348454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779B3AB9-5C7B-49B6-9342-F96E61F82C67}"/>
                </a:ext>
              </a:extLst>
            </p:cNvPr>
            <p:cNvSpPr txBox="1"/>
            <p:nvPr/>
          </p:nvSpPr>
          <p:spPr>
            <a:xfrm>
              <a:off x="2944218" y="3688580"/>
              <a:ext cx="1391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Must add to one</a:t>
              </a:r>
            </a:p>
          </p:txBody>
        </p: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8474D5AC-DAD6-46EA-A999-7B80123CAF73}"/>
                </a:ext>
              </a:extLst>
            </p:cNvPr>
            <p:cNvCxnSpPr/>
            <p:nvPr/>
          </p:nvCxnSpPr>
          <p:spPr>
            <a:xfrm flipV="1">
              <a:off x="4769086" y="2732253"/>
              <a:ext cx="1225281" cy="640203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A6F6A67-6DF3-4A72-9AFB-5B996609B128}"/>
                </a:ext>
              </a:extLst>
            </p:cNvPr>
            <p:cNvSpPr txBox="1"/>
            <p:nvPr/>
          </p:nvSpPr>
          <p:spPr>
            <a:xfrm rot="19966639">
              <a:off x="4164275" y="2699338"/>
              <a:ext cx="210987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/>
                <a:t>Multiply your probabilities</a:t>
              </a:r>
            </a:p>
            <a:p>
              <a:pPr algn="ctr"/>
              <a:r>
                <a:rPr lang="en-GB" sz="1100" dirty="0"/>
                <a:t>As you move along your branches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174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222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3</cp:revision>
  <dcterms:created xsi:type="dcterms:W3CDTF">2023-02-09T10:29:29Z</dcterms:created>
  <dcterms:modified xsi:type="dcterms:W3CDTF">2023-02-09T10:42:16Z</dcterms:modified>
</cp:coreProperties>
</file>