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53DDB-25D5-4400-876A-89AFB6B7B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26E96-0B75-4A53-ADF1-6D675DF69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13D81-823B-41DD-A905-E6CEB1A3E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BC296-6E3E-4823-9082-F0622B49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2B2CD-ADA2-4BB8-B8C8-FD1B6126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41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36B4D-B14B-4A8C-BD61-35DF46458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853CA4-5DFC-4B01-A7FF-2938EE96E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84FBF-BD96-47DC-A8A2-B6989A55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7179C-DD5F-4BB5-9A94-1FA8FDAB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4E345-027A-44EF-82DD-D49CFB30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319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234AE-5D44-4460-BE4A-E5C11B107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CBF97-F017-4763-99F6-502E1F1E0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D4F2D-36DC-45D7-AB03-5E36481E8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BC832-B6B1-443B-A861-47AECBCD7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FECDC-AFC8-4213-BC2D-730726F4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85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C8920-E8C4-45A5-96C2-BE86EB626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D7973-935E-47B8-A1DE-A1D6E51ED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300A6-3F1A-4368-B8A6-90CD7F46A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368EE-C653-473B-8F5A-B3FCB8A2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A94BD-2057-438B-85EB-756C87E0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14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DFD50-B7A8-41C1-907D-BC6E11FB1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FAD68-D87F-4370-926E-68E71A82D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8A8BE-BCCE-4D3F-A49B-4E442D51E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B9B68-2AE3-4AA1-A875-569C1C5B7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812FF-5B17-4B39-8708-04041704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77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F746-B70B-4BDA-ABC0-3A5A0294C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0A804-6CA8-46DB-94E0-D73A498B85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F9D86-761E-4109-B7D1-86AD7D5D3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28541-26BE-4B1B-B449-6616D66AE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01CB4-B274-4C4D-A053-42CAADFE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0BC20-251E-4235-9EF3-A7FD0CED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28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1982-F6DF-4AC3-B7C7-DC2BA4985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35AE2-E973-422B-93AE-96750E475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5801A-320D-44CC-B48D-D018FEC5D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AA1B66-4C76-4F50-869A-60243B255B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C8B1E9-0DCA-423E-BA88-C25D54D68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E916AF-CE44-48AA-BF6D-440E9F83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F8A409-9026-468F-80BA-9C71790F9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F1D9B3-F472-4AB3-BB98-141EA95A5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49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FA59A-794D-44C0-82F2-188BAAF63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70BAA5-BDCC-45F5-AA84-C41CBE50D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CEBAE0-E5E6-449F-A276-7A7B28423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48C95F-A54D-44D5-9505-212C6A61F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6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9B2DE-9A18-4604-87CA-A759D809E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811C8A-C3C8-45DA-A444-31F62D72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612E0-3963-4B4D-8F70-03F85F2E7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82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2BE83-DF80-403D-B180-7EA809101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559E2-FFA1-42E2-BB59-F678711E8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61355-A57A-46F8-B5F8-8CF044C18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41C0C-8FE9-4139-89D8-FDC4D1B28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AC6B3-8F61-4574-8B0A-3960B8F38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1EEDD-C2EE-41C1-B2D1-0EA4B15A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47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CB88F-10F4-4D0A-927B-D73F4E413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5AF466-6FD4-46F7-9008-EAC597BEB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42631-3823-4132-9A71-1FD59EC9C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2102C-4A10-4293-9D85-C9526773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B47EB-209F-41CC-9AB6-93D8B482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FEF50C-1FBB-459E-BEE5-7AEF7933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36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AAD502-D14D-4909-A4B1-3B1D7B63D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D50E2-0ACF-408F-BB62-6CCEA4134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1430B-CE9C-4F53-9B10-151747ABB1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FDF4B-3EE3-4076-AE71-D12D37E4D6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CBD92-2312-48F6-8A69-5F6DAC71D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92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NULL"/><Relationship Id="rId3" Type="http://schemas.openxmlformats.org/officeDocument/2006/relationships/image" Target="../media/image15.png"/><Relationship Id="rId7" Type="http://schemas.openxmlformats.org/officeDocument/2006/relationships/image" Target="NULL"/><Relationship Id="rId12" Type="http://schemas.openxmlformats.org/officeDocument/2006/relationships/image" Target="NUL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11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../media/image17.png"/><Relationship Id="rId9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18" Type="http://schemas.openxmlformats.org/officeDocument/2006/relationships/image" Target="../media/image33.png"/><Relationship Id="rId3" Type="http://schemas.openxmlformats.org/officeDocument/2006/relationships/image" Target="../media/image18.png"/><Relationship Id="rId21" Type="http://schemas.openxmlformats.org/officeDocument/2006/relationships/image" Target="../media/image36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17" Type="http://schemas.openxmlformats.org/officeDocument/2006/relationships/image" Target="../media/image32.png"/><Relationship Id="rId2" Type="http://schemas.openxmlformats.org/officeDocument/2006/relationships/image" Target="../media/image3.png"/><Relationship Id="rId16" Type="http://schemas.openxmlformats.org/officeDocument/2006/relationships/image" Target="../media/image31.png"/><Relationship Id="rId20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19" Type="http://schemas.openxmlformats.org/officeDocument/2006/relationships/image" Target="../media/image34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Relationship Id="rId22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roup 195">
            <a:extLst>
              <a:ext uri="{FF2B5EF4-FFF2-40B4-BE49-F238E27FC236}">
                <a16:creationId xmlns:a16="http://schemas.microsoft.com/office/drawing/2014/main" id="{227DA1B3-9386-461E-B09C-BED9EB5DD1EF}"/>
              </a:ext>
            </a:extLst>
          </p:cNvPr>
          <p:cNvGrpSpPr/>
          <p:nvPr/>
        </p:nvGrpSpPr>
        <p:grpSpPr>
          <a:xfrm>
            <a:off x="1190589" y="0"/>
            <a:ext cx="9810821" cy="6836480"/>
            <a:chOff x="64957" y="-18637"/>
            <a:chExt cx="9810821" cy="6836480"/>
          </a:xfrm>
        </p:grpSpPr>
        <p:pic>
          <p:nvPicPr>
            <p:cNvPr id="197" name="Picture 196">
              <a:extLst>
                <a:ext uri="{FF2B5EF4-FFF2-40B4-BE49-F238E27FC236}">
                  <a16:creationId xmlns:a16="http://schemas.microsoft.com/office/drawing/2014/main" id="{B316C721-DF1A-4E34-B7C4-E14ACAF510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56734" y="3618699"/>
              <a:ext cx="2019044" cy="1346029"/>
            </a:xfrm>
            <a:prstGeom prst="rect">
              <a:avLst/>
            </a:prstGeom>
          </p:spPr>
        </p:pic>
        <p:pic>
          <p:nvPicPr>
            <p:cNvPr id="198" name="Picture 197">
              <a:extLst>
                <a:ext uri="{FF2B5EF4-FFF2-40B4-BE49-F238E27FC236}">
                  <a16:creationId xmlns:a16="http://schemas.microsoft.com/office/drawing/2014/main" id="{B72F424F-DD07-489F-BCEA-975FB205486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36056" y="3858963"/>
              <a:ext cx="1523623" cy="1167765"/>
            </a:xfrm>
            <a:prstGeom prst="rect">
              <a:avLst/>
            </a:prstGeom>
          </p:spPr>
        </p:pic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A383D829-C4AC-43F3-8916-7D541C546AF8}"/>
                </a:ext>
              </a:extLst>
            </p:cNvPr>
            <p:cNvSpPr/>
            <p:nvPr/>
          </p:nvSpPr>
          <p:spPr>
            <a:xfrm>
              <a:off x="292158" y="-18637"/>
              <a:ext cx="9501051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3600" dirty="0">
                  <a:ln w="0"/>
                  <a:solidFill>
                    <a:srgbClr val="2C278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PYTHAGORAS AND TRIGONOMETRY</a:t>
              </a:r>
              <a:endParaRPr lang="en-US" sz="3600" b="0" cap="none" spc="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00" name="Rounded Rectangle 2">
              <a:extLst>
                <a:ext uri="{FF2B5EF4-FFF2-40B4-BE49-F238E27FC236}">
                  <a16:creationId xmlns:a16="http://schemas.microsoft.com/office/drawing/2014/main" id="{B6422918-8B8B-4968-A41E-E6295C585888}"/>
                </a:ext>
              </a:extLst>
            </p:cNvPr>
            <p:cNvSpPr/>
            <p:nvPr/>
          </p:nvSpPr>
          <p:spPr>
            <a:xfrm>
              <a:off x="69670" y="69669"/>
              <a:ext cx="9753600" cy="1062445"/>
            </a:xfrm>
            <a:prstGeom prst="roundRect">
              <a:avLst/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01" name="Picture 200">
              <a:extLst>
                <a:ext uri="{FF2B5EF4-FFF2-40B4-BE49-F238E27FC236}">
                  <a16:creationId xmlns:a16="http://schemas.microsoft.com/office/drawing/2014/main" id="{A200251D-EB7C-4E66-B202-B9B65AB4B28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6820" y="5152184"/>
              <a:ext cx="1892481" cy="459793"/>
            </a:xfrm>
            <a:prstGeom prst="rect">
              <a:avLst/>
            </a:prstGeom>
          </p:spPr>
        </p:pic>
        <p:sp>
          <p:nvSpPr>
            <p:cNvPr id="202" name="Rounded Rectangle 22">
              <a:extLst>
                <a:ext uri="{FF2B5EF4-FFF2-40B4-BE49-F238E27FC236}">
                  <a16:creationId xmlns:a16="http://schemas.microsoft.com/office/drawing/2014/main" id="{DEF137E7-09CC-4F5B-A0FF-1E74974BBEFD}"/>
                </a:ext>
              </a:extLst>
            </p:cNvPr>
            <p:cNvSpPr/>
            <p:nvPr/>
          </p:nvSpPr>
          <p:spPr>
            <a:xfrm>
              <a:off x="69670" y="5185691"/>
              <a:ext cx="2194558" cy="936436"/>
            </a:xfrm>
            <a:prstGeom prst="roundRect">
              <a:avLst/>
            </a:prstGeom>
            <a:noFill/>
            <a:ln w="38100">
              <a:solidFill>
                <a:srgbClr val="33A7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GB" sz="200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203" name="Rounded Rectangle 26">
              <a:extLst>
                <a:ext uri="{FF2B5EF4-FFF2-40B4-BE49-F238E27FC236}">
                  <a16:creationId xmlns:a16="http://schemas.microsoft.com/office/drawing/2014/main" id="{BD477F04-3CEB-4F7B-9CBC-BE98DA51A1BD}"/>
                </a:ext>
              </a:extLst>
            </p:cNvPr>
            <p:cNvSpPr/>
            <p:nvPr/>
          </p:nvSpPr>
          <p:spPr>
            <a:xfrm>
              <a:off x="69669" y="1200329"/>
              <a:ext cx="2795451" cy="3888792"/>
            </a:xfrm>
            <a:prstGeom prst="roundRect">
              <a:avLst>
                <a:gd name="adj" fmla="val 10148"/>
              </a:avLst>
            </a:prstGeom>
            <a:noFill/>
            <a:ln w="38100">
              <a:solidFill>
                <a:srgbClr val="FAB4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GB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204" name="Rounded Rectangle 28">
              <a:extLst>
                <a:ext uri="{FF2B5EF4-FFF2-40B4-BE49-F238E27FC236}">
                  <a16:creationId xmlns:a16="http://schemas.microsoft.com/office/drawing/2014/main" id="{5ACFDA56-DC0E-4E09-ADCD-5AE3FAA75A3C}"/>
                </a:ext>
              </a:extLst>
            </p:cNvPr>
            <p:cNvSpPr/>
            <p:nvPr/>
          </p:nvSpPr>
          <p:spPr>
            <a:xfrm>
              <a:off x="2363226" y="5185690"/>
              <a:ext cx="1678993" cy="1557557"/>
            </a:xfrm>
            <a:prstGeom prst="roundRect">
              <a:avLst/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b="1" dirty="0">
                <a:solidFill>
                  <a:schemeClr val="tx1"/>
                </a:solidFill>
              </a:endParaRPr>
            </a:p>
            <a:p>
              <a:pPr algn="ctr"/>
              <a:endParaRPr lang="en-GB" sz="1000" b="1" dirty="0">
                <a:solidFill>
                  <a:schemeClr val="tx1"/>
                </a:solidFill>
              </a:endParaRPr>
            </a:p>
            <a:p>
              <a:endParaRPr lang="en-GB" sz="1200" dirty="0">
                <a:solidFill>
                  <a:schemeClr val="tx1"/>
                </a:solidFill>
              </a:endParaRPr>
            </a:p>
          </p:txBody>
        </p:sp>
        <p:sp>
          <p:nvSpPr>
            <p:cNvPr id="205" name="TextBox 204">
              <a:extLst>
                <a:ext uri="{FF2B5EF4-FFF2-40B4-BE49-F238E27FC236}">
                  <a16:creationId xmlns:a16="http://schemas.microsoft.com/office/drawing/2014/main" id="{5D949216-922A-4795-AC23-070A931F8E2C}"/>
                </a:ext>
              </a:extLst>
            </p:cNvPr>
            <p:cNvSpPr txBox="1"/>
            <p:nvPr/>
          </p:nvSpPr>
          <p:spPr>
            <a:xfrm>
              <a:off x="5399321" y="1162113"/>
              <a:ext cx="119212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/>
                <a:t>Examples</a:t>
              </a:r>
            </a:p>
          </p:txBody>
        </p:sp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C7DBD1B0-751D-4E13-9394-C1F4EAE866D9}"/>
                </a:ext>
              </a:extLst>
            </p:cNvPr>
            <p:cNvSpPr txBox="1"/>
            <p:nvPr/>
          </p:nvSpPr>
          <p:spPr>
            <a:xfrm>
              <a:off x="2336823" y="5169379"/>
              <a:ext cx="171219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rgbClr val="87022F"/>
                  </a:solidFill>
                  <a:latin typeface="Calibri" panose="020F0502020204030204" pitchFamily="34" charset="0"/>
                </a:rPr>
                <a:t>Key Words</a:t>
              </a:r>
            </a:p>
            <a:p>
              <a:pPr algn="ctr"/>
              <a:r>
                <a:rPr lang="en-GB" sz="1200" dirty="0">
                  <a:latin typeface="Calibri" panose="020F0502020204030204" pitchFamily="34" charset="0"/>
                </a:rPr>
                <a:t>Right angled triangle</a:t>
              </a:r>
            </a:p>
            <a:p>
              <a:pPr algn="ctr"/>
              <a:r>
                <a:rPr lang="en-GB" sz="1200" dirty="0">
                  <a:latin typeface="Calibri" panose="020F0502020204030204" pitchFamily="34" charset="0"/>
                </a:rPr>
                <a:t>Hypotenuse</a:t>
              </a:r>
            </a:p>
            <a:p>
              <a:pPr algn="ctr"/>
              <a:r>
                <a:rPr lang="en-GB" sz="1200" dirty="0">
                  <a:latin typeface="Calibri" panose="020F0502020204030204" pitchFamily="34" charset="0"/>
                </a:rPr>
                <a:t>Opposite</a:t>
              </a:r>
            </a:p>
            <a:p>
              <a:pPr algn="ctr"/>
              <a:r>
                <a:rPr lang="en-GB" sz="1200" dirty="0">
                  <a:latin typeface="Calibri" panose="020F0502020204030204" pitchFamily="34" charset="0"/>
                </a:rPr>
                <a:t>Adjacent</a:t>
              </a:r>
            </a:p>
            <a:p>
              <a:pPr algn="ctr"/>
              <a:r>
                <a:rPr lang="en-GB" sz="1200" dirty="0">
                  <a:latin typeface="Calibri" panose="020F0502020204030204" pitchFamily="34" charset="0"/>
                </a:rPr>
                <a:t>Sine</a:t>
              </a:r>
            </a:p>
            <a:p>
              <a:pPr algn="ctr"/>
              <a:r>
                <a:rPr lang="en-GB" sz="1200" dirty="0">
                  <a:latin typeface="Calibri" panose="020F0502020204030204" pitchFamily="34" charset="0"/>
                </a:rPr>
                <a:t>Cosine</a:t>
              </a:r>
            </a:p>
            <a:p>
              <a:pPr algn="ctr"/>
              <a:r>
                <a:rPr lang="en-GB" sz="1200" dirty="0">
                  <a:latin typeface="Calibri" panose="020F0502020204030204" pitchFamily="34" charset="0"/>
                </a:rPr>
                <a:t>Tangent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7" name="TextBox 206">
                  <a:extLst>
                    <a:ext uri="{FF2B5EF4-FFF2-40B4-BE49-F238E27FC236}">
                      <a16:creationId xmlns:a16="http://schemas.microsoft.com/office/drawing/2014/main" id="{5E6430F2-4720-40A4-A0EF-1D7E8D6D3760}"/>
                    </a:ext>
                  </a:extLst>
                </p:cNvPr>
                <p:cNvSpPr txBox="1"/>
                <p:nvPr/>
              </p:nvSpPr>
              <p:spPr>
                <a:xfrm>
                  <a:off x="64957" y="1198274"/>
                  <a:ext cx="2863672" cy="37856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200" b="1" dirty="0"/>
                    <a:t>Key Concepts</a:t>
                  </a:r>
                </a:p>
                <a:p>
                  <a:pPr algn="ctr"/>
                  <a:endParaRPr lang="en-GB" sz="1200" b="1" dirty="0"/>
                </a:p>
                <a:p>
                  <a:r>
                    <a:rPr lang="en-GB" sz="1200" dirty="0"/>
                    <a:t>Pythagoras’ theorem and basic trigonometry both work with </a:t>
                  </a:r>
                  <a:r>
                    <a:rPr lang="en-GB" sz="1200" b="1" dirty="0"/>
                    <a:t>right angled triangles.</a:t>
                  </a:r>
                </a:p>
                <a:p>
                  <a:pPr algn="ctr"/>
                  <a:endParaRPr lang="en-GB" sz="1200" b="1" dirty="0"/>
                </a:p>
                <a:p>
                  <a:r>
                    <a:rPr lang="en-GB" sz="1200" b="1" dirty="0"/>
                    <a:t>Pythagoras’ Theorem – </a:t>
                  </a:r>
                  <a:r>
                    <a:rPr lang="en-GB" sz="1200" dirty="0"/>
                    <a:t>used to find a missing length when two sides are known</a:t>
                  </a:r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sz="1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GB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GB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GB" sz="1200" dirty="0"/>
                </a:p>
                <a:p>
                  <a:r>
                    <a:rPr lang="en-GB" sz="12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 </a:t>
                  </a:r>
                  <a:r>
                    <a:rPr lang="en-GB" sz="1200" dirty="0">
                      <a:latin typeface="+mj-lt"/>
                      <a:cs typeface="Times New Roman" panose="02020603050405020304" pitchFamily="18" charset="0"/>
                    </a:rPr>
                    <a:t>is always the hypotenuse (the longest side)</a:t>
                  </a:r>
                </a:p>
                <a:p>
                  <a:endParaRPr lang="en-GB" sz="1200" i="1" dirty="0">
                    <a:latin typeface="+mj-lt"/>
                    <a:cs typeface="Times New Roman" panose="02020603050405020304" pitchFamily="18" charset="0"/>
                  </a:endParaRPr>
                </a:p>
                <a:p>
                  <a:r>
                    <a:rPr lang="en-GB" sz="1200" b="1" dirty="0">
                      <a:cs typeface="Times New Roman" panose="02020603050405020304" pitchFamily="18" charset="0"/>
                    </a:rPr>
                    <a:t>Basic trigonometry SOHCAHTOA – </a:t>
                  </a:r>
                  <a:r>
                    <a:rPr lang="en-GB" sz="1200" dirty="0">
                      <a:cs typeface="Times New Roman" panose="02020603050405020304" pitchFamily="18" charset="0"/>
                    </a:rPr>
                    <a:t>used to find a missing side or an angle</a:t>
                  </a:r>
                </a:p>
                <a:p>
                  <a:endParaRPr lang="en-GB" sz="1200" b="1" dirty="0">
                    <a:cs typeface="Times New Roman" panose="02020603050405020304" pitchFamily="18" charset="0"/>
                  </a:endParaRPr>
                </a:p>
                <a:p>
                  <a:endParaRPr lang="en-GB" sz="1200" b="1" dirty="0">
                    <a:cs typeface="Times New Roman" panose="02020603050405020304" pitchFamily="18" charset="0"/>
                  </a:endParaRPr>
                </a:p>
                <a:p>
                  <a:endParaRPr lang="en-GB" sz="1200" b="1" dirty="0">
                    <a:cs typeface="Times New Roman" panose="02020603050405020304" pitchFamily="18" charset="0"/>
                  </a:endParaRPr>
                </a:p>
                <a:p>
                  <a:endParaRPr lang="en-GB" sz="1200" b="1" dirty="0">
                    <a:cs typeface="Times New Roman" panose="02020603050405020304" pitchFamily="18" charset="0"/>
                  </a:endParaRPr>
                </a:p>
                <a:p>
                  <a:r>
                    <a:rPr lang="en-GB" sz="1200" dirty="0">
                      <a:cs typeface="Times New Roman" panose="02020603050405020304" pitchFamily="18" charset="0"/>
                    </a:rPr>
                    <a:t>When finding the missing angle we must press </a:t>
                  </a:r>
                  <a:r>
                    <a:rPr lang="en-GB" sz="1200" b="1" dirty="0">
                      <a:cs typeface="Times New Roman" panose="02020603050405020304" pitchFamily="18" charset="0"/>
                    </a:rPr>
                    <a:t>SHIFT</a:t>
                  </a:r>
                  <a:r>
                    <a:rPr lang="en-GB" sz="1200" dirty="0">
                      <a:cs typeface="Times New Roman" panose="02020603050405020304" pitchFamily="18" charset="0"/>
                    </a:rPr>
                    <a:t> on our calculators first.</a:t>
                  </a:r>
                </a:p>
              </p:txBody>
            </p:sp>
          </mc:Choice>
          <mc:Fallback>
            <p:sp>
              <p:nvSpPr>
                <p:cNvPr id="207" name="TextBox 206">
                  <a:extLst>
                    <a:ext uri="{FF2B5EF4-FFF2-40B4-BE49-F238E27FC236}">
                      <a16:creationId xmlns:a16="http://schemas.microsoft.com/office/drawing/2014/main" id="{5E6430F2-4720-40A4-A0EF-1D7E8D6D376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957" y="1198274"/>
                  <a:ext cx="2863672" cy="3785652"/>
                </a:xfrm>
                <a:prstGeom prst="rect">
                  <a:avLst/>
                </a:prstGeom>
                <a:blipFill>
                  <a:blip r:embed="rId5"/>
                  <a:stretch>
                    <a:fillRect t="-161" r="-213" b="-32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8" name="Rounded Rectangle 15">
              <a:extLst>
                <a:ext uri="{FF2B5EF4-FFF2-40B4-BE49-F238E27FC236}">
                  <a16:creationId xmlns:a16="http://schemas.microsoft.com/office/drawing/2014/main" id="{AA805897-046C-4BC5-9824-F70771C5B546}"/>
                </a:ext>
              </a:extLst>
            </p:cNvPr>
            <p:cNvSpPr/>
            <p:nvPr/>
          </p:nvSpPr>
          <p:spPr>
            <a:xfrm>
              <a:off x="2928629" y="1199239"/>
              <a:ext cx="6907715" cy="3860732"/>
            </a:xfrm>
            <a:prstGeom prst="roundRect">
              <a:avLst>
                <a:gd name="adj" fmla="val 8490"/>
              </a:avLst>
            </a:prstGeom>
            <a:noFill/>
            <a:ln w="38100">
              <a:solidFill>
                <a:srgbClr val="8702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chemeClr val="tx1"/>
                </a:solidFill>
                <a:sym typeface="Symbol" panose="05050102010706020507" pitchFamily="18" charset="2"/>
              </a:endParaRPr>
            </a:p>
            <a:p>
              <a:pPr algn="ctr"/>
              <a:endParaRPr lang="en-GB" sz="1400" dirty="0">
                <a:solidFill>
                  <a:schemeClr val="tx1"/>
                </a:solidFill>
              </a:endParaRPr>
            </a:p>
            <a:p>
              <a:pPr algn="ctr"/>
              <a:endParaRPr lang="en-GB" sz="1400" dirty="0">
                <a:solidFill>
                  <a:schemeClr val="tx1"/>
                </a:solidFill>
              </a:endParaRPr>
            </a:p>
            <a:p>
              <a:endParaRPr lang="en-GB" sz="1400" dirty="0">
                <a:solidFill>
                  <a:schemeClr val="tx1"/>
                </a:solidFill>
              </a:endParaRPr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75A39C6E-DBBD-44A6-A642-00482BF71551}"/>
                </a:ext>
              </a:extLst>
            </p:cNvPr>
            <p:cNvSpPr txBox="1"/>
            <p:nvPr/>
          </p:nvSpPr>
          <p:spPr>
            <a:xfrm>
              <a:off x="69433" y="5593269"/>
              <a:ext cx="21243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33A7DF"/>
                  </a:solidFill>
                </a:rPr>
                <a:t>498-499, 509-515</a:t>
              </a:r>
            </a:p>
          </p:txBody>
        </p:sp>
        <p:grpSp>
          <p:nvGrpSpPr>
            <p:cNvPr id="210" name="Group 209">
              <a:extLst>
                <a:ext uri="{FF2B5EF4-FFF2-40B4-BE49-F238E27FC236}">
                  <a16:creationId xmlns:a16="http://schemas.microsoft.com/office/drawing/2014/main" id="{8B686EE0-3623-4318-8035-C7D5A7721B06}"/>
                </a:ext>
              </a:extLst>
            </p:cNvPr>
            <p:cNvGrpSpPr/>
            <p:nvPr/>
          </p:nvGrpSpPr>
          <p:grpSpPr>
            <a:xfrm>
              <a:off x="1950718" y="3813390"/>
              <a:ext cx="812553" cy="657089"/>
              <a:chOff x="171516" y="3821213"/>
              <a:chExt cx="812553" cy="657089"/>
            </a:xfrm>
          </p:grpSpPr>
          <p:sp>
            <p:nvSpPr>
              <p:cNvPr id="287" name="Isosceles Triangle 286">
                <a:extLst>
                  <a:ext uri="{FF2B5EF4-FFF2-40B4-BE49-F238E27FC236}">
                    <a16:creationId xmlns:a16="http://schemas.microsoft.com/office/drawing/2014/main" id="{213C94CB-6FFA-49DC-9114-CE77B75C1C5E}"/>
                  </a:ext>
                </a:extLst>
              </p:cNvPr>
              <p:cNvSpPr/>
              <p:nvPr/>
            </p:nvSpPr>
            <p:spPr>
              <a:xfrm>
                <a:off x="171516" y="3821213"/>
                <a:ext cx="812553" cy="657089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88" name="Straight Connector 287">
                <a:extLst>
                  <a:ext uri="{FF2B5EF4-FFF2-40B4-BE49-F238E27FC236}">
                    <a16:creationId xmlns:a16="http://schemas.microsoft.com/office/drawing/2014/main" id="{4B3303CB-9DBE-441C-8890-1CFB44FDA6A7}"/>
                  </a:ext>
                </a:extLst>
              </p:cNvPr>
              <p:cNvCxnSpPr>
                <a:stCxn id="287" idx="1"/>
                <a:endCxn id="287" idx="5"/>
              </p:cNvCxnSpPr>
              <p:nvPr/>
            </p:nvCxnSpPr>
            <p:spPr>
              <a:xfrm>
                <a:off x="374654" y="4149758"/>
                <a:ext cx="40627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Straight Connector 288">
                <a:extLst>
                  <a:ext uri="{FF2B5EF4-FFF2-40B4-BE49-F238E27FC236}">
                    <a16:creationId xmlns:a16="http://schemas.microsoft.com/office/drawing/2014/main" id="{5CE6079D-E236-473A-96D7-A7A1E4684DA1}"/>
                  </a:ext>
                </a:extLst>
              </p:cNvPr>
              <p:cNvCxnSpPr>
                <a:endCxn id="287" idx="3"/>
              </p:cNvCxnSpPr>
              <p:nvPr/>
            </p:nvCxnSpPr>
            <p:spPr>
              <a:xfrm>
                <a:off x="577792" y="4149757"/>
                <a:ext cx="1" cy="32854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1" name="Group 210">
              <a:extLst>
                <a:ext uri="{FF2B5EF4-FFF2-40B4-BE49-F238E27FC236}">
                  <a16:creationId xmlns:a16="http://schemas.microsoft.com/office/drawing/2014/main" id="{E4C94560-9DEB-46AA-B8E1-606677B552DF}"/>
                </a:ext>
              </a:extLst>
            </p:cNvPr>
            <p:cNvGrpSpPr/>
            <p:nvPr/>
          </p:nvGrpSpPr>
          <p:grpSpPr>
            <a:xfrm>
              <a:off x="171516" y="3821213"/>
              <a:ext cx="812553" cy="688621"/>
              <a:chOff x="171516" y="3821213"/>
              <a:chExt cx="812553" cy="688621"/>
            </a:xfrm>
          </p:grpSpPr>
          <p:grpSp>
            <p:nvGrpSpPr>
              <p:cNvPr id="280" name="Group 279">
                <a:extLst>
                  <a:ext uri="{FF2B5EF4-FFF2-40B4-BE49-F238E27FC236}">
                    <a16:creationId xmlns:a16="http://schemas.microsoft.com/office/drawing/2014/main" id="{A63578E6-9762-4939-9BEE-4BDFA8FB64A0}"/>
                  </a:ext>
                </a:extLst>
              </p:cNvPr>
              <p:cNvGrpSpPr/>
              <p:nvPr/>
            </p:nvGrpSpPr>
            <p:grpSpPr>
              <a:xfrm>
                <a:off x="171516" y="3821213"/>
                <a:ext cx="812553" cy="657089"/>
                <a:chOff x="171516" y="3821213"/>
                <a:chExt cx="812553" cy="657089"/>
              </a:xfrm>
            </p:grpSpPr>
            <p:sp>
              <p:nvSpPr>
                <p:cNvPr id="284" name="Isosceles Triangle 283">
                  <a:extLst>
                    <a:ext uri="{FF2B5EF4-FFF2-40B4-BE49-F238E27FC236}">
                      <a16:creationId xmlns:a16="http://schemas.microsoft.com/office/drawing/2014/main" id="{1346294D-0C57-47F4-AC12-E228E4571811}"/>
                    </a:ext>
                  </a:extLst>
                </p:cNvPr>
                <p:cNvSpPr/>
                <p:nvPr/>
              </p:nvSpPr>
              <p:spPr>
                <a:xfrm>
                  <a:off x="171516" y="3821213"/>
                  <a:ext cx="812553" cy="657089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285" name="Straight Connector 284">
                  <a:extLst>
                    <a:ext uri="{FF2B5EF4-FFF2-40B4-BE49-F238E27FC236}">
                      <a16:creationId xmlns:a16="http://schemas.microsoft.com/office/drawing/2014/main" id="{B3353D2E-BD22-403F-8D1A-82885252A614}"/>
                    </a:ext>
                  </a:extLst>
                </p:cNvPr>
                <p:cNvCxnSpPr>
                  <a:stCxn id="284" idx="1"/>
                  <a:endCxn id="284" idx="5"/>
                </p:cNvCxnSpPr>
                <p:nvPr/>
              </p:nvCxnSpPr>
              <p:spPr>
                <a:xfrm>
                  <a:off x="374654" y="4149758"/>
                  <a:ext cx="40627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6" name="Straight Connector 285">
                  <a:extLst>
                    <a:ext uri="{FF2B5EF4-FFF2-40B4-BE49-F238E27FC236}">
                      <a16:creationId xmlns:a16="http://schemas.microsoft.com/office/drawing/2014/main" id="{C9EBB222-AC82-4B2B-A125-2267A702FB0C}"/>
                    </a:ext>
                  </a:extLst>
                </p:cNvPr>
                <p:cNvCxnSpPr>
                  <a:endCxn id="284" idx="3"/>
                </p:cNvCxnSpPr>
                <p:nvPr/>
              </p:nvCxnSpPr>
              <p:spPr>
                <a:xfrm>
                  <a:off x="577792" y="4149757"/>
                  <a:ext cx="1" cy="32854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1" name="TextBox 280">
                <a:extLst>
                  <a:ext uri="{FF2B5EF4-FFF2-40B4-BE49-F238E27FC236}">
                    <a16:creationId xmlns:a16="http://schemas.microsoft.com/office/drawing/2014/main" id="{33018C0B-A9C2-413A-9E4E-AC6176C89974}"/>
                  </a:ext>
                </a:extLst>
              </p:cNvPr>
              <p:cNvSpPr txBox="1"/>
              <p:nvPr/>
            </p:nvSpPr>
            <p:spPr>
              <a:xfrm>
                <a:off x="292158" y="4140502"/>
                <a:ext cx="2904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S</a:t>
                </a:r>
              </a:p>
            </p:txBody>
          </p:sp>
          <p:sp>
            <p:nvSpPr>
              <p:cNvPr id="282" name="TextBox 281">
                <a:extLst>
                  <a:ext uri="{FF2B5EF4-FFF2-40B4-BE49-F238E27FC236}">
                    <a16:creationId xmlns:a16="http://schemas.microsoft.com/office/drawing/2014/main" id="{0DF473E0-8758-43E3-8BDE-8E3440E3162D}"/>
                  </a:ext>
                </a:extLst>
              </p:cNvPr>
              <p:cNvSpPr txBox="1"/>
              <p:nvPr/>
            </p:nvSpPr>
            <p:spPr>
              <a:xfrm>
                <a:off x="411263" y="3865428"/>
                <a:ext cx="313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O</a:t>
                </a:r>
              </a:p>
            </p:txBody>
          </p:sp>
          <p:sp>
            <p:nvSpPr>
              <p:cNvPr id="283" name="TextBox 282">
                <a:extLst>
                  <a:ext uri="{FF2B5EF4-FFF2-40B4-BE49-F238E27FC236}">
                    <a16:creationId xmlns:a16="http://schemas.microsoft.com/office/drawing/2014/main" id="{52EB5968-DE15-497E-B75E-FDC7FE61BCF2}"/>
                  </a:ext>
                </a:extLst>
              </p:cNvPr>
              <p:cNvSpPr txBox="1"/>
              <p:nvPr/>
            </p:nvSpPr>
            <p:spPr>
              <a:xfrm>
                <a:off x="554530" y="4140501"/>
                <a:ext cx="3159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H</a:t>
                </a:r>
              </a:p>
            </p:txBody>
          </p:sp>
        </p:grpSp>
        <p:sp>
          <p:nvSpPr>
            <p:cNvPr id="212" name="TextBox 211">
              <a:extLst>
                <a:ext uri="{FF2B5EF4-FFF2-40B4-BE49-F238E27FC236}">
                  <a16:creationId xmlns:a16="http://schemas.microsoft.com/office/drawing/2014/main" id="{BDD44D87-317E-48D9-A1EB-A264A08F3998}"/>
                </a:ext>
              </a:extLst>
            </p:cNvPr>
            <p:cNvSpPr txBox="1"/>
            <p:nvPr/>
          </p:nvSpPr>
          <p:spPr>
            <a:xfrm>
              <a:off x="2189347" y="3830957"/>
              <a:ext cx="313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O</a:t>
              </a:r>
            </a:p>
          </p:txBody>
        </p:sp>
        <p:sp>
          <p:nvSpPr>
            <p:cNvPr id="213" name="TextBox 212">
              <a:extLst>
                <a:ext uri="{FF2B5EF4-FFF2-40B4-BE49-F238E27FC236}">
                  <a16:creationId xmlns:a16="http://schemas.microsoft.com/office/drawing/2014/main" id="{1033F1B4-80F6-45B4-9379-8659A3388337}"/>
                </a:ext>
              </a:extLst>
            </p:cNvPr>
            <p:cNvSpPr txBox="1"/>
            <p:nvPr/>
          </p:nvSpPr>
          <p:spPr>
            <a:xfrm>
              <a:off x="2352739" y="4112654"/>
              <a:ext cx="313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A</a:t>
              </a:r>
            </a:p>
          </p:txBody>
        </p:sp>
        <p:grpSp>
          <p:nvGrpSpPr>
            <p:cNvPr id="214" name="Group 213">
              <a:extLst>
                <a:ext uri="{FF2B5EF4-FFF2-40B4-BE49-F238E27FC236}">
                  <a16:creationId xmlns:a16="http://schemas.microsoft.com/office/drawing/2014/main" id="{C10B0777-DD8B-46F6-9734-0E8CD549FA12}"/>
                </a:ext>
              </a:extLst>
            </p:cNvPr>
            <p:cNvGrpSpPr/>
            <p:nvPr/>
          </p:nvGrpSpPr>
          <p:grpSpPr>
            <a:xfrm>
              <a:off x="1061117" y="3824980"/>
              <a:ext cx="812553" cy="691655"/>
              <a:chOff x="1061117" y="3824980"/>
              <a:chExt cx="812553" cy="691655"/>
            </a:xfrm>
          </p:grpSpPr>
          <p:grpSp>
            <p:nvGrpSpPr>
              <p:cNvPr id="273" name="Group 272">
                <a:extLst>
                  <a:ext uri="{FF2B5EF4-FFF2-40B4-BE49-F238E27FC236}">
                    <a16:creationId xmlns:a16="http://schemas.microsoft.com/office/drawing/2014/main" id="{0EB3351E-3A4B-4A7E-A6C7-BB4A13EF5363}"/>
                  </a:ext>
                </a:extLst>
              </p:cNvPr>
              <p:cNvGrpSpPr/>
              <p:nvPr/>
            </p:nvGrpSpPr>
            <p:grpSpPr>
              <a:xfrm>
                <a:off x="1061117" y="3824980"/>
                <a:ext cx="812553" cy="657089"/>
                <a:chOff x="171516" y="3821213"/>
                <a:chExt cx="812553" cy="657089"/>
              </a:xfrm>
            </p:grpSpPr>
            <p:sp>
              <p:nvSpPr>
                <p:cNvPr id="277" name="Isosceles Triangle 276">
                  <a:extLst>
                    <a:ext uri="{FF2B5EF4-FFF2-40B4-BE49-F238E27FC236}">
                      <a16:creationId xmlns:a16="http://schemas.microsoft.com/office/drawing/2014/main" id="{96C6219C-9B2C-4CE1-B864-EF1EF613EA5A}"/>
                    </a:ext>
                  </a:extLst>
                </p:cNvPr>
                <p:cNvSpPr/>
                <p:nvPr/>
              </p:nvSpPr>
              <p:spPr>
                <a:xfrm>
                  <a:off x="171516" y="3821213"/>
                  <a:ext cx="812553" cy="657089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278" name="Straight Connector 277">
                  <a:extLst>
                    <a:ext uri="{FF2B5EF4-FFF2-40B4-BE49-F238E27FC236}">
                      <a16:creationId xmlns:a16="http://schemas.microsoft.com/office/drawing/2014/main" id="{6D9F035C-0D2C-4D76-80E7-30DA5AE8DB83}"/>
                    </a:ext>
                  </a:extLst>
                </p:cNvPr>
                <p:cNvCxnSpPr>
                  <a:stCxn id="277" idx="1"/>
                  <a:endCxn id="277" idx="5"/>
                </p:cNvCxnSpPr>
                <p:nvPr/>
              </p:nvCxnSpPr>
              <p:spPr>
                <a:xfrm>
                  <a:off x="374654" y="4149758"/>
                  <a:ext cx="40627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9" name="Straight Connector 278">
                  <a:extLst>
                    <a:ext uri="{FF2B5EF4-FFF2-40B4-BE49-F238E27FC236}">
                      <a16:creationId xmlns:a16="http://schemas.microsoft.com/office/drawing/2014/main" id="{AA81D8B1-BA3D-4E8E-A44B-E64E27B37465}"/>
                    </a:ext>
                  </a:extLst>
                </p:cNvPr>
                <p:cNvCxnSpPr>
                  <a:endCxn id="277" idx="3"/>
                </p:cNvCxnSpPr>
                <p:nvPr/>
              </p:nvCxnSpPr>
              <p:spPr>
                <a:xfrm>
                  <a:off x="577792" y="4149757"/>
                  <a:ext cx="1" cy="32854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4" name="TextBox 273">
                <a:extLst>
                  <a:ext uri="{FF2B5EF4-FFF2-40B4-BE49-F238E27FC236}">
                    <a16:creationId xmlns:a16="http://schemas.microsoft.com/office/drawing/2014/main" id="{3509B4DF-3F9D-4BAA-BC96-A9F5404347AF}"/>
                  </a:ext>
                </a:extLst>
              </p:cNvPr>
              <p:cNvSpPr txBox="1"/>
              <p:nvPr/>
            </p:nvSpPr>
            <p:spPr>
              <a:xfrm>
                <a:off x="1438339" y="4145248"/>
                <a:ext cx="3159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H</a:t>
                </a:r>
              </a:p>
            </p:txBody>
          </p:sp>
          <p:sp>
            <p:nvSpPr>
              <p:cNvPr id="275" name="TextBox 274">
                <a:extLst>
                  <a:ext uri="{FF2B5EF4-FFF2-40B4-BE49-F238E27FC236}">
                    <a16:creationId xmlns:a16="http://schemas.microsoft.com/office/drawing/2014/main" id="{A702C345-D4D4-4EB6-A153-489AC46B9119}"/>
                  </a:ext>
                </a:extLst>
              </p:cNvPr>
              <p:cNvSpPr txBox="1"/>
              <p:nvPr/>
            </p:nvSpPr>
            <p:spPr>
              <a:xfrm>
                <a:off x="1303547" y="3845907"/>
                <a:ext cx="313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</a:t>
                </a:r>
              </a:p>
            </p:txBody>
          </p:sp>
          <p:sp>
            <p:nvSpPr>
              <p:cNvPr id="276" name="TextBox 275">
                <a:extLst>
                  <a:ext uri="{FF2B5EF4-FFF2-40B4-BE49-F238E27FC236}">
                    <a16:creationId xmlns:a16="http://schemas.microsoft.com/office/drawing/2014/main" id="{DC3D5A0D-759F-4FB1-B82B-B5D79F216980}"/>
                  </a:ext>
                </a:extLst>
              </p:cNvPr>
              <p:cNvSpPr txBox="1"/>
              <p:nvPr/>
            </p:nvSpPr>
            <p:spPr>
              <a:xfrm>
                <a:off x="1164976" y="4147303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C</a:t>
                </a:r>
              </a:p>
            </p:txBody>
          </p:sp>
        </p:grpSp>
        <p:sp>
          <p:nvSpPr>
            <p:cNvPr id="215" name="TextBox 214">
              <a:extLst>
                <a:ext uri="{FF2B5EF4-FFF2-40B4-BE49-F238E27FC236}">
                  <a16:creationId xmlns:a16="http://schemas.microsoft.com/office/drawing/2014/main" id="{ABC7A99D-36E2-4B78-BFE1-BE2564786507}"/>
                </a:ext>
              </a:extLst>
            </p:cNvPr>
            <p:cNvSpPr txBox="1"/>
            <p:nvPr/>
          </p:nvSpPr>
          <p:spPr>
            <a:xfrm>
              <a:off x="2083047" y="4126348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T</a:t>
              </a:r>
            </a:p>
          </p:txBody>
        </p:sp>
        <p:pic>
          <p:nvPicPr>
            <p:cNvPr id="216" name="Picture 215">
              <a:extLst>
                <a:ext uri="{FF2B5EF4-FFF2-40B4-BE49-F238E27FC236}">
                  <a16:creationId xmlns:a16="http://schemas.microsoft.com/office/drawing/2014/main" id="{6D40F680-A4AB-473A-A136-535712F7344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122429" y="1561748"/>
              <a:ext cx="1445872" cy="1032766"/>
            </a:xfrm>
            <a:prstGeom prst="rect">
              <a:avLst/>
            </a:prstGeom>
          </p:spPr>
        </p:pic>
        <p:pic>
          <p:nvPicPr>
            <p:cNvPr id="217" name="Picture 216">
              <a:extLst>
                <a:ext uri="{FF2B5EF4-FFF2-40B4-BE49-F238E27FC236}">
                  <a16:creationId xmlns:a16="http://schemas.microsoft.com/office/drawing/2014/main" id="{A71DB650-AE72-4188-8EA2-8098A62A501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992138" y="2055980"/>
              <a:ext cx="1858536" cy="1106701"/>
            </a:xfrm>
            <a:prstGeom prst="rect">
              <a:avLst/>
            </a:prstGeom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8" name="Rectangle 217">
                  <a:extLst>
                    <a:ext uri="{FF2B5EF4-FFF2-40B4-BE49-F238E27FC236}">
                      <a16:creationId xmlns:a16="http://schemas.microsoft.com/office/drawing/2014/main" id="{0B4DC68C-7D43-4EBB-B8EF-33B56218E1A2}"/>
                    </a:ext>
                  </a:extLst>
                </p:cNvPr>
                <p:cNvSpPr/>
                <p:nvPr/>
              </p:nvSpPr>
              <p:spPr>
                <a:xfrm>
                  <a:off x="3811231" y="1561748"/>
                  <a:ext cx="1368516" cy="118981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GB" sz="140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GB" sz="1400" dirty="0"/>
                </a:p>
                <a:p>
                  <a:r>
                    <a:rPr lang="en-GB" sz="1400" b="0" dirty="0"/>
                    <a:t>          </a:t>
                  </a:r>
                  <a14:m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sz="1400" dirty="0"/>
                </a:p>
                <a:p>
                  <a:r>
                    <a:rPr lang="en-GB" sz="1400" dirty="0"/>
                    <a:t>      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e>
                      </m:ra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en-GB" sz="1400" dirty="0"/>
                </a:p>
                <a:p>
                  <a:r>
                    <a:rPr lang="en-GB" sz="1400" b="0" dirty="0"/>
                    <a:t>             </a:t>
                  </a:r>
                  <a14:m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en-GB" sz="1400" dirty="0"/>
                </a:p>
              </p:txBody>
            </p:sp>
          </mc:Choice>
          <mc:Fallback>
            <p:sp>
              <p:nvSpPr>
                <p:cNvPr id="218" name="Rectangle 217">
                  <a:extLst>
                    <a:ext uri="{FF2B5EF4-FFF2-40B4-BE49-F238E27FC236}">
                      <a16:creationId xmlns:a16="http://schemas.microsoft.com/office/drawing/2014/main" id="{0B4DC68C-7D43-4EBB-B8EF-33B56218E1A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1231" y="1561748"/>
                  <a:ext cx="1368516" cy="1189813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9" name="Rectangle 218">
                  <a:extLst>
                    <a:ext uri="{FF2B5EF4-FFF2-40B4-BE49-F238E27FC236}">
                      <a16:creationId xmlns:a16="http://schemas.microsoft.com/office/drawing/2014/main" id="{3E895095-6109-48D5-9F88-027DBB34B77D}"/>
                    </a:ext>
                  </a:extLst>
                </p:cNvPr>
                <p:cNvSpPr/>
                <p:nvPr/>
              </p:nvSpPr>
              <p:spPr>
                <a:xfrm>
                  <a:off x="2817140" y="3317032"/>
                  <a:ext cx="1564659" cy="140525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GB" sz="140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GB" sz="1400" dirty="0"/>
                </a:p>
                <a:p>
                  <a:r>
                    <a:rPr lang="en-GB" sz="1400" b="0" dirty="0"/>
                    <a:t>         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r>
                    <a:rPr lang="en-GB" sz="1400" dirty="0"/>
                    <a:t>-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sz="1400" dirty="0"/>
                </a:p>
                <a:p>
                  <a:r>
                    <a:rPr lang="en-GB" sz="1400" dirty="0"/>
                    <a:t>         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80</m:t>
                      </m:r>
                    </m:oMath>
                  </a14:m>
                  <a:endParaRPr lang="en-GB" sz="1400" dirty="0"/>
                </a:p>
                <a:p>
                  <a:r>
                    <a:rPr lang="en-GB" sz="1400" dirty="0"/>
                    <a:t>            </a:t>
                  </a:r>
                  <a14:m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400" b="0" i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80</m:t>
                          </m:r>
                        </m:e>
                      </m:rad>
                    </m:oMath>
                  </a14:m>
                  <a:endParaRPr lang="en-GB" sz="1400" dirty="0"/>
                </a:p>
                <a:p>
                  <a:r>
                    <a:rPr lang="en-GB" sz="1400" b="0" dirty="0"/>
                    <a:t>             </a:t>
                  </a:r>
                  <a14:m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=8.9</m:t>
                      </m:r>
                    </m:oMath>
                  </a14:m>
                  <a:endParaRPr lang="en-GB" sz="1400" dirty="0"/>
                </a:p>
              </p:txBody>
            </p:sp>
          </mc:Choice>
          <mc:Fallback>
            <p:sp>
              <p:nvSpPr>
                <p:cNvPr id="219" name="Rectangle 218">
                  <a:extLst>
                    <a:ext uri="{FF2B5EF4-FFF2-40B4-BE49-F238E27FC236}">
                      <a16:creationId xmlns:a16="http://schemas.microsoft.com/office/drawing/2014/main" id="{3E895095-6109-48D5-9F88-027DBB34B77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17140" y="3317032"/>
                  <a:ext cx="1564659" cy="1405256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0" name="TextBox 219">
              <a:extLst>
                <a:ext uri="{FF2B5EF4-FFF2-40B4-BE49-F238E27FC236}">
                  <a16:creationId xmlns:a16="http://schemas.microsoft.com/office/drawing/2014/main" id="{FECB1693-15AD-4D25-8339-3932CB05B3F0}"/>
                </a:ext>
              </a:extLst>
            </p:cNvPr>
            <p:cNvSpPr txBox="1"/>
            <p:nvPr/>
          </p:nvSpPr>
          <p:spPr>
            <a:xfrm>
              <a:off x="2936360" y="1322095"/>
              <a:ext cx="19993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/>
                <a:t>Pythagoras’ Theorem</a:t>
              </a:r>
            </a:p>
          </p:txBody>
        </p:sp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id="{148E60BC-47F5-441D-BFD4-8A6455B92B49}"/>
                </a:ext>
              </a:extLst>
            </p:cNvPr>
            <p:cNvSpPr txBox="1"/>
            <p:nvPr/>
          </p:nvSpPr>
          <p:spPr>
            <a:xfrm>
              <a:off x="6935115" y="1544201"/>
              <a:ext cx="3289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H</a:t>
              </a:r>
            </a:p>
          </p:txBody>
        </p:sp>
        <p:sp>
          <p:nvSpPr>
            <p:cNvPr id="222" name="TextBox 221">
              <a:extLst>
                <a:ext uri="{FF2B5EF4-FFF2-40B4-BE49-F238E27FC236}">
                  <a16:creationId xmlns:a16="http://schemas.microsoft.com/office/drawing/2014/main" id="{3F716D25-CEDA-461C-8681-9FD38DBBBB10}"/>
                </a:ext>
              </a:extLst>
            </p:cNvPr>
            <p:cNvSpPr txBox="1"/>
            <p:nvPr/>
          </p:nvSpPr>
          <p:spPr>
            <a:xfrm>
              <a:off x="6095986" y="1994793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O</a:t>
              </a:r>
            </a:p>
          </p:txBody>
        </p:sp>
        <p:grpSp>
          <p:nvGrpSpPr>
            <p:cNvPr id="223" name="Group 222">
              <a:extLst>
                <a:ext uri="{FF2B5EF4-FFF2-40B4-BE49-F238E27FC236}">
                  <a16:creationId xmlns:a16="http://schemas.microsoft.com/office/drawing/2014/main" id="{19330956-F4AE-4B1B-9ED7-1393D647007F}"/>
                </a:ext>
              </a:extLst>
            </p:cNvPr>
            <p:cNvGrpSpPr/>
            <p:nvPr/>
          </p:nvGrpSpPr>
          <p:grpSpPr>
            <a:xfrm>
              <a:off x="7590880" y="1287834"/>
              <a:ext cx="812553" cy="688621"/>
              <a:chOff x="171516" y="3821213"/>
              <a:chExt cx="812553" cy="688621"/>
            </a:xfrm>
          </p:grpSpPr>
          <p:grpSp>
            <p:nvGrpSpPr>
              <p:cNvPr id="266" name="Group 265">
                <a:extLst>
                  <a:ext uri="{FF2B5EF4-FFF2-40B4-BE49-F238E27FC236}">
                    <a16:creationId xmlns:a16="http://schemas.microsoft.com/office/drawing/2014/main" id="{134FBC55-46EC-49AB-B091-CE3000EE29A7}"/>
                  </a:ext>
                </a:extLst>
              </p:cNvPr>
              <p:cNvGrpSpPr/>
              <p:nvPr/>
            </p:nvGrpSpPr>
            <p:grpSpPr>
              <a:xfrm>
                <a:off x="171516" y="3821213"/>
                <a:ext cx="812553" cy="657089"/>
                <a:chOff x="171516" y="3821213"/>
                <a:chExt cx="812553" cy="657089"/>
              </a:xfrm>
            </p:grpSpPr>
            <p:sp>
              <p:nvSpPr>
                <p:cNvPr id="270" name="Isosceles Triangle 269">
                  <a:extLst>
                    <a:ext uri="{FF2B5EF4-FFF2-40B4-BE49-F238E27FC236}">
                      <a16:creationId xmlns:a16="http://schemas.microsoft.com/office/drawing/2014/main" id="{7F149A60-A0C5-43B8-AF72-8AA6E763853A}"/>
                    </a:ext>
                  </a:extLst>
                </p:cNvPr>
                <p:cNvSpPr/>
                <p:nvPr/>
              </p:nvSpPr>
              <p:spPr>
                <a:xfrm>
                  <a:off x="171516" y="3821213"/>
                  <a:ext cx="812553" cy="657089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271" name="Straight Connector 270">
                  <a:extLst>
                    <a:ext uri="{FF2B5EF4-FFF2-40B4-BE49-F238E27FC236}">
                      <a16:creationId xmlns:a16="http://schemas.microsoft.com/office/drawing/2014/main" id="{A139522D-5DD1-4429-AB19-22D9AF0866BA}"/>
                    </a:ext>
                  </a:extLst>
                </p:cNvPr>
                <p:cNvCxnSpPr>
                  <a:stCxn id="270" idx="1"/>
                  <a:endCxn id="270" idx="5"/>
                </p:cNvCxnSpPr>
                <p:nvPr/>
              </p:nvCxnSpPr>
              <p:spPr>
                <a:xfrm>
                  <a:off x="374654" y="4149758"/>
                  <a:ext cx="40627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2" name="Straight Connector 271">
                  <a:extLst>
                    <a:ext uri="{FF2B5EF4-FFF2-40B4-BE49-F238E27FC236}">
                      <a16:creationId xmlns:a16="http://schemas.microsoft.com/office/drawing/2014/main" id="{DBE62503-6B5A-4D77-8A8A-945DEF1913DB}"/>
                    </a:ext>
                  </a:extLst>
                </p:cNvPr>
                <p:cNvCxnSpPr>
                  <a:endCxn id="270" idx="3"/>
                </p:cNvCxnSpPr>
                <p:nvPr/>
              </p:nvCxnSpPr>
              <p:spPr>
                <a:xfrm>
                  <a:off x="577792" y="4149757"/>
                  <a:ext cx="1" cy="32854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7" name="TextBox 266">
                <a:extLst>
                  <a:ext uri="{FF2B5EF4-FFF2-40B4-BE49-F238E27FC236}">
                    <a16:creationId xmlns:a16="http://schemas.microsoft.com/office/drawing/2014/main" id="{C080D789-7055-44FF-BD51-E625705DF9C3}"/>
                  </a:ext>
                </a:extLst>
              </p:cNvPr>
              <p:cNvSpPr txBox="1"/>
              <p:nvPr/>
            </p:nvSpPr>
            <p:spPr>
              <a:xfrm>
                <a:off x="292158" y="4140502"/>
                <a:ext cx="2904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S</a:t>
                </a:r>
              </a:p>
            </p:txBody>
          </p:sp>
          <p:sp>
            <p:nvSpPr>
              <p:cNvPr id="268" name="TextBox 267">
                <a:extLst>
                  <a:ext uri="{FF2B5EF4-FFF2-40B4-BE49-F238E27FC236}">
                    <a16:creationId xmlns:a16="http://schemas.microsoft.com/office/drawing/2014/main" id="{03F7178F-7DDF-41BA-8431-ECC6D2F3F78F}"/>
                  </a:ext>
                </a:extLst>
              </p:cNvPr>
              <p:cNvSpPr txBox="1"/>
              <p:nvPr/>
            </p:nvSpPr>
            <p:spPr>
              <a:xfrm>
                <a:off x="411263" y="3865428"/>
                <a:ext cx="313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O</a:t>
                </a:r>
              </a:p>
            </p:txBody>
          </p:sp>
          <p:sp>
            <p:nvSpPr>
              <p:cNvPr id="269" name="TextBox 268">
                <a:extLst>
                  <a:ext uri="{FF2B5EF4-FFF2-40B4-BE49-F238E27FC236}">
                    <a16:creationId xmlns:a16="http://schemas.microsoft.com/office/drawing/2014/main" id="{8E9778FC-180E-43D7-9B61-EAA72A4B5745}"/>
                  </a:ext>
                </a:extLst>
              </p:cNvPr>
              <p:cNvSpPr txBox="1"/>
              <p:nvPr/>
            </p:nvSpPr>
            <p:spPr>
              <a:xfrm>
                <a:off x="554530" y="4140501"/>
                <a:ext cx="3159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H</a:t>
                </a:r>
              </a:p>
            </p:txBody>
          </p: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D7E699A7-1F2D-48E1-BF52-4847AA38B1F1}"/>
                </a:ext>
              </a:extLst>
            </p:cNvPr>
            <p:cNvGrpSpPr/>
            <p:nvPr/>
          </p:nvGrpSpPr>
          <p:grpSpPr>
            <a:xfrm>
              <a:off x="8484627" y="1273064"/>
              <a:ext cx="812553" cy="705453"/>
              <a:chOff x="8650029" y="1310336"/>
              <a:chExt cx="812553" cy="705453"/>
            </a:xfrm>
          </p:grpSpPr>
          <p:grpSp>
            <p:nvGrpSpPr>
              <p:cNvPr id="259" name="Group 258">
                <a:extLst>
                  <a:ext uri="{FF2B5EF4-FFF2-40B4-BE49-F238E27FC236}">
                    <a16:creationId xmlns:a16="http://schemas.microsoft.com/office/drawing/2014/main" id="{F50A24FC-0769-41AC-8F62-3A66DB70F6D9}"/>
                  </a:ext>
                </a:extLst>
              </p:cNvPr>
              <p:cNvGrpSpPr/>
              <p:nvPr/>
            </p:nvGrpSpPr>
            <p:grpSpPr>
              <a:xfrm>
                <a:off x="8650029" y="1310336"/>
                <a:ext cx="812553" cy="657089"/>
                <a:chOff x="171516" y="3821213"/>
                <a:chExt cx="812553" cy="657089"/>
              </a:xfrm>
            </p:grpSpPr>
            <p:sp>
              <p:nvSpPr>
                <p:cNvPr id="263" name="Isosceles Triangle 262">
                  <a:extLst>
                    <a:ext uri="{FF2B5EF4-FFF2-40B4-BE49-F238E27FC236}">
                      <a16:creationId xmlns:a16="http://schemas.microsoft.com/office/drawing/2014/main" id="{2F610606-DD7D-49D8-8EB0-FF7D61785823}"/>
                    </a:ext>
                  </a:extLst>
                </p:cNvPr>
                <p:cNvSpPr/>
                <p:nvPr/>
              </p:nvSpPr>
              <p:spPr>
                <a:xfrm>
                  <a:off x="171516" y="3821213"/>
                  <a:ext cx="812553" cy="657089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r"/>
                  <a:endParaRPr lang="en-GB"/>
                </a:p>
              </p:txBody>
            </p:sp>
            <p:cxnSp>
              <p:nvCxnSpPr>
                <p:cNvPr id="264" name="Straight Connector 263">
                  <a:extLst>
                    <a:ext uri="{FF2B5EF4-FFF2-40B4-BE49-F238E27FC236}">
                      <a16:creationId xmlns:a16="http://schemas.microsoft.com/office/drawing/2014/main" id="{E869C719-B3B9-4631-A472-58F5AAC58B2F}"/>
                    </a:ext>
                  </a:extLst>
                </p:cNvPr>
                <p:cNvCxnSpPr>
                  <a:stCxn id="263" idx="1"/>
                  <a:endCxn id="263" idx="5"/>
                </p:cNvCxnSpPr>
                <p:nvPr/>
              </p:nvCxnSpPr>
              <p:spPr>
                <a:xfrm>
                  <a:off x="374654" y="4149758"/>
                  <a:ext cx="40627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5" name="Straight Connector 264">
                  <a:extLst>
                    <a:ext uri="{FF2B5EF4-FFF2-40B4-BE49-F238E27FC236}">
                      <a16:creationId xmlns:a16="http://schemas.microsoft.com/office/drawing/2014/main" id="{901E8D5A-CEC1-4468-91FD-4D1DC329DC13}"/>
                    </a:ext>
                  </a:extLst>
                </p:cNvPr>
                <p:cNvCxnSpPr>
                  <a:endCxn id="263" idx="3"/>
                </p:cNvCxnSpPr>
                <p:nvPr/>
              </p:nvCxnSpPr>
              <p:spPr>
                <a:xfrm>
                  <a:off x="577792" y="4149757"/>
                  <a:ext cx="1" cy="32854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0" name="TextBox 259">
                <a:extLst>
                  <a:ext uri="{FF2B5EF4-FFF2-40B4-BE49-F238E27FC236}">
                    <a16:creationId xmlns:a16="http://schemas.microsoft.com/office/drawing/2014/main" id="{7E538DD3-21F8-48E5-96B5-26AD76B63C80}"/>
                  </a:ext>
                </a:extLst>
              </p:cNvPr>
              <p:cNvSpPr txBox="1"/>
              <p:nvPr/>
            </p:nvSpPr>
            <p:spPr>
              <a:xfrm>
                <a:off x="8663855" y="1708012"/>
                <a:ext cx="482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GB" sz="1400" dirty="0" err="1"/>
                  <a:t>Sin</a:t>
                </a:r>
                <a:r>
                  <a:rPr lang="en-GB" sz="14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n-GB" sz="1400" dirty="0"/>
              </a:p>
            </p:txBody>
          </p:sp>
          <p:sp>
            <p:nvSpPr>
              <p:cNvPr id="261" name="TextBox 260">
                <a:extLst>
                  <a:ext uri="{FF2B5EF4-FFF2-40B4-BE49-F238E27FC236}">
                    <a16:creationId xmlns:a16="http://schemas.microsoft.com/office/drawing/2014/main" id="{C11F8CD0-8D3E-492A-9473-79DC5CEFEF5E}"/>
                  </a:ext>
                </a:extLst>
              </p:cNvPr>
              <p:cNvSpPr txBox="1"/>
              <p:nvPr/>
            </p:nvSpPr>
            <p:spPr>
              <a:xfrm>
                <a:off x="8889776" y="1389387"/>
                <a:ext cx="3130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400" dirty="0"/>
                  <a:t>8</a:t>
                </a:r>
              </a:p>
            </p:txBody>
          </p:sp>
          <p:sp>
            <p:nvSpPr>
              <p:cNvPr id="262" name="TextBox 261">
                <a:extLst>
                  <a:ext uri="{FF2B5EF4-FFF2-40B4-BE49-F238E27FC236}">
                    <a16:creationId xmlns:a16="http://schemas.microsoft.com/office/drawing/2014/main" id="{14719546-3234-42AF-AD24-24E6056F29BA}"/>
                  </a:ext>
                </a:extLst>
              </p:cNvPr>
              <p:cNvSpPr txBox="1"/>
              <p:nvPr/>
            </p:nvSpPr>
            <p:spPr>
              <a:xfrm>
                <a:off x="8990684" y="1700436"/>
                <a:ext cx="39574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400" dirty="0"/>
                  <a:t>10</a:t>
                </a: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5" name="TextBox 224">
                  <a:extLst>
                    <a:ext uri="{FF2B5EF4-FFF2-40B4-BE49-F238E27FC236}">
                      <a16:creationId xmlns:a16="http://schemas.microsoft.com/office/drawing/2014/main" id="{030AC5CF-B0CD-41FE-8659-A17E1AB0D64F}"/>
                    </a:ext>
                  </a:extLst>
                </p:cNvPr>
                <p:cNvSpPr txBox="1"/>
                <p:nvPr/>
              </p:nvSpPr>
              <p:spPr>
                <a:xfrm>
                  <a:off x="7641579" y="1937513"/>
                  <a:ext cx="1400447" cy="119654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m:oMathPara>
                  </a14:m>
                  <a:endParaRPr lang="en-GB" sz="1400" b="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GB" sz="1400" b="0" i="0" smtClean="0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fName>
                          <m:e>
                            <m:d>
                              <m:dPr>
                                <m:ctrlP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</m:oMath>
                    </m:oMathPara>
                  </a14:m>
                  <a:endParaRPr lang="en-GB" sz="1400" b="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53.1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p>
                        </m:sSup>
                      </m:oMath>
                    </m:oMathPara>
                  </a14:m>
                  <a:endParaRPr lang="en-GB" sz="1400" b="0" dirty="0"/>
                </a:p>
              </p:txBody>
            </p:sp>
          </mc:Choice>
          <mc:Fallback>
            <p:sp>
              <p:nvSpPr>
                <p:cNvPr id="225" name="TextBox 224">
                  <a:extLst>
                    <a:ext uri="{FF2B5EF4-FFF2-40B4-BE49-F238E27FC236}">
                      <a16:creationId xmlns:a16="http://schemas.microsoft.com/office/drawing/2014/main" id="{030AC5CF-B0CD-41FE-8659-A17E1AB0D64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41579" y="1937513"/>
                  <a:ext cx="1400447" cy="1196546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6" name="TextBox 225">
              <a:extLst>
                <a:ext uri="{FF2B5EF4-FFF2-40B4-BE49-F238E27FC236}">
                  <a16:creationId xmlns:a16="http://schemas.microsoft.com/office/drawing/2014/main" id="{21B879B5-857B-408B-B797-37079EB76049}"/>
                </a:ext>
              </a:extLst>
            </p:cNvPr>
            <p:cNvSpPr txBox="1"/>
            <p:nvPr/>
          </p:nvSpPr>
          <p:spPr>
            <a:xfrm>
              <a:off x="8858685" y="3802404"/>
              <a:ext cx="3289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H</a:t>
              </a:r>
            </a:p>
          </p:txBody>
        </p:sp>
        <p:sp>
          <p:nvSpPr>
            <p:cNvPr id="227" name="TextBox 226">
              <a:extLst>
                <a:ext uri="{FF2B5EF4-FFF2-40B4-BE49-F238E27FC236}">
                  <a16:creationId xmlns:a16="http://schemas.microsoft.com/office/drawing/2014/main" id="{ABE1785F-2753-4902-8ADE-033F9DCECC72}"/>
                </a:ext>
              </a:extLst>
            </p:cNvPr>
            <p:cNvSpPr txBox="1"/>
            <p:nvPr/>
          </p:nvSpPr>
          <p:spPr>
            <a:xfrm>
              <a:off x="7669455" y="4171736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</a:t>
              </a:r>
            </a:p>
          </p:txBody>
        </p: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5661EBAA-1EA9-4C0D-BB55-CACC22A1992B}"/>
                </a:ext>
              </a:extLst>
            </p:cNvPr>
            <p:cNvGrpSpPr/>
            <p:nvPr/>
          </p:nvGrpSpPr>
          <p:grpSpPr>
            <a:xfrm>
              <a:off x="5935483" y="3143125"/>
              <a:ext cx="812553" cy="691655"/>
              <a:chOff x="1061117" y="3824980"/>
              <a:chExt cx="812553" cy="691655"/>
            </a:xfrm>
          </p:grpSpPr>
          <p:grpSp>
            <p:nvGrpSpPr>
              <p:cNvPr id="252" name="Group 251">
                <a:extLst>
                  <a:ext uri="{FF2B5EF4-FFF2-40B4-BE49-F238E27FC236}">
                    <a16:creationId xmlns:a16="http://schemas.microsoft.com/office/drawing/2014/main" id="{9A252DA3-E5DF-49EE-83AE-322970590E41}"/>
                  </a:ext>
                </a:extLst>
              </p:cNvPr>
              <p:cNvGrpSpPr/>
              <p:nvPr/>
            </p:nvGrpSpPr>
            <p:grpSpPr>
              <a:xfrm>
                <a:off x="1061117" y="3824980"/>
                <a:ext cx="812553" cy="657089"/>
                <a:chOff x="171516" y="3821213"/>
                <a:chExt cx="812553" cy="657089"/>
              </a:xfrm>
            </p:grpSpPr>
            <p:sp>
              <p:nvSpPr>
                <p:cNvPr id="256" name="Isosceles Triangle 255">
                  <a:extLst>
                    <a:ext uri="{FF2B5EF4-FFF2-40B4-BE49-F238E27FC236}">
                      <a16:creationId xmlns:a16="http://schemas.microsoft.com/office/drawing/2014/main" id="{21E224A4-05CA-4463-8968-99100F22CD1D}"/>
                    </a:ext>
                  </a:extLst>
                </p:cNvPr>
                <p:cNvSpPr/>
                <p:nvPr/>
              </p:nvSpPr>
              <p:spPr>
                <a:xfrm>
                  <a:off x="171516" y="3821213"/>
                  <a:ext cx="812553" cy="657089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257" name="Straight Connector 256">
                  <a:extLst>
                    <a:ext uri="{FF2B5EF4-FFF2-40B4-BE49-F238E27FC236}">
                      <a16:creationId xmlns:a16="http://schemas.microsoft.com/office/drawing/2014/main" id="{979322CA-D9C7-48D7-B289-94AB029C513C}"/>
                    </a:ext>
                  </a:extLst>
                </p:cNvPr>
                <p:cNvCxnSpPr>
                  <a:stCxn id="256" idx="1"/>
                  <a:endCxn id="256" idx="5"/>
                </p:cNvCxnSpPr>
                <p:nvPr/>
              </p:nvCxnSpPr>
              <p:spPr>
                <a:xfrm>
                  <a:off x="374654" y="4149758"/>
                  <a:ext cx="40627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8" name="Straight Connector 257">
                  <a:extLst>
                    <a:ext uri="{FF2B5EF4-FFF2-40B4-BE49-F238E27FC236}">
                      <a16:creationId xmlns:a16="http://schemas.microsoft.com/office/drawing/2014/main" id="{B3E0B2AF-7992-4ED4-B060-CE49AF417A93}"/>
                    </a:ext>
                  </a:extLst>
                </p:cNvPr>
                <p:cNvCxnSpPr>
                  <a:endCxn id="256" idx="3"/>
                </p:cNvCxnSpPr>
                <p:nvPr/>
              </p:nvCxnSpPr>
              <p:spPr>
                <a:xfrm>
                  <a:off x="577792" y="4149757"/>
                  <a:ext cx="1" cy="32854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53" name="TextBox 252">
                <a:extLst>
                  <a:ext uri="{FF2B5EF4-FFF2-40B4-BE49-F238E27FC236}">
                    <a16:creationId xmlns:a16="http://schemas.microsoft.com/office/drawing/2014/main" id="{AD1194DF-0B3D-486B-BE94-B8749E048BF1}"/>
                  </a:ext>
                </a:extLst>
              </p:cNvPr>
              <p:cNvSpPr txBox="1"/>
              <p:nvPr/>
            </p:nvSpPr>
            <p:spPr>
              <a:xfrm>
                <a:off x="1438339" y="4145248"/>
                <a:ext cx="3159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H</a:t>
                </a:r>
              </a:p>
            </p:txBody>
          </p:sp>
          <p:sp>
            <p:nvSpPr>
              <p:cNvPr id="254" name="TextBox 253">
                <a:extLst>
                  <a:ext uri="{FF2B5EF4-FFF2-40B4-BE49-F238E27FC236}">
                    <a16:creationId xmlns:a16="http://schemas.microsoft.com/office/drawing/2014/main" id="{7186BC1C-0F88-449B-AA61-5E9E335BD232}"/>
                  </a:ext>
                </a:extLst>
              </p:cNvPr>
              <p:cNvSpPr txBox="1"/>
              <p:nvPr/>
            </p:nvSpPr>
            <p:spPr>
              <a:xfrm>
                <a:off x="1303547" y="3845907"/>
                <a:ext cx="313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</a:t>
                </a:r>
              </a:p>
            </p:txBody>
          </p:sp>
          <p:sp>
            <p:nvSpPr>
              <p:cNvPr id="255" name="TextBox 254">
                <a:extLst>
                  <a:ext uri="{FF2B5EF4-FFF2-40B4-BE49-F238E27FC236}">
                    <a16:creationId xmlns:a16="http://schemas.microsoft.com/office/drawing/2014/main" id="{CD2C4F4A-2971-4256-A401-6F4A395F1ED7}"/>
                  </a:ext>
                </a:extLst>
              </p:cNvPr>
              <p:cNvSpPr txBox="1"/>
              <p:nvPr/>
            </p:nvSpPr>
            <p:spPr>
              <a:xfrm>
                <a:off x="1164976" y="4147303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C</a:t>
                </a:r>
              </a:p>
            </p:txBody>
          </p:sp>
        </p:grpSp>
        <p:grpSp>
          <p:nvGrpSpPr>
            <p:cNvPr id="229" name="Group 228">
              <a:extLst>
                <a:ext uri="{FF2B5EF4-FFF2-40B4-BE49-F238E27FC236}">
                  <a16:creationId xmlns:a16="http://schemas.microsoft.com/office/drawing/2014/main" id="{A66C6BD9-476A-4AAC-B991-FEF18015EDAD}"/>
                </a:ext>
              </a:extLst>
            </p:cNvPr>
            <p:cNvGrpSpPr/>
            <p:nvPr/>
          </p:nvGrpSpPr>
          <p:grpSpPr>
            <a:xfrm>
              <a:off x="6807585" y="3143125"/>
              <a:ext cx="833994" cy="712555"/>
              <a:chOff x="8628588" y="1310336"/>
              <a:chExt cx="833994" cy="712555"/>
            </a:xfrm>
          </p:grpSpPr>
          <p:grpSp>
            <p:nvGrpSpPr>
              <p:cNvPr id="245" name="Group 244">
                <a:extLst>
                  <a:ext uri="{FF2B5EF4-FFF2-40B4-BE49-F238E27FC236}">
                    <a16:creationId xmlns:a16="http://schemas.microsoft.com/office/drawing/2014/main" id="{36210BB2-6343-4EEF-B7AA-272A524E6036}"/>
                  </a:ext>
                </a:extLst>
              </p:cNvPr>
              <p:cNvGrpSpPr/>
              <p:nvPr/>
            </p:nvGrpSpPr>
            <p:grpSpPr>
              <a:xfrm>
                <a:off x="8650029" y="1310336"/>
                <a:ext cx="812553" cy="657089"/>
                <a:chOff x="171516" y="3821213"/>
                <a:chExt cx="812553" cy="657089"/>
              </a:xfrm>
            </p:grpSpPr>
            <p:sp>
              <p:nvSpPr>
                <p:cNvPr id="249" name="Isosceles Triangle 248">
                  <a:extLst>
                    <a:ext uri="{FF2B5EF4-FFF2-40B4-BE49-F238E27FC236}">
                      <a16:creationId xmlns:a16="http://schemas.microsoft.com/office/drawing/2014/main" id="{D2D57C14-9EF9-4A31-B301-A0EE45169CE4}"/>
                    </a:ext>
                  </a:extLst>
                </p:cNvPr>
                <p:cNvSpPr/>
                <p:nvPr/>
              </p:nvSpPr>
              <p:spPr>
                <a:xfrm>
                  <a:off x="171516" y="3821213"/>
                  <a:ext cx="812553" cy="657089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r"/>
                  <a:endParaRPr lang="en-GB"/>
                </a:p>
              </p:txBody>
            </p:sp>
            <p:cxnSp>
              <p:nvCxnSpPr>
                <p:cNvPr id="250" name="Straight Connector 249">
                  <a:extLst>
                    <a:ext uri="{FF2B5EF4-FFF2-40B4-BE49-F238E27FC236}">
                      <a16:creationId xmlns:a16="http://schemas.microsoft.com/office/drawing/2014/main" id="{6622AE35-0A8F-4E34-A675-2CC71FC2729E}"/>
                    </a:ext>
                  </a:extLst>
                </p:cNvPr>
                <p:cNvCxnSpPr>
                  <a:stCxn id="249" idx="1"/>
                  <a:endCxn id="249" idx="5"/>
                </p:cNvCxnSpPr>
                <p:nvPr/>
              </p:nvCxnSpPr>
              <p:spPr>
                <a:xfrm>
                  <a:off x="374654" y="4149758"/>
                  <a:ext cx="40627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1" name="Straight Connector 250">
                  <a:extLst>
                    <a:ext uri="{FF2B5EF4-FFF2-40B4-BE49-F238E27FC236}">
                      <a16:creationId xmlns:a16="http://schemas.microsoft.com/office/drawing/2014/main" id="{8C0323F9-6D61-4EE6-AD8A-11D73090D11F}"/>
                    </a:ext>
                  </a:extLst>
                </p:cNvPr>
                <p:cNvCxnSpPr>
                  <a:endCxn id="249" idx="3"/>
                </p:cNvCxnSpPr>
                <p:nvPr/>
              </p:nvCxnSpPr>
              <p:spPr>
                <a:xfrm>
                  <a:off x="577792" y="4149757"/>
                  <a:ext cx="1" cy="32854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46" name="TextBox 245">
                <a:extLst>
                  <a:ext uri="{FF2B5EF4-FFF2-40B4-BE49-F238E27FC236}">
                    <a16:creationId xmlns:a16="http://schemas.microsoft.com/office/drawing/2014/main" id="{C0FAFE35-3AC4-46BA-8F7F-6868625F5BB3}"/>
                  </a:ext>
                </a:extLst>
              </p:cNvPr>
              <p:cNvSpPr txBox="1"/>
              <p:nvPr/>
            </p:nvSpPr>
            <p:spPr>
              <a:xfrm>
                <a:off x="8628588" y="1768975"/>
                <a:ext cx="518091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GB" sz="1050" dirty="0"/>
                  <a:t>Cos48</a:t>
                </a:r>
              </a:p>
            </p:txBody>
          </p:sp>
          <p:sp>
            <p:nvSpPr>
              <p:cNvPr id="247" name="TextBox 246">
                <a:extLst>
                  <a:ext uri="{FF2B5EF4-FFF2-40B4-BE49-F238E27FC236}">
                    <a16:creationId xmlns:a16="http://schemas.microsoft.com/office/drawing/2014/main" id="{891234F1-9A3D-4338-887C-FEB8930C62C4}"/>
                  </a:ext>
                </a:extLst>
              </p:cNvPr>
              <p:cNvSpPr txBox="1"/>
              <p:nvPr/>
            </p:nvSpPr>
            <p:spPr>
              <a:xfrm>
                <a:off x="8998392" y="1700595"/>
                <a:ext cx="3814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400" dirty="0"/>
                  <a:t>38</a:t>
                </a:r>
              </a:p>
            </p:txBody>
          </p:sp>
          <p:sp>
            <p:nvSpPr>
              <p:cNvPr id="248" name="TextBox 247">
                <a:extLst>
                  <a:ext uri="{FF2B5EF4-FFF2-40B4-BE49-F238E27FC236}">
                    <a16:creationId xmlns:a16="http://schemas.microsoft.com/office/drawing/2014/main" id="{C662DA61-ABF5-44F8-BB71-FAD711AFD1DA}"/>
                  </a:ext>
                </a:extLst>
              </p:cNvPr>
              <p:cNvSpPr txBox="1"/>
              <p:nvPr/>
            </p:nvSpPr>
            <p:spPr>
              <a:xfrm>
                <a:off x="8799071" y="1351871"/>
                <a:ext cx="39574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0" name="TextBox 229">
                  <a:extLst>
                    <a:ext uri="{FF2B5EF4-FFF2-40B4-BE49-F238E27FC236}">
                      <a16:creationId xmlns:a16="http://schemas.microsoft.com/office/drawing/2014/main" id="{FE79C7A3-8850-44F7-BD7E-C07709972B3B}"/>
                    </a:ext>
                  </a:extLst>
                </p:cNvPr>
                <p:cNvSpPr txBox="1"/>
                <p:nvPr/>
              </p:nvSpPr>
              <p:spPr>
                <a:xfrm>
                  <a:off x="6095986" y="3936395"/>
                  <a:ext cx="1446358" cy="89216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4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48</m:t>
                            </m:r>
                          </m:e>
                        </m:func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38</m:t>
                            </m:r>
                          </m:den>
                        </m:f>
                      </m:oMath>
                    </m:oMathPara>
                  </a14:m>
                  <a:endParaRPr lang="en-GB" sz="1400" b="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38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func>
                          <m:func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48</m:t>
                            </m:r>
                          </m:e>
                        </m:func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sz="1400" b="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=25.4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oMath>
                    </m:oMathPara>
                  </a14:m>
                  <a:endParaRPr lang="en-GB" sz="1400" b="0" dirty="0"/>
                </a:p>
              </p:txBody>
            </p:sp>
          </mc:Choice>
          <mc:Fallback>
            <p:sp>
              <p:nvSpPr>
                <p:cNvPr id="230" name="TextBox 229">
                  <a:extLst>
                    <a:ext uri="{FF2B5EF4-FFF2-40B4-BE49-F238E27FC236}">
                      <a16:creationId xmlns:a16="http://schemas.microsoft.com/office/drawing/2014/main" id="{FE79C7A3-8850-44F7-BD7E-C07709972B3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5986" y="3936395"/>
                  <a:ext cx="1446358" cy="892167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231" name="Picture 230">
              <a:extLst>
                <a:ext uri="{FF2B5EF4-FFF2-40B4-BE49-F238E27FC236}">
                  <a16:creationId xmlns:a16="http://schemas.microsoft.com/office/drawing/2014/main" id="{D6755CBC-BB8F-44E7-996E-5721B1A596D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6432270" y="5442603"/>
              <a:ext cx="1460456" cy="706672"/>
            </a:xfrm>
            <a:prstGeom prst="rect">
              <a:avLst/>
            </a:prstGeom>
          </p:spPr>
        </p:pic>
        <p:sp>
          <p:nvSpPr>
            <p:cNvPr id="232" name="Oval 231">
              <a:extLst>
                <a:ext uri="{FF2B5EF4-FFF2-40B4-BE49-F238E27FC236}">
                  <a16:creationId xmlns:a16="http://schemas.microsoft.com/office/drawing/2014/main" id="{D19B677F-F3F8-479D-B6AC-4541692186EA}"/>
                </a:ext>
              </a:extLst>
            </p:cNvPr>
            <p:cNvSpPr/>
            <p:nvPr/>
          </p:nvSpPr>
          <p:spPr>
            <a:xfrm>
              <a:off x="5371753" y="5513305"/>
              <a:ext cx="300829" cy="334011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3" name="Rounded Rectangle 93">
              <a:extLst>
                <a:ext uri="{FF2B5EF4-FFF2-40B4-BE49-F238E27FC236}">
                  <a16:creationId xmlns:a16="http://schemas.microsoft.com/office/drawing/2014/main" id="{1900A852-8384-4530-B3EE-033EFFBC9B9F}"/>
                </a:ext>
              </a:extLst>
            </p:cNvPr>
            <p:cNvSpPr/>
            <p:nvPr/>
          </p:nvSpPr>
          <p:spPr>
            <a:xfrm>
              <a:off x="4141217" y="5190848"/>
              <a:ext cx="5695127" cy="1320713"/>
            </a:xfrm>
            <a:prstGeom prst="roundRect">
              <a:avLst/>
            </a:prstGeom>
            <a:noFill/>
            <a:ln w="38100">
              <a:solidFill>
                <a:srgbClr val="FAB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400" dirty="0">
                  <a:solidFill>
                    <a:schemeClr val="tx1"/>
                  </a:solidFill>
                </a:rPr>
                <a:t>a)                   b)                         c)                                          d)     </a:t>
              </a:r>
            </a:p>
            <a:p>
              <a:endParaRPr lang="en-GB" sz="1400" dirty="0">
                <a:solidFill>
                  <a:schemeClr val="tx1"/>
                </a:solidFill>
              </a:endParaRPr>
            </a:p>
          </p:txBody>
        </p:sp>
        <p:sp>
          <p:nvSpPr>
            <p:cNvPr id="234" name="TextBox 233">
              <a:extLst>
                <a:ext uri="{FF2B5EF4-FFF2-40B4-BE49-F238E27FC236}">
                  <a16:creationId xmlns:a16="http://schemas.microsoft.com/office/drawing/2014/main" id="{C35FA2AC-899B-4A07-B322-2177CFABC9F2}"/>
                </a:ext>
              </a:extLst>
            </p:cNvPr>
            <p:cNvSpPr txBox="1"/>
            <p:nvPr/>
          </p:nvSpPr>
          <p:spPr>
            <a:xfrm rot="10800000">
              <a:off x="4103015" y="6556233"/>
              <a:ext cx="5733329" cy="2616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ANSWERS: a) 8.06m    b)  5.94m   c)  55.15</a:t>
              </a:r>
              <a:r>
                <a:rPr lang="en-GB" sz="1100" baseline="30000" dirty="0"/>
                <a:t>o</a:t>
              </a:r>
              <a:r>
                <a:rPr lang="en-GB" sz="1100" dirty="0"/>
                <a:t>   </a:t>
              </a:r>
              <a:r>
                <a:rPr lang="en-GB" sz="1100"/>
                <a:t>d) 2.34cm </a:t>
              </a:r>
              <a:endParaRPr lang="en-GB" sz="1100" dirty="0"/>
            </a:p>
          </p:txBody>
        </p:sp>
        <p:sp>
          <p:nvSpPr>
            <p:cNvPr id="235" name="TextBox 234">
              <a:extLst>
                <a:ext uri="{FF2B5EF4-FFF2-40B4-BE49-F238E27FC236}">
                  <a16:creationId xmlns:a16="http://schemas.microsoft.com/office/drawing/2014/main" id="{D634F8D6-FDF5-46DE-9FA7-39A8C01B2719}"/>
                </a:ext>
              </a:extLst>
            </p:cNvPr>
            <p:cNvSpPr txBox="1"/>
            <p:nvPr/>
          </p:nvSpPr>
          <p:spPr>
            <a:xfrm>
              <a:off x="4161633" y="5252504"/>
              <a:ext cx="56429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Find the value of </a:t>
              </a:r>
              <a:r>
                <a:rPr lang="en-GB" sz="1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x.</a:t>
              </a:r>
              <a:endParaRPr lang="en-GB" sz="1400" dirty="0"/>
            </a:p>
          </p:txBody>
        </p:sp>
        <p:pic>
          <p:nvPicPr>
            <p:cNvPr id="236" name="Picture 235">
              <a:extLst>
                <a:ext uri="{FF2B5EF4-FFF2-40B4-BE49-F238E27FC236}">
                  <a16:creationId xmlns:a16="http://schemas.microsoft.com/office/drawing/2014/main" id="{02408356-7EDE-4A45-9C06-E6E44C534AE4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4495489" y="5495296"/>
              <a:ext cx="606593" cy="899431"/>
            </a:xfrm>
            <a:prstGeom prst="rect">
              <a:avLst/>
            </a:prstGeom>
          </p:spPr>
        </p:pic>
        <p:sp>
          <p:nvSpPr>
            <p:cNvPr id="237" name="Rectangle 236">
              <a:extLst>
                <a:ext uri="{FF2B5EF4-FFF2-40B4-BE49-F238E27FC236}">
                  <a16:creationId xmlns:a16="http://schemas.microsoft.com/office/drawing/2014/main" id="{CDA1A2AD-5602-4C3F-8ECE-59E3A56C4F2B}"/>
                </a:ext>
              </a:extLst>
            </p:cNvPr>
            <p:cNvSpPr/>
            <p:nvPr/>
          </p:nvSpPr>
          <p:spPr>
            <a:xfrm>
              <a:off x="4868092" y="5752564"/>
              <a:ext cx="329073" cy="14185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8" name="Rectangle 237">
              <a:extLst>
                <a:ext uri="{FF2B5EF4-FFF2-40B4-BE49-F238E27FC236}">
                  <a16:creationId xmlns:a16="http://schemas.microsoft.com/office/drawing/2014/main" id="{B6290F9B-1F4B-47E3-B8BD-2A0CFE7D443F}"/>
                </a:ext>
              </a:extLst>
            </p:cNvPr>
            <p:cNvSpPr/>
            <p:nvPr/>
          </p:nvSpPr>
          <p:spPr>
            <a:xfrm>
              <a:off x="4815061" y="5677115"/>
              <a:ext cx="28725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dirty="0"/>
            </a:p>
          </p:txBody>
        </p:sp>
        <p:sp>
          <p:nvSpPr>
            <p:cNvPr id="239" name="Rectangle 238">
              <a:extLst>
                <a:ext uri="{FF2B5EF4-FFF2-40B4-BE49-F238E27FC236}">
                  <a16:creationId xmlns:a16="http://schemas.microsoft.com/office/drawing/2014/main" id="{93DD8DBE-CDC8-48CE-ACCA-3E7CBD9CCC4E}"/>
                </a:ext>
              </a:extLst>
            </p:cNvPr>
            <p:cNvSpPr/>
            <p:nvPr/>
          </p:nvSpPr>
          <p:spPr>
            <a:xfrm>
              <a:off x="6264462" y="5298796"/>
              <a:ext cx="326980" cy="1965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40" name="Picture 239">
              <a:extLst>
                <a:ext uri="{FF2B5EF4-FFF2-40B4-BE49-F238E27FC236}">
                  <a16:creationId xmlns:a16="http://schemas.microsoft.com/office/drawing/2014/main" id="{8F52689C-6AEF-4866-88D4-34FCC2F1490C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 rot="19381831">
              <a:off x="5331442" y="5535468"/>
              <a:ext cx="914297" cy="728201"/>
            </a:xfrm>
            <a:prstGeom prst="rect">
              <a:avLst/>
            </a:prstGeom>
          </p:spPr>
        </p:pic>
        <p:sp>
          <p:nvSpPr>
            <p:cNvPr id="241" name="Rectangle 240">
              <a:extLst>
                <a:ext uri="{FF2B5EF4-FFF2-40B4-BE49-F238E27FC236}">
                  <a16:creationId xmlns:a16="http://schemas.microsoft.com/office/drawing/2014/main" id="{25C39906-E3D9-4A78-BD62-EFB0765610D4}"/>
                </a:ext>
              </a:extLst>
            </p:cNvPr>
            <p:cNvSpPr/>
            <p:nvPr/>
          </p:nvSpPr>
          <p:spPr>
            <a:xfrm>
              <a:off x="5991689" y="5480860"/>
              <a:ext cx="199609" cy="2119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42" name="Picture 241">
              <a:extLst>
                <a:ext uri="{FF2B5EF4-FFF2-40B4-BE49-F238E27FC236}">
                  <a16:creationId xmlns:a16="http://schemas.microsoft.com/office/drawing/2014/main" id="{15133F79-407C-4FE4-A703-B133282866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8329202" y="5389633"/>
              <a:ext cx="1387902" cy="800430"/>
            </a:xfrm>
            <a:prstGeom prst="rect">
              <a:avLst/>
            </a:prstGeom>
          </p:spPr>
        </p:pic>
        <p:sp>
          <p:nvSpPr>
            <p:cNvPr id="243" name="Rectangle 242">
              <a:extLst>
                <a:ext uri="{FF2B5EF4-FFF2-40B4-BE49-F238E27FC236}">
                  <a16:creationId xmlns:a16="http://schemas.microsoft.com/office/drawing/2014/main" id="{6EFC5AC2-276D-4B54-A9C6-8B36E0B7B84B}"/>
                </a:ext>
              </a:extLst>
            </p:cNvPr>
            <p:cNvSpPr/>
            <p:nvPr/>
          </p:nvSpPr>
          <p:spPr>
            <a:xfrm>
              <a:off x="5916660" y="5420286"/>
              <a:ext cx="28725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dirty="0"/>
            </a:p>
          </p:txBody>
        </p:sp>
        <p:cxnSp>
          <p:nvCxnSpPr>
            <p:cNvPr id="244" name="Straight Connector 243">
              <a:extLst>
                <a:ext uri="{FF2B5EF4-FFF2-40B4-BE49-F238E27FC236}">
                  <a16:creationId xmlns:a16="http://schemas.microsoft.com/office/drawing/2014/main" id="{5CFDD072-A2C8-4DAE-9F00-23261D8AD9F4}"/>
                </a:ext>
              </a:extLst>
            </p:cNvPr>
            <p:cNvCxnSpPr/>
            <p:nvPr/>
          </p:nvCxnSpPr>
          <p:spPr>
            <a:xfrm>
              <a:off x="5672582" y="1616378"/>
              <a:ext cx="0" cy="2969381"/>
            </a:xfrm>
            <a:prstGeom prst="line">
              <a:avLst/>
            </a:prstGeom>
            <a:ln w="28575">
              <a:solidFill>
                <a:srgbClr val="8702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31748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E6DF910-32F0-462F-88CC-7C2D3ECB7A54}"/>
              </a:ext>
            </a:extLst>
          </p:cNvPr>
          <p:cNvGrpSpPr/>
          <p:nvPr/>
        </p:nvGrpSpPr>
        <p:grpSpPr>
          <a:xfrm>
            <a:off x="1202558" y="0"/>
            <a:ext cx="9786883" cy="6783360"/>
            <a:chOff x="36387" y="0"/>
            <a:chExt cx="9786883" cy="678336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EFF341E-7924-4335-8FFE-229974C47A07}"/>
                </a:ext>
              </a:extLst>
            </p:cNvPr>
            <p:cNvSpPr/>
            <p:nvPr/>
          </p:nvSpPr>
          <p:spPr>
            <a:xfrm>
              <a:off x="298701" y="0"/>
              <a:ext cx="9501051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3200" dirty="0">
                  <a:ln w="0"/>
                  <a:solidFill>
                    <a:srgbClr val="2C278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3D TRIGONOMETRY</a:t>
              </a:r>
              <a:endParaRPr lang="en-US" sz="3200" b="0" cap="none" spc="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6" name="Rounded Rectangle 2">
              <a:extLst>
                <a:ext uri="{FF2B5EF4-FFF2-40B4-BE49-F238E27FC236}">
                  <a16:creationId xmlns:a16="http://schemas.microsoft.com/office/drawing/2014/main" id="{3765100B-4DDA-400A-AB81-22AB1B9C160E}"/>
                </a:ext>
              </a:extLst>
            </p:cNvPr>
            <p:cNvSpPr/>
            <p:nvPr/>
          </p:nvSpPr>
          <p:spPr>
            <a:xfrm>
              <a:off x="69670" y="69669"/>
              <a:ext cx="9753600" cy="1062445"/>
            </a:xfrm>
            <a:prstGeom prst="roundRect">
              <a:avLst/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453366B-73B1-439A-932C-111DC2F7F1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6345" y="4950024"/>
              <a:ext cx="1892481" cy="459793"/>
            </a:xfrm>
            <a:prstGeom prst="rect">
              <a:avLst/>
            </a:prstGeom>
          </p:spPr>
        </p:pic>
        <p:sp>
          <p:nvSpPr>
            <p:cNvPr id="8" name="Rounded Rectangle 22">
              <a:extLst>
                <a:ext uri="{FF2B5EF4-FFF2-40B4-BE49-F238E27FC236}">
                  <a16:creationId xmlns:a16="http://schemas.microsoft.com/office/drawing/2014/main" id="{CCC042DB-3615-472E-874F-C8E279BA4FFA}"/>
                </a:ext>
              </a:extLst>
            </p:cNvPr>
            <p:cNvSpPr/>
            <p:nvPr/>
          </p:nvSpPr>
          <p:spPr>
            <a:xfrm>
              <a:off x="69670" y="4880353"/>
              <a:ext cx="2194558" cy="1172102"/>
            </a:xfrm>
            <a:prstGeom prst="roundRect">
              <a:avLst/>
            </a:prstGeom>
            <a:noFill/>
            <a:ln w="38100">
              <a:solidFill>
                <a:srgbClr val="33A7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GB" sz="2000" b="1" dirty="0">
                <a:solidFill>
                  <a:srgbClr val="32A7DF"/>
                </a:solidFill>
              </a:endParaRPr>
            </a:p>
          </p:txBody>
        </p:sp>
        <p:sp>
          <p:nvSpPr>
            <p:cNvPr id="9" name="Rounded Rectangle 26">
              <a:extLst>
                <a:ext uri="{FF2B5EF4-FFF2-40B4-BE49-F238E27FC236}">
                  <a16:creationId xmlns:a16="http://schemas.microsoft.com/office/drawing/2014/main" id="{33C1F333-BE58-4059-A6B5-F68CB5DCBC1A}"/>
                </a:ext>
              </a:extLst>
            </p:cNvPr>
            <p:cNvSpPr/>
            <p:nvPr/>
          </p:nvSpPr>
          <p:spPr>
            <a:xfrm>
              <a:off x="69671" y="1200329"/>
              <a:ext cx="2194558" cy="3606802"/>
            </a:xfrm>
            <a:prstGeom prst="roundRect">
              <a:avLst>
                <a:gd name="adj" fmla="val 10148"/>
              </a:avLst>
            </a:prstGeom>
            <a:noFill/>
            <a:ln w="38100">
              <a:solidFill>
                <a:srgbClr val="FAB4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GB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28">
              <a:extLst>
                <a:ext uri="{FF2B5EF4-FFF2-40B4-BE49-F238E27FC236}">
                  <a16:creationId xmlns:a16="http://schemas.microsoft.com/office/drawing/2014/main" id="{87F65F90-EE68-4D66-B77D-1BB1E7297B08}"/>
                </a:ext>
              </a:extLst>
            </p:cNvPr>
            <p:cNvSpPr/>
            <p:nvPr/>
          </p:nvSpPr>
          <p:spPr>
            <a:xfrm>
              <a:off x="2358254" y="4890390"/>
              <a:ext cx="1130651" cy="1892970"/>
            </a:xfrm>
            <a:prstGeom prst="roundRect">
              <a:avLst/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chemeClr val="tx1"/>
                </a:solidFill>
              </a:endParaRPr>
            </a:p>
          </p:txBody>
        </p:sp>
        <p:sp>
          <p:nvSpPr>
            <p:cNvPr id="11" name="Rounded Rectangle 19">
              <a:extLst>
                <a:ext uri="{FF2B5EF4-FFF2-40B4-BE49-F238E27FC236}">
                  <a16:creationId xmlns:a16="http://schemas.microsoft.com/office/drawing/2014/main" id="{A6C72A98-2E3C-4B15-BB71-8CDED375110E}"/>
                </a:ext>
              </a:extLst>
            </p:cNvPr>
            <p:cNvSpPr/>
            <p:nvPr/>
          </p:nvSpPr>
          <p:spPr>
            <a:xfrm>
              <a:off x="3604727" y="4921490"/>
              <a:ext cx="6206688" cy="1263700"/>
            </a:xfrm>
            <a:prstGeom prst="roundRect">
              <a:avLst/>
            </a:prstGeom>
            <a:noFill/>
            <a:ln w="38100">
              <a:solidFill>
                <a:srgbClr val="FAB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73C6CE0-F7A9-4FDC-96F5-0C413D513522}"/>
                </a:ext>
              </a:extLst>
            </p:cNvPr>
            <p:cNvSpPr txBox="1"/>
            <p:nvPr/>
          </p:nvSpPr>
          <p:spPr>
            <a:xfrm rot="10800000">
              <a:off x="3592875" y="6365755"/>
              <a:ext cx="6230395" cy="27699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ANSWERS  1) 10.77cm   2) 12.84cm   3) 33.02</a:t>
              </a:r>
              <a:r>
                <a:rPr lang="en-GB" sz="1200" baseline="30000" dirty="0"/>
                <a:t>o</a:t>
              </a:r>
              <a:endParaRPr lang="en-GB" sz="1200" dirty="0"/>
            </a:p>
          </p:txBody>
        </p:sp>
        <p:sp>
          <p:nvSpPr>
            <p:cNvPr id="13" name="Rounded Rectangle 23">
              <a:extLst>
                <a:ext uri="{FF2B5EF4-FFF2-40B4-BE49-F238E27FC236}">
                  <a16:creationId xmlns:a16="http://schemas.microsoft.com/office/drawing/2014/main" id="{88EF389A-4256-48C5-BF44-E66D55EB8F32}"/>
                </a:ext>
              </a:extLst>
            </p:cNvPr>
            <p:cNvSpPr/>
            <p:nvPr/>
          </p:nvSpPr>
          <p:spPr>
            <a:xfrm>
              <a:off x="2360190" y="1172021"/>
              <a:ext cx="7463080" cy="3635110"/>
            </a:xfrm>
            <a:prstGeom prst="roundRect">
              <a:avLst>
                <a:gd name="adj" fmla="val 8490"/>
              </a:avLst>
            </a:prstGeom>
            <a:noFill/>
            <a:ln w="38100">
              <a:solidFill>
                <a:srgbClr val="8702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sz="14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554C6A9-3690-45BA-AF3E-0BD7C3063DDC}"/>
                </a:ext>
              </a:extLst>
            </p:cNvPr>
            <p:cNvSpPr txBox="1"/>
            <p:nvPr/>
          </p:nvSpPr>
          <p:spPr>
            <a:xfrm>
              <a:off x="2419130" y="5036656"/>
              <a:ext cx="1015343" cy="16004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87022F"/>
                  </a:solidFill>
                  <a:latin typeface="Calibri" panose="020F0502020204030204" pitchFamily="34" charset="0"/>
                </a:rPr>
                <a:t>Key Words</a:t>
              </a:r>
              <a:r>
                <a:rPr lang="en-GB" sz="1400" b="1" dirty="0">
                  <a:latin typeface="Calibri" panose="020F0502020204030204" pitchFamily="34" charset="0"/>
                </a:rPr>
                <a:t> </a:t>
              </a:r>
            </a:p>
            <a:p>
              <a:pPr algn="ctr"/>
              <a:r>
                <a:rPr lang="en-GB" sz="1400" dirty="0">
                  <a:latin typeface="Calibri" panose="020F0502020204030204" pitchFamily="34" charset="0"/>
                </a:rPr>
                <a:t>Sine</a:t>
              </a:r>
            </a:p>
            <a:p>
              <a:pPr algn="ctr"/>
              <a:r>
                <a:rPr lang="en-GB" sz="1400" dirty="0">
                  <a:latin typeface="Calibri" panose="020F0502020204030204" pitchFamily="34" charset="0"/>
                </a:rPr>
                <a:t>Cosine</a:t>
              </a:r>
            </a:p>
            <a:p>
              <a:pPr algn="ctr"/>
              <a:r>
                <a:rPr lang="en-GB" sz="1400" dirty="0">
                  <a:latin typeface="Calibri" panose="020F0502020204030204" pitchFamily="34" charset="0"/>
                </a:rPr>
                <a:t>Tangent</a:t>
              </a:r>
            </a:p>
            <a:p>
              <a:pPr algn="ctr"/>
              <a:r>
                <a:rPr lang="en-GB" sz="1400" dirty="0">
                  <a:latin typeface="Calibri" panose="020F0502020204030204" pitchFamily="34" charset="0"/>
                </a:rPr>
                <a:t>3D</a:t>
              </a:r>
            </a:p>
            <a:p>
              <a:pPr algn="ctr"/>
              <a:r>
                <a:rPr lang="en-GB" sz="1400" dirty="0">
                  <a:latin typeface="Calibri" panose="020F0502020204030204" pitchFamily="34" charset="0"/>
                </a:rPr>
                <a:t>Plane</a:t>
              </a:r>
            </a:p>
            <a:p>
              <a:pPr algn="ctr"/>
              <a:r>
                <a:rPr lang="en-GB" sz="1400" dirty="0">
                  <a:latin typeface="Calibri" panose="020F0502020204030204" pitchFamily="34" charset="0"/>
                </a:rPr>
                <a:t>Diagonal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AE31A98-C612-47D2-B61E-37CA122F5211}"/>
                </a:ext>
              </a:extLst>
            </p:cNvPr>
            <p:cNvSpPr txBox="1"/>
            <p:nvPr/>
          </p:nvSpPr>
          <p:spPr>
            <a:xfrm>
              <a:off x="5184335" y="1109717"/>
              <a:ext cx="119212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/>
                <a:t>Examples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B8405F1-7B7A-4FCA-A632-8D5620A6C296}"/>
                </a:ext>
              </a:extLst>
            </p:cNvPr>
            <p:cNvSpPr txBox="1"/>
            <p:nvPr/>
          </p:nvSpPr>
          <p:spPr>
            <a:xfrm>
              <a:off x="46084" y="5375210"/>
              <a:ext cx="21963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solidFill>
                    <a:srgbClr val="32A7DF"/>
                  </a:solidFill>
                </a:rPr>
                <a:t>505-507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5B9DD28-CCBE-45C1-BB72-44703F372734}"/>
                </a:ext>
              </a:extLst>
            </p:cNvPr>
            <p:cNvSpPr/>
            <p:nvPr/>
          </p:nvSpPr>
          <p:spPr>
            <a:xfrm>
              <a:off x="664052" y="1126489"/>
              <a:ext cx="934763" cy="5122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dirty="0"/>
                <a:t>Key Concepts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0F59B17-664C-4FAC-A143-7F9E7492431C}"/>
                </a:ext>
              </a:extLst>
            </p:cNvPr>
            <p:cNvSpPr txBox="1"/>
            <p:nvPr/>
          </p:nvSpPr>
          <p:spPr>
            <a:xfrm>
              <a:off x="5736059" y="5100678"/>
              <a:ext cx="385271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>
                <a:buAutoNum type="arabicParenR"/>
              </a:pPr>
              <a:r>
                <a:rPr lang="en-GB" sz="1400" dirty="0"/>
                <a:t>Calculate the length AC</a:t>
              </a:r>
            </a:p>
            <a:p>
              <a:pPr marL="228600" indent="-228600">
                <a:buAutoNum type="arabicParenR"/>
              </a:pPr>
              <a:r>
                <a:rPr lang="en-GB" sz="1400" dirty="0"/>
                <a:t>Calculate the length AH</a:t>
              </a:r>
            </a:p>
            <a:p>
              <a:pPr marL="228600" indent="-228600">
                <a:buAutoNum type="arabicParenR"/>
              </a:pPr>
              <a:r>
                <a:rPr lang="en-GB" sz="1400" dirty="0"/>
                <a:t>Calculate the angle between AH and the plane ABCD.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71A6B563-EC11-40C1-9F92-5DBEB52A00C2}"/>
                </a:ext>
              </a:extLst>
            </p:cNvPr>
            <p:cNvGrpSpPr/>
            <p:nvPr/>
          </p:nvGrpSpPr>
          <p:grpSpPr>
            <a:xfrm>
              <a:off x="36387" y="1538184"/>
              <a:ext cx="2211870" cy="1529826"/>
              <a:chOff x="36387" y="1686237"/>
              <a:chExt cx="2211870" cy="1529826"/>
            </a:xfrm>
          </p:grpSpPr>
          <p:pic>
            <p:nvPicPr>
              <p:cNvPr id="84" name="Picture 83">
                <a:extLst>
                  <a:ext uri="{FF2B5EF4-FFF2-40B4-BE49-F238E27FC236}">
                    <a16:creationId xmlns:a16="http://schemas.microsoft.com/office/drawing/2014/main" id="{AD076A38-04DE-42EB-9C9A-18D04454760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2599" y="1825950"/>
                <a:ext cx="2000924" cy="1257378"/>
              </a:xfrm>
              <a:prstGeom prst="rect">
                <a:avLst/>
              </a:prstGeom>
            </p:spPr>
          </p:pic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326B23C8-A30B-4866-93D6-82E3B660EA15}"/>
                  </a:ext>
                </a:extLst>
              </p:cNvPr>
              <p:cNvSpPr txBox="1"/>
              <p:nvPr/>
            </p:nvSpPr>
            <p:spPr>
              <a:xfrm>
                <a:off x="41893" y="2908286"/>
                <a:ext cx="2888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A</a:t>
                </a: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CB5E525C-0C3D-4153-97E6-22951DAE02A1}"/>
                  </a:ext>
                </a:extLst>
              </p:cNvPr>
              <p:cNvSpPr txBox="1"/>
              <p:nvPr/>
            </p:nvSpPr>
            <p:spPr>
              <a:xfrm>
                <a:off x="330755" y="2541805"/>
                <a:ext cx="2324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B</a:t>
                </a:r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4670C7B0-19A1-4036-ACA5-62276197B9BC}"/>
                  </a:ext>
                </a:extLst>
              </p:cNvPr>
              <p:cNvSpPr txBox="1"/>
              <p:nvPr/>
            </p:nvSpPr>
            <p:spPr>
              <a:xfrm>
                <a:off x="2015834" y="2600509"/>
                <a:ext cx="2324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C</a:t>
                </a:r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ADAE77F9-3EB0-4D0E-8050-56AF6B31BFC2}"/>
                  </a:ext>
                </a:extLst>
              </p:cNvPr>
              <p:cNvSpPr txBox="1"/>
              <p:nvPr/>
            </p:nvSpPr>
            <p:spPr>
              <a:xfrm>
                <a:off x="1794231" y="2904322"/>
                <a:ext cx="2324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D</a:t>
                </a:r>
              </a:p>
            </p:txBody>
          </p: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940EDAFC-8EFB-4438-A92F-2572C030D6B1}"/>
                  </a:ext>
                </a:extLst>
              </p:cNvPr>
              <p:cNvSpPr txBox="1"/>
              <p:nvPr/>
            </p:nvSpPr>
            <p:spPr>
              <a:xfrm>
                <a:off x="36387" y="1922253"/>
                <a:ext cx="2324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E</a:t>
                </a:r>
              </a:p>
            </p:txBody>
          </p:sp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226E2C3B-5A0A-4407-9145-2A7247A52EA4}"/>
                  </a:ext>
                </a:extLst>
              </p:cNvPr>
              <p:cNvSpPr txBox="1"/>
              <p:nvPr/>
            </p:nvSpPr>
            <p:spPr>
              <a:xfrm>
                <a:off x="257222" y="1686238"/>
                <a:ext cx="2324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F</a:t>
                </a:r>
              </a:p>
            </p:txBody>
          </p:sp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25293FD5-A826-4D13-9137-A17B0625EB3B}"/>
                  </a:ext>
                </a:extLst>
              </p:cNvPr>
              <p:cNvSpPr txBox="1"/>
              <p:nvPr/>
            </p:nvSpPr>
            <p:spPr>
              <a:xfrm>
                <a:off x="1678019" y="1902709"/>
                <a:ext cx="2324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G</a:t>
                </a:r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84EB0B76-550A-4492-B2EE-C51B68B7B222}"/>
                  </a:ext>
                </a:extLst>
              </p:cNvPr>
              <p:cNvSpPr txBox="1"/>
              <p:nvPr/>
            </p:nvSpPr>
            <p:spPr>
              <a:xfrm>
                <a:off x="2004028" y="1686237"/>
                <a:ext cx="2324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H</a:t>
                </a:r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B524CA3-B9E5-456D-BD4B-90FC5B0535D3}"/>
                </a:ext>
              </a:extLst>
            </p:cNvPr>
            <p:cNvSpPr txBox="1"/>
            <p:nvPr/>
          </p:nvSpPr>
          <p:spPr>
            <a:xfrm>
              <a:off x="72686" y="3031367"/>
              <a:ext cx="2130666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The </a:t>
              </a:r>
              <a:r>
                <a:rPr lang="en-GB" sz="1400" b="1" dirty="0"/>
                <a:t>plane</a:t>
              </a:r>
              <a:r>
                <a:rPr lang="en-GB" sz="1400" dirty="0"/>
                <a:t> of a cuboid is a</a:t>
              </a:r>
            </a:p>
            <a:p>
              <a:r>
                <a:rPr lang="en-GB" sz="1400" dirty="0"/>
                <a:t>flat 2 dimensional surface.</a:t>
              </a:r>
            </a:p>
            <a:p>
              <a:r>
                <a:rPr lang="en-GB" sz="1400" dirty="0"/>
                <a:t>An example of a plane is ABCD.</a:t>
              </a:r>
            </a:p>
            <a:p>
              <a:r>
                <a:rPr lang="en-GB" sz="1400" dirty="0"/>
                <a:t>An example of a </a:t>
              </a:r>
              <a:r>
                <a:rPr lang="en-GB" sz="1400" b="1" dirty="0"/>
                <a:t>diagonal </a:t>
              </a:r>
              <a:r>
                <a:rPr lang="en-GB" sz="1400" dirty="0"/>
                <a:t>in a cuboid is FD.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AA2D7E8-A821-4FDA-A278-2E778F3661C4}"/>
                </a:ext>
              </a:extLst>
            </p:cNvPr>
            <p:cNvCxnSpPr/>
            <p:nvPr/>
          </p:nvCxnSpPr>
          <p:spPr>
            <a:xfrm>
              <a:off x="406532" y="1744748"/>
              <a:ext cx="1420798" cy="1064195"/>
            </a:xfrm>
            <a:prstGeom prst="line">
              <a:avLst/>
            </a:prstGeom>
            <a:ln w="19050">
              <a:solidFill>
                <a:srgbClr val="2C278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9D8B01A-1CB9-46D1-83F1-9790C1849A1C}"/>
                </a:ext>
              </a:extLst>
            </p:cNvPr>
            <p:cNvGrpSpPr/>
            <p:nvPr/>
          </p:nvGrpSpPr>
          <p:grpSpPr>
            <a:xfrm>
              <a:off x="2579550" y="1405449"/>
              <a:ext cx="2211870" cy="1529826"/>
              <a:chOff x="2439605" y="1402109"/>
              <a:chExt cx="2211870" cy="1529826"/>
            </a:xfrm>
          </p:grpSpPr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8E47A761-44DB-4CF4-8113-99383FCD491F}"/>
                  </a:ext>
                </a:extLst>
              </p:cNvPr>
              <p:cNvGrpSpPr/>
              <p:nvPr/>
            </p:nvGrpSpPr>
            <p:grpSpPr>
              <a:xfrm>
                <a:off x="2439605" y="1402109"/>
                <a:ext cx="2211870" cy="1529826"/>
                <a:chOff x="36387" y="1686237"/>
                <a:chExt cx="2211870" cy="1529826"/>
              </a:xfrm>
            </p:grpSpPr>
            <p:pic>
              <p:nvPicPr>
                <p:cNvPr id="75" name="Picture 74">
                  <a:extLst>
                    <a:ext uri="{FF2B5EF4-FFF2-40B4-BE49-F238E27FC236}">
                      <a16:creationId xmlns:a16="http://schemas.microsoft.com/office/drawing/2014/main" id="{E92A8D3A-1902-4D3D-857F-DB17E6EB4D2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52599" y="1825950"/>
                  <a:ext cx="2000924" cy="1257378"/>
                </a:xfrm>
                <a:prstGeom prst="rect">
                  <a:avLst/>
                </a:prstGeom>
              </p:spPr>
            </p:pic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98349705-5A27-48B1-9950-CD19EB96E25C}"/>
                    </a:ext>
                  </a:extLst>
                </p:cNvPr>
                <p:cNvSpPr txBox="1"/>
                <p:nvPr/>
              </p:nvSpPr>
              <p:spPr>
                <a:xfrm>
                  <a:off x="41893" y="2908286"/>
                  <a:ext cx="28886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dirty="0"/>
                    <a:t>A</a:t>
                  </a:r>
                </a:p>
              </p:txBody>
            </p:sp>
            <p:sp>
              <p:nvSpPr>
                <p:cNvPr id="77" name="TextBox 76">
                  <a:extLst>
                    <a:ext uri="{FF2B5EF4-FFF2-40B4-BE49-F238E27FC236}">
                      <a16:creationId xmlns:a16="http://schemas.microsoft.com/office/drawing/2014/main" id="{3FC67995-7FAF-490F-9E78-D139CFDE3DA0}"/>
                    </a:ext>
                  </a:extLst>
                </p:cNvPr>
                <p:cNvSpPr txBox="1"/>
                <p:nvPr/>
              </p:nvSpPr>
              <p:spPr>
                <a:xfrm>
                  <a:off x="330755" y="2541805"/>
                  <a:ext cx="23242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dirty="0"/>
                    <a:t>B</a:t>
                  </a:r>
                </a:p>
              </p:txBody>
            </p:sp>
            <p:sp>
              <p:nvSpPr>
                <p:cNvPr id="78" name="TextBox 77">
                  <a:extLst>
                    <a:ext uri="{FF2B5EF4-FFF2-40B4-BE49-F238E27FC236}">
                      <a16:creationId xmlns:a16="http://schemas.microsoft.com/office/drawing/2014/main" id="{12B06506-18D9-458B-B5DE-1D2D49013DED}"/>
                    </a:ext>
                  </a:extLst>
                </p:cNvPr>
                <p:cNvSpPr txBox="1"/>
                <p:nvPr/>
              </p:nvSpPr>
              <p:spPr>
                <a:xfrm>
                  <a:off x="2015834" y="2600509"/>
                  <a:ext cx="23242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dirty="0"/>
                    <a:t>C</a:t>
                  </a:r>
                </a:p>
              </p:txBody>
            </p:sp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0F2BC57D-BB84-4617-AEC7-F78A7A51E655}"/>
                    </a:ext>
                  </a:extLst>
                </p:cNvPr>
                <p:cNvSpPr txBox="1"/>
                <p:nvPr/>
              </p:nvSpPr>
              <p:spPr>
                <a:xfrm>
                  <a:off x="1794231" y="2904322"/>
                  <a:ext cx="23242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dirty="0"/>
                    <a:t>D</a:t>
                  </a:r>
                </a:p>
              </p:txBody>
            </p:sp>
            <p:sp>
              <p:nvSpPr>
                <p:cNvPr id="80" name="TextBox 79">
                  <a:extLst>
                    <a:ext uri="{FF2B5EF4-FFF2-40B4-BE49-F238E27FC236}">
                      <a16:creationId xmlns:a16="http://schemas.microsoft.com/office/drawing/2014/main" id="{8139C77B-BAB6-4267-9911-1ACDEB1DD5FD}"/>
                    </a:ext>
                  </a:extLst>
                </p:cNvPr>
                <p:cNvSpPr txBox="1"/>
                <p:nvPr/>
              </p:nvSpPr>
              <p:spPr>
                <a:xfrm>
                  <a:off x="36387" y="1922253"/>
                  <a:ext cx="23242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dirty="0"/>
                    <a:t>E</a:t>
                  </a:r>
                </a:p>
              </p:txBody>
            </p:sp>
            <p:sp>
              <p:nvSpPr>
                <p:cNvPr id="81" name="TextBox 80">
                  <a:extLst>
                    <a:ext uri="{FF2B5EF4-FFF2-40B4-BE49-F238E27FC236}">
                      <a16:creationId xmlns:a16="http://schemas.microsoft.com/office/drawing/2014/main" id="{8FEA0009-8BD0-4855-AB97-136BCB4C96B5}"/>
                    </a:ext>
                  </a:extLst>
                </p:cNvPr>
                <p:cNvSpPr txBox="1"/>
                <p:nvPr/>
              </p:nvSpPr>
              <p:spPr>
                <a:xfrm>
                  <a:off x="257222" y="1686238"/>
                  <a:ext cx="23242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dirty="0"/>
                    <a:t>F</a:t>
                  </a:r>
                </a:p>
              </p:txBody>
            </p:sp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87446C3E-66B3-4DCD-902D-7DCCABDCB92E}"/>
                    </a:ext>
                  </a:extLst>
                </p:cNvPr>
                <p:cNvSpPr txBox="1"/>
                <p:nvPr/>
              </p:nvSpPr>
              <p:spPr>
                <a:xfrm>
                  <a:off x="1678019" y="1902709"/>
                  <a:ext cx="23242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dirty="0"/>
                    <a:t>G</a:t>
                  </a:r>
                </a:p>
              </p:txBody>
            </p:sp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F35DCEFC-C430-47C0-BA5F-8E11EE89E24C}"/>
                    </a:ext>
                  </a:extLst>
                </p:cNvPr>
                <p:cNvSpPr txBox="1"/>
                <p:nvPr/>
              </p:nvSpPr>
              <p:spPr>
                <a:xfrm>
                  <a:off x="2004028" y="1686237"/>
                  <a:ext cx="23242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dirty="0"/>
                    <a:t>H</a:t>
                  </a:r>
                </a:p>
              </p:txBody>
            </p:sp>
          </p:grp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C4C05E35-9A49-418F-8B3F-B8CE3D9B912B}"/>
                  </a:ext>
                </a:extLst>
              </p:cNvPr>
              <p:cNvCxnSpPr/>
              <p:nvPr/>
            </p:nvCxnSpPr>
            <p:spPr>
              <a:xfrm>
                <a:off x="2809750" y="1608673"/>
                <a:ext cx="1420798" cy="1064195"/>
              </a:xfrm>
              <a:prstGeom prst="line">
                <a:avLst/>
              </a:prstGeom>
              <a:ln w="19050">
                <a:solidFill>
                  <a:srgbClr val="2C278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A7C6A58-D9D3-44B5-9B16-4F791BAE3B62}"/>
                </a:ext>
              </a:extLst>
            </p:cNvPr>
            <p:cNvSpPr txBox="1"/>
            <p:nvPr/>
          </p:nvSpPr>
          <p:spPr>
            <a:xfrm>
              <a:off x="2315704" y="2133595"/>
              <a:ext cx="4940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6cm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2DA7B061-0628-4410-9153-8B28D9C3F31E}"/>
                </a:ext>
              </a:extLst>
            </p:cNvPr>
            <p:cNvSpPr txBox="1"/>
            <p:nvPr/>
          </p:nvSpPr>
          <p:spPr>
            <a:xfrm>
              <a:off x="4463335" y="2484629"/>
              <a:ext cx="4940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5cm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9733E61-EC6D-4BA9-8CE7-A6A693838B1E}"/>
                </a:ext>
              </a:extLst>
            </p:cNvPr>
            <p:cNvSpPr txBox="1"/>
            <p:nvPr/>
          </p:nvSpPr>
          <p:spPr>
            <a:xfrm>
              <a:off x="3410687" y="2669386"/>
              <a:ext cx="5854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12cm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984A2267-E415-49E2-82E5-C0488C4D274F}"/>
                </a:ext>
              </a:extLst>
            </p:cNvPr>
            <p:cNvGrpSpPr/>
            <p:nvPr/>
          </p:nvGrpSpPr>
          <p:grpSpPr>
            <a:xfrm>
              <a:off x="5330950" y="1550393"/>
              <a:ext cx="3073400" cy="1323266"/>
              <a:chOff x="4909553" y="1532151"/>
              <a:chExt cx="3073400" cy="1323266"/>
            </a:xfrm>
          </p:grpSpPr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FB8DE587-0BA0-46DE-90B3-9F5B41576B6E}"/>
                  </a:ext>
                </a:extLst>
              </p:cNvPr>
              <p:cNvSpPr txBox="1"/>
              <p:nvPr/>
            </p:nvSpPr>
            <p:spPr>
              <a:xfrm>
                <a:off x="4946470" y="1532151"/>
                <a:ext cx="194008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Calculate the length BD:</a:t>
                </a:r>
              </a:p>
            </p:txBody>
          </p:sp>
          <p:sp>
            <p:nvSpPr>
              <p:cNvPr id="64" name="Right Triangle 63">
                <a:extLst>
                  <a:ext uri="{FF2B5EF4-FFF2-40B4-BE49-F238E27FC236}">
                    <a16:creationId xmlns:a16="http://schemas.microsoft.com/office/drawing/2014/main" id="{D1A8043E-69E1-4202-BB6A-938FD1C96820}"/>
                  </a:ext>
                </a:extLst>
              </p:cNvPr>
              <p:cNvSpPr/>
              <p:nvPr/>
            </p:nvSpPr>
            <p:spPr>
              <a:xfrm>
                <a:off x="5355771" y="1928088"/>
                <a:ext cx="1150030" cy="640706"/>
              </a:xfrm>
              <a:prstGeom prst="rt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577E1808-AEBE-4D97-B1BF-7EC13ADD1E62}"/>
                  </a:ext>
                </a:extLst>
              </p:cNvPr>
              <p:cNvSpPr txBox="1"/>
              <p:nvPr/>
            </p:nvSpPr>
            <p:spPr>
              <a:xfrm>
                <a:off x="5595898" y="2547640"/>
                <a:ext cx="585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12cm</a:t>
                </a: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C0D065F4-D847-4DC1-B164-1A88A9A3F949}"/>
                  </a:ext>
                </a:extLst>
              </p:cNvPr>
              <p:cNvSpPr txBox="1"/>
              <p:nvPr/>
            </p:nvSpPr>
            <p:spPr>
              <a:xfrm>
                <a:off x="4909553" y="2086569"/>
                <a:ext cx="4940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5cm</a:t>
                </a: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E9F1D74D-5FF2-4EC0-AF32-6167C1D8DD1F}"/>
                  </a:ext>
                </a:extLst>
              </p:cNvPr>
              <p:cNvSpPr txBox="1"/>
              <p:nvPr/>
            </p:nvSpPr>
            <p:spPr>
              <a:xfrm>
                <a:off x="5173012" y="2508705"/>
                <a:ext cx="2888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A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8E3BB0A1-FC7F-4D62-B86C-66BFD2D02829}"/>
                  </a:ext>
                </a:extLst>
              </p:cNvPr>
              <p:cNvSpPr txBox="1"/>
              <p:nvPr/>
            </p:nvSpPr>
            <p:spPr>
              <a:xfrm>
                <a:off x="5135606" y="1758991"/>
                <a:ext cx="2324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B</a:t>
                </a: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4AB41117-DF00-404C-B9A2-FE862C5DADB3}"/>
                  </a:ext>
                </a:extLst>
              </p:cNvPr>
              <p:cNvSpPr txBox="1"/>
              <p:nvPr/>
            </p:nvSpPr>
            <p:spPr>
              <a:xfrm>
                <a:off x="6407402" y="2495373"/>
                <a:ext cx="2324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D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0" name="TextBox 69">
                    <a:extLst>
                      <a:ext uri="{FF2B5EF4-FFF2-40B4-BE49-F238E27FC236}">
                        <a16:creationId xmlns:a16="http://schemas.microsoft.com/office/drawing/2014/main" id="{E3098789-069D-4CC4-A227-DEABB67EF0E8}"/>
                      </a:ext>
                    </a:extLst>
                  </p:cNvPr>
                  <p:cNvSpPr txBox="1"/>
                  <p:nvPr/>
                </p:nvSpPr>
                <p:spPr>
                  <a:xfrm>
                    <a:off x="6513961" y="1819061"/>
                    <a:ext cx="1468992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𝐵𝐷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oMath>
                      </m:oMathPara>
                    </a14:m>
                    <a:endParaRPr lang="en-GB" sz="1400" dirty="0"/>
                  </a:p>
                </p:txBody>
              </p:sp>
            </mc:Choice>
            <mc:Fallback xmlns="">
              <p:sp>
                <p:nvSpPr>
                  <p:cNvPr id="34" name="TextBox 3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13961" y="1819061"/>
                    <a:ext cx="1468992" cy="307777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1" name="Rectangle 70">
                    <a:extLst>
                      <a:ext uri="{FF2B5EF4-FFF2-40B4-BE49-F238E27FC236}">
                        <a16:creationId xmlns:a16="http://schemas.microsoft.com/office/drawing/2014/main" id="{3FD21B31-3827-4C9C-9825-F1D75C778780}"/>
                      </a:ext>
                    </a:extLst>
                  </p:cNvPr>
                  <p:cNvSpPr/>
                  <p:nvPr/>
                </p:nvSpPr>
                <p:spPr>
                  <a:xfrm>
                    <a:off x="6639825" y="2087420"/>
                    <a:ext cx="1124154" cy="33316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𝐵𝐷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169</m:t>
                              </m:r>
                            </m:e>
                          </m:rad>
                        </m:oMath>
                      </m:oMathPara>
                    </a14:m>
                    <a:endParaRPr lang="en-GB" sz="1400" dirty="0"/>
                  </a:p>
                </p:txBody>
              </p:sp>
            </mc:Choice>
            <mc:Fallback xmlns="">
              <p:sp>
                <p:nvSpPr>
                  <p:cNvPr id="36" name="Rectangle 3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639825" y="2087420"/>
                    <a:ext cx="1124154" cy="333168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2" name="Rectangle 71">
                    <a:extLst>
                      <a:ext uri="{FF2B5EF4-FFF2-40B4-BE49-F238E27FC236}">
                        <a16:creationId xmlns:a16="http://schemas.microsoft.com/office/drawing/2014/main" id="{5C614F82-1300-477F-B537-34804F2C30D7}"/>
                      </a:ext>
                    </a:extLst>
                  </p:cNvPr>
                  <p:cNvSpPr/>
                  <p:nvPr/>
                </p:nvSpPr>
                <p:spPr>
                  <a:xfrm>
                    <a:off x="6648883" y="2378652"/>
                    <a:ext cx="114396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𝐵𝐷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oMath>
                      </m:oMathPara>
                    </a14:m>
                    <a:endParaRPr lang="en-GB" sz="1400" dirty="0"/>
                  </a:p>
                </p:txBody>
              </p:sp>
            </mc:Choice>
            <mc:Fallback xmlns="">
              <p:sp>
                <p:nvSpPr>
                  <p:cNvPr id="170" name="Rectangle 1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648883" y="2378652"/>
                    <a:ext cx="1143968" cy="307777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63DEC071-9FB5-425E-96F8-9A6DCA31D74E}"/>
                </a:ext>
              </a:extLst>
            </p:cNvPr>
            <p:cNvGrpSpPr/>
            <p:nvPr/>
          </p:nvGrpSpPr>
          <p:grpSpPr>
            <a:xfrm>
              <a:off x="2353180" y="3008980"/>
              <a:ext cx="3241230" cy="1549696"/>
              <a:chOff x="4909553" y="1384102"/>
              <a:chExt cx="3241230" cy="1549696"/>
            </a:xfrm>
          </p:grpSpPr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6EAB0055-766A-4586-A7EE-E4BCBE722F86}"/>
                  </a:ext>
                </a:extLst>
              </p:cNvPr>
              <p:cNvSpPr txBox="1"/>
              <p:nvPr/>
            </p:nvSpPr>
            <p:spPr>
              <a:xfrm>
                <a:off x="4946471" y="1384102"/>
                <a:ext cx="320431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Calculate the angle between FD and the plane ABCD:</a:t>
                </a:r>
              </a:p>
            </p:txBody>
          </p:sp>
          <p:sp>
            <p:nvSpPr>
              <p:cNvPr id="56" name="Right Triangle 55">
                <a:extLst>
                  <a:ext uri="{FF2B5EF4-FFF2-40B4-BE49-F238E27FC236}">
                    <a16:creationId xmlns:a16="http://schemas.microsoft.com/office/drawing/2014/main" id="{29E592CF-9E68-4665-AA65-101554C0B641}"/>
                  </a:ext>
                </a:extLst>
              </p:cNvPr>
              <p:cNvSpPr/>
              <p:nvPr/>
            </p:nvSpPr>
            <p:spPr>
              <a:xfrm>
                <a:off x="5355771" y="2006469"/>
                <a:ext cx="1150030" cy="640706"/>
              </a:xfrm>
              <a:prstGeom prst="rt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FE95E244-F177-477F-BC3C-523DB9A3E367}"/>
                  </a:ext>
                </a:extLst>
              </p:cNvPr>
              <p:cNvSpPr txBox="1"/>
              <p:nvPr/>
            </p:nvSpPr>
            <p:spPr>
              <a:xfrm>
                <a:off x="5595898" y="2626021"/>
                <a:ext cx="585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13cm</a:t>
                </a: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008EE914-F07E-43E2-8738-104766571BBC}"/>
                  </a:ext>
                </a:extLst>
              </p:cNvPr>
              <p:cNvSpPr txBox="1"/>
              <p:nvPr/>
            </p:nvSpPr>
            <p:spPr>
              <a:xfrm>
                <a:off x="4909553" y="2164950"/>
                <a:ext cx="4940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6cm</a:t>
                </a: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05C88D09-17F2-4710-90BE-814AD40160D0}"/>
                  </a:ext>
                </a:extLst>
              </p:cNvPr>
              <p:cNvSpPr txBox="1"/>
              <p:nvPr/>
            </p:nvSpPr>
            <p:spPr>
              <a:xfrm>
                <a:off x="5173012" y="2587086"/>
                <a:ext cx="2888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B</a:t>
                </a: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FB1E9695-ED1D-4791-B44C-3A0185493E1F}"/>
                  </a:ext>
                </a:extLst>
              </p:cNvPr>
              <p:cNvSpPr txBox="1"/>
              <p:nvPr/>
            </p:nvSpPr>
            <p:spPr>
              <a:xfrm>
                <a:off x="5135606" y="1837372"/>
                <a:ext cx="2324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F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603724ED-979E-405F-9250-200ED384FFD6}"/>
                  </a:ext>
                </a:extLst>
              </p:cNvPr>
              <p:cNvSpPr txBox="1"/>
              <p:nvPr/>
            </p:nvSpPr>
            <p:spPr>
              <a:xfrm>
                <a:off x="6407402" y="2573754"/>
                <a:ext cx="2324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D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" name="TextBox 61">
                    <a:extLst>
                      <a:ext uri="{FF2B5EF4-FFF2-40B4-BE49-F238E27FC236}">
                        <a16:creationId xmlns:a16="http://schemas.microsoft.com/office/drawing/2014/main" id="{7EBA9122-BF65-4693-92AD-FBF2EF6171E2}"/>
                      </a:ext>
                    </a:extLst>
                  </p:cNvPr>
                  <p:cNvSpPr txBox="1"/>
                  <p:nvPr/>
                </p:nvSpPr>
                <p:spPr>
                  <a:xfrm>
                    <a:off x="6601762" y="1811996"/>
                    <a:ext cx="1036694" cy="49705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40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𝑎𝑛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13</m:t>
                              </m:r>
                            </m:den>
                          </m:f>
                        </m:oMath>
                      </m:oMathPara>
                    </a14:m>
                    <a:endParaRPr lang="en-GB" sz="1400" dirty="0"/>
                  </a:p>
                </p:txBody>
              </p:sp>
            </mc:Choice>
            <mc:Fallback xmlns="">
              <p:sp>
                <p:nvSpPr>
                  <p:cNvPr id="179" name="TextBox 17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601762" y="1811996"/>
                    <a:ext cx="1036694" cy="497059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b="-1235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1420B4D-453E-461F-A566-C24A4F93D214}"/>
                </a:ext>
              </a:extLst>
            </p:cNvPr>
            <p:cNvSpPr txBox="1"/>
            <p:nvPr/>
          </p:nvSpPr>
          <p:spPr>
            <a:xfrm>
              <a:off x="3502074" y="4046766"/>
              <a:ext cx="2808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400" dirty="0"/>
                <a:t>θ</a:t>
              </a:r>
              <a:endParaRPr lang="en-GB" sz="1400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69493901-C3C6-4DAE-83D2-2FE552F75B5F}"/>
                    </a:ext>
                  </a:extLst>
                </p:cNvPr>
                <p:cNvSpPr txBox="1"/>
                <p:nvPr/>
              </p:nvSpPr>
              <p:spPr>
                <a:xfrm>
                  <a:off x="4073017" y="3905079"/>
                  <a:ext cx="1453026" cy="57637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𝑡𝑎𝑛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</m:t>
                                </m:r>
                              </m:num>
                              <m:den>
                                <m:r>
                                  <a:rPr lang="en-GB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13</m:t>
                                </m:r>
                              </m:den>
                            </m:f>
                          </m:e>
                        </m:d>
                      </m:oMath>
                    </m:oMathPara>
                  </a14:m>
                  <a:endParaRPr lang="en-GB" sz="1400" dirty="0"/>
                </a:p>
              </p:txBody>
            </p:sp>
          </mc:Choice>
          <mc:Fallback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69493901-C3C6-4DAE-83D2-2FE552F75B5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73017" y="3905079"/>
                  <a:ext cx="1453026" cy="576376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13D91938-D15C-4A96-82F6-2224D7088558}"/>
                    </a:ext>
                  </a:extLst>
                </p:cNvPr>
                <p:cNvSpPr txBox="1"/>
                <p:nvPr/>
              </p:nvSpPr>
              <p:spPr>
                <a:xfrm>
                  <a:off x="4064907" y="4431839"/>
                  <a:ext cx="108709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24.78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𝑜</m:t>
                            </m:r>
                          </m:sup>
                        </m:sSup>
                      </m:oMath>
                    </m:oMathPara>
                  </a14:m>
                  <a:endParaRPr lang="en-GB" sz="1400" dirty="0"/>
                </a:p>
              </p:txBody>
            </p:sp>
          </mc:Choice>
          <mc:Fallback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13D91938-D15C-4A96-82F6-2224D708855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64907" y="4431839"/>
                  <a:ext cx="1087092" cy="307777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498F1554-C0BE-40C9-ABAC-5EBCA8835EA4}"/>
                </a:ext>
              </a:extLst>
            </p:cNvPr>
            <p:cNvGrpSpPr/>
            <p:nvPr/>
          </p:nvGrpSpPr>
          <p:grpSpPr>
            <a:xfrm>
              <a:off x="5726550" y="3027257"/>
              <a:ext cx="3109320" cy="1323266"/>
              <a:chOff x="4909553" y="1532151"/>
              <a:chExt cx="3109320" cy="1323266"/>
            </a:xfrm>
          </p:grpSpPr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24ED12EC-4DDE-43B0-A7E2-84C96017CFDE}"/>
                  </a:ext>
                </a:extLst>
              </p:cNvPr>
              <p:cNvSpPr txBox="1"/>
              <p:nvPr/>
            </p:nvSpPr>
            <p:spPr>
              <a:xfrm>
                <a:off x="4946470" y="1532151"/>
                <a:ext cx="194008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Calculate the length FD:</a:t>
                </a:r>
              </a:p>
            </p:txBody>
          </p:sp>
          <p:sp>
            <p:nvSpPr>
              <p:cNvPr id="46" name="Right Triangle 45">
                <a:extLst>
                  <a:ext uri="{FF2B5EF4-FFF2-40B4-BE49-F238E27FC236}">
                    <a16:creationId xmlns:a16="http://schemas.microsoft.com/office/drawing/2014/main" id="{40B2270E-EE9E-480F-AF44-A2370713F72D}"/>
                  </a:ext>
                </a:extLst>
              </p:cNvPr>
              <p:cNvSpPr/>
              <p:nvPr/>
            </p:nvSpPr>
            <p:spPr>
              <a:xfrm>
                <a:off x="5355771" y="1928088"/>
                <a:ext cx="1150030" cy="640706"/>
              </a:xfrm>
              <a:prstGeom prst="rt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06BD9054-EB87-4FC5-B942-3D494CC1D896}"/>
                  </a:ext>
                </a:extLst>
              </p:cNvPr>
              <p:cNvSpPr txBox="1"/>
              <p:nvPr/>
            </p:nvSpPr>
            <p:spPr>
              <a:xfrm>
                <a:off x="5595898" y="2547640"/>
                <a:ext cx="585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13cm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753D4E40-4823-4914-830A-8E7AED502949}"/>
                  </a:ext>
                </a:extLst>
              </p:cNvPr>
              <p:cNvSpPr txBox="1"/>
              <p:nvPr/>
            </p:nvSpPr>
            <p:spPr>
              <a:xfrm>
                <a:off x="4909553" y="2086569"/>
                <a:ext cx="4940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6cm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6DB2F387-E68E-4419-B3E2-771413A3BC7B}"/>
                  </a:ext>
                </a:extLst>
              </p:cNvPr>
              <p:cNvSpPr txBox="1"/>
              <p:nvPr/>
            </p:nvSpPr>
            <p:spPr>
              <a:xfrm>
                <a:off x="5173012" y="2508705"/>
                <a:ext cx="2888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B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66E29EDC-C50A-42BA-AE3E-68101F4B8622}"/>
                  </a:ext>
                </a:extLst>
              </p:cNvPr>
              <p:cNvSpPr txBox="1"/>
              <p:nvPr/>
            </p:nvSpPr>
            <p:spPr>
              <a:xfrm>
                <a:off x="5135606" y="1758991"/>
                <a:ext cx="2324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F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28F7F082-6964-48ED-B2F0-A1F14F77D19B}"/>
                  </a:ext>
                </a:extLst>
              </p:cNvPr>
              <p:cNvSpPr txBox="1"/>
              <p:nvPr/>
            </p:nvSpPr>
            <p:spPr>
              <a:xfrm>
                <a:off x="6407402" y="2495373"/>
                <a:ext cx="2324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D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" name="TextBox 51">
                    <a:extLst>
                      <a:ext uri="{FF2B5EF4-FFF2-40B4-BE49-F238E27FC236}">
                        <a16:creationId xmlns:a16="http://schemas.microsoft.com/office/drawing/2014/main" id="{F97BAC5F-4C71-4E6E-861F-D421E7D500ED}"/>
                      </a:ext>
                    </a:extLst>
                  </p:cNvPr>
                  <p:cNvSpPr txBox="1"/>
                  <p:nvPr/>
                </p:nvSpPr>
                <p:spPr>
                  <a:xfrm>
                    <a:off x="6513961" y="1819061"/>
                    <a:ext cx="1459374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𝐹𝐷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oMath>
                      </m:oMathPara>
                    </a14:m>
                    <a:endParaRPr lang="en-GB" sz="1400" dirty="0"/>
                  </a:p>
                </p:txBody>
              </p:sp>
            </mc:Choice>
            <mc:Fallback xmlns="">
              <p:sp>
                <p:nvSpPr>
                  <p:cNvPr id="192" name="TextBox 19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13961" y="1819061"/>
                    <a:ext cx="1459374" cy="307777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3" name="Rectangle 52">
                    <a:extLst>
                      <a:ext uri="{FF2B5EF4-FFF2-40B4-BE49-F238E27FC236}">
                        <a16:creationId xmlns:a16="http://schemas.microsoft.com/office/drawing/2014/main" id="{A65F75A0-C29C-4557-AD4F-CB04D9300BA3}"/>
                      </a:ext>
                    </a:extLst>
                  </p:cNvPr>
                  <p:cNvSpPr/>
                  <p:nvPr/>
                </p:nvSpPr>
                <p:spPr>
                  <a:xfrm>
                    <a:off x="6639825" y="2087420"/>
                    <a:ext cx="1114536" cy="33752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𝐹𝐷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205</m:t>
                              </m:r>
                            </m:e>
                          </m:rad>
                        </m:oMath>
                      </m:oMathPara>
                    </a14:m>
                    <a:endParaRPr lang="en-GB" sz="1400" dirty="0"/>
                  </a:p>
                </p:txBody>
              </p:sp>
            </mc:Choice>
            <mc:Fallback xmlns="">
              <p:sp>
                <p:nvSpPr>
                  <p:cNvPr id="193" name="Rectangle 19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639825" y="2087420"/>
                    <a:ext cx="1114536" cy="337528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4" name="Rectangle 53">
                    <a:extLst>
                      <a:ext uri="{FF2B5EF4-FFF2-40B4-BE49-F238E27FC236}">
                        <a16:creationId xmlns:a16="http://schemas.microsoft.com/office/drawing/2014/main" id="{CB08B8CC-5B8C-4FAC-881E-04CDD16AB3B5}"/>
                      </a:ext>
                    </a:extLst>
                  </p:cNvPr>
                  <p:cNvSpPr/>
                  <p:nvPr/>
                </p:nvSpPr>
                <p:spPr>
                  <a:xfrm>
                    <a:off x="6648883" y="2378652"/>
                    <a:ext cx="1369990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𝐹𝐷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4.32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oMath>
                      </m:oMathPara>
                    </a14:m>
                    <a:endParaRPr lang="en-GB" sz="1400" dirty="0"/>
                  </a:p>
                </p:txBody>
              </p:sp>
            </mc:Choice>
            <mc:Fallback xmlns="">
              <p:sp>
                <p:nvSpPr>
                  <p:cNvPr id="194" name="Rectangle 19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648883" y="2378652"/>
                    <a:ext cx="1369990" cy="307777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E0CECA38-1972-46F7-93D2-1BA552F76170}"/>
                </a:ext>
              </a:extLst>
            </p:cNvPr>
            <p:cNvGrpSpPr/>
            <p:nvPr/>
          </p:nvGrpSpPr>
          <p:grpSpPr>
            <a:xfrm>
              <a:off x="3659850" y="4908477"/>
              <a:ext cx="1924466" cy="1131603"/>
              <a:chOff x="-14548" y="1612175"/>
              <a:chExt cx="2250999" cy="1603888"/>
            </a:xfrm>
          </p:grpSpPr>
          <p:pic>
            <p:nvPicPr>
              <p:cNvPr id="36" name="Picture 35">
                <a:extLst>
                  <a:ext uri="{FF2B5EF4-FFF2-40B4-BE49-F238E27FC236}">
                    <a16:creationId xmlns:a16="http://schemas.microsoft.com/office/drawing/2014/main" id="{1D16E83B-7B94-42CA-80BF-B2A69D0B31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2599" y="1825950"/>
                <a:ext cx="2000924" cy="1257378"/>
              </a:xfrm>
              <a:prstGeom prst="rect">
                <a:avLst/>
              </a:prstGeom>
            </p:spPr>
          </p:pic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5BBED3A-DEB0-440B-ADE4-C5E161C87FB0}"/>
                  </a:ext>
                </a:extLst>
              </p:cNvPr>
              <p:cNvSpPr txBox="1"/>
              <p:nvPr/>
            </p:nvSpPr>
            <p:spPr>
              <a:xfrm>
                <a:off x="41893" y="2908286"/>
                <a:ext cx="2888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A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2D56A2E-C783-4713-821D-05A58030F715}"/>
                  </a:ext>
                </a:extLst>
              </p:cNvPr>
              <p:cNvSpPr txBox="1"/>
              <p:nvPr/>
            </p:nvSpPr>
            <p:spPr>
              <a:xfrm>
                <a:off x="330755" y="2418368"/>
                <a:ext cx="2324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B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C887C1C3-019B-4390-941E-BFB50C045F60}"/>
                  </a:ext>
                </a:extLst>
              </p:cNvPr>
              <p:cNvSpPr txBox="1"/>
              <p:nvPr/>
            </p:nvSpPr>
            <p:spPr>
              <a:xfrm>
                <a:off x="1995462" y="2551134"/>
                <a:ext cx="2324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C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7AFA5C1-EE2A-45F8-AA5E-27F3D427B1BD}"/>
                  </a:ext>
                </a:extLst>
              </p:cNvPr>
              <p:cNvSpPr txBox="1"/>
              <p:nvPr/>
            </p:nvSpPr>
            <p:spPr>
              <a:xfrm>
                <a:off x="1794231" y="2904322"/>
                <a:ext cx="2324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D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F009400F-2FD0-48A4-98CD-1CCE9C0A8DA0}"/>
                  </a:ext>
                </a:extLst>
              </p:cNvPr>
              <p:cNvSpPr txBox="1"/>
              <p:nvPr/>
            </p:nvSpPr>
            <p:spPr>
              <a:xfrm>
                <a:off x="-14548" y="1922253"/>
                <a:ext cx="2324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E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7CBF4E8-F707-4553-8646-B24A12F714C4}"/>
                  </a:ext>
                </a:extLst>
              </p:cNvPr>
              <p:cNvSpPr txBox="1"/>
              <p:nvPr/>
            </p:nvSpPr>
            <p:spPr>
              <a:xfrm>
                <a:off x="216476" y="1612175"/>
                <a:ext cx="2324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F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B1D5513-9385-4092-A1C4-31CA3E3BBED9}"/>
                  </a:ext>
                </a:extLst>
              </p:cNvPr>
              <p:cNvSpPr txBox="1"/>
              <p:nvPr/>
            </p:nvSpPr>
            <p:spPr>
              <a:xfrm>
                <a:off x="1678019" y="1803959"/>
                <a:ext cx="2324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G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1367F081-1D0F-4AF4-BCF2-D555F3218A84}"/>
                  </a:ext>
                </a:extLst>
              </p:cNvPr>
              <p:cNvSpPr txBox="1"/>
              <p:nvPr/>
            </p:nvSpPr>
            <p:spPr>
              <a:xfrm>
                <a:off x="2004028" y="1686237"/>
                <a:ext cx="2324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H</a:t>
                </a:r>
              </a:p>
            </p:txBody>
          </p:sp>
        </p:grp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B37B863D-54D4-4A60-989D-DEF35A3571B4}"/>
                </a:ext>
              </a:extLst>
            </p:cNvPr>
            <p:cNvSpPr txBox="1"/>
            <p:nvPr/>
          </p:nvSpPr>
          <p:spPr>
            <a:xfrm>
              <a:off x="4293539" y="5840170"/>
              <a:ext cx="5309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10cm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2161AB6-D183-4BCD-BDF1-C8B95259FFD6}"/>
                </a:ext>
              </a:extLst>
            </p:cNvPr>
            <p:cNvSpPr txBox="1"/>
            <p:nvPr/>
          </p:nvSpPr>
          <p:spPr>
            <a:xfrm>
              <a:off x="5281144" y="5731180"/>
              <a:ext cx="4523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4cm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AFB153F-B990-4000-BF5F-ACA17833C40B}"/>
                </a:ext>
              </a:extLst>
            </p:cNvPr>
            <p:cNvSpPr txBox="1"/>
            <p:nvPr/>
          </p:nvSpPr>
          <p:spPr>
            <a:xfrm>
              <a:off x="5388994" y="5335730"/>
              <a:ext cx="4523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7cm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88371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A554496-4B8F-4302-B5BF-FF8C0579EE82}"/>
              </a:ext>
            </a:extLst>
          </p:cNvPr>
          <p:cNvGrpSpPr/>
          <p:nvPr/>
        </p:nvGrpSpPr>
        <p:grpSpPr>
          <a:xfrm>
            <a:off x="1327549" y="0"/>
            <a:ext cx="9796015" cy="6185190"/>
            <a:chOff x="27255" y="0"/>
            <a:chExt cx="9796015" cy="618519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DB64573-6306-4A75-A3EB-2662EAF6100E}"/>
                </a:ext>
              </a:extLst>
            </p:cNvPr>
            <p:cNvSpPr/>
            <p:nvPr/>
          </p:nvSpPr>
          <p:spPr>
            <a:xfrm>
              <a:off x="298701" y="0"/>
              <a:ext cx="9501051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3200" dirty="0">
                  <a:ln w="0"/>
                  <a:solidFill>
                    <a:srgbClr val="2C278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THE SINE AND COSINE RULE</a:t>
              </a:r>
              <a:endParaRPr lang="en-US" sz="3200" b="0" cap="none" spc="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6" name="Rounded Rectangle 2">
              <a:extLst>
                <a:ext uri="{FF2B5EF4-FFF2-40B4-BE49-F238E27FC236}">
                  <a16:creationId xmlns:a16="http://schemas.microsoft.com/office/drawing/2014/main" id="{084A563E-6CE1-41D3-8407-7D717373447A}"/>
                </a:ext>
              </a:extLst>
            </p:cNvPr>
            <p:cNvSpPr/>
            <p:nvPr/>
          </p:nvSpPr>
          <p:spPr>
            <a:xfrm>
              <a:off x="69670" y="69669"/>
              <a:ext cx="9753600" cy="1062445"/>
            </a:xfrm>
            <a:prstGeom prst="roundRect">
              <a:avLst/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DB3306D-D975-4C88-B847-D584226BAF6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6345" y="4950024"/>
              <a:ext cx="1892481" cy="459793"/>
            </a:xfrm>
            <a:prstGeom prst="rect">
              <a:avLst/>
            </a:prstGeom>
          </p:spPr>
        </p:pic>
        <p:sp>
          <p:nvSpPr>
            <p:cNvPr id="8" name="Rounded Rectangle 22">
              <a:extLst>
                <a:ext uri="{FF2B5EF4-FFF2-40B4-BE49-F238E27FC236}">
                  <a16:creationId xmlns:a16="http://schemas.microsoft.com/office/drawing/2014/main" id="{9246DED2-7B7C-45D6-A705-241079D742C2}"/>
                </a:ext>
              </a:extLst>
            </p:cNvPr>
            <p:cNvSpPr/>
            <p:nvPr/>
          </p:nvSpPr>
          <p:spPr>
            <a:xfrm>
              <a:off x="69670" y="4880353"/>
              <a:ext cx="2194558" cy="1172102"/>
            </a:xfrm>
            <a:prstGeom prst="roundRect">
              <a:avLst/>
            </a:prstGeom>
            <a:noFill/>
            <a:ln w="38100">
              <a:solidFill>
                <a:srgbClr val="33A7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GB" sz="2000" b="1" dirty="0">
                <a:solidFill>
                  <a:srgbClr val="32A7DF"/>
                </a:solidFill>
              </a:endParaRPr>
            </a:p>
          </p:txBody>
        </p:sp>
        <p:sp>
          <p:nvSpPr>
            <p:cNvPr id="9" name="Rounded Rectangle 26">
              <a:extLst>
                <a:ext uri="{FF2B5EF4-FFF2-40B4-BE49-F238E27FC236}">
                  <a16:creationId xmlns:a16="http://schemas.microsoft.com/office/drawing/2014/main" id="{F0D5C9C0-D869-4113-B699-FC4BACBE186A}"/>
                </a:ext>
              </a:extLst>
            </p:cNvPr>
            <p:cNvSpPr/>
            <p:nvPr/>
          </p:nvSpPr>
          <p:spPr>
            <a:xfrm>
              <a:off x="69671" y="1200329"/>
              <a:ext cx="2194558" cy="3606802"/>
            </a:xfrm>
            <a:prstGeom prst="roundRect">
              <a:avLst>
                <a:gd name="adj" fmla="val 10148"/>
              </a:avLst>
            </a:prstGeom>
            <a:noFill/>
            <a:ln w="38100">
              <a:solidFill>
                <a:srgbClr val="FAB4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GB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19">
              <a:extLst>
                <a:ext uri="{FF2B5EF4-FFF2-40B4-BE49-F238E27FC236}">
                  <a16:creationId xmlns:a16="http://schemas.microsoft.com/office/drawing/2014/main" id="{AAA09067-530C-4644-80A6-48C71F26C517}"/>
                </a:ext>
              </a:extLst>
            </p:cNvPr>
            <p:cNvSpPr/>
            <p:nvPr/>
          </p:nvSpPr>
          <p:spPr>
            <a:xfrm>
              <a:off x="3604727" y="4921490"/>
              <a:ext cx="6206688" cy="1263700"/>
            </a:xfrm>
            <a:prstGeom prst="roundRect">
              <a:avLst/>
            </a:prstGeom>
            <a:noFill/>
            <a:ln w="38100">
              <a:solidFill>
                <a:srgbClr val="FAB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ounded Rectangle 23">
              <a:extLst>
                <a:ext uri="{FF2B5EF4-FFF2-40B4-BE49-F238E27FC236}">
                  <a16:creationId xmlns:a16="http://schemas.microsoft.com/office/drawing/2014/main" id="{BFA66A6D-3F6A-4D05-9C69-AFAE7283810D}"/>
                </a:ext>
              </a:extLst>
            </p:cNvPr>
            <p:cNvSpPr/>
            <p:nvPr/>
          </p:nvSpPr>
          <p:spPr>
            <a:xfrm>
              <a:off x="2360190" y="1172021"/>
              <a:ext cx="7463080" cy="3635110"/>
            </a:xfrm>
            <a:prstGeom prst="roundRect">
              <a:avLst>
                <a:gd name="adj" fmla="val 8490"/>
              </a:avLst>
            </a:prstGeom>
            <a:noFill/>
            <a:ln w="38100">
              <a:solidFill>
                <a:srgbClr val="8702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sz="1400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349CE42-1D0A-4D9E-A235-CE0F983944AA}"/>
                </a:ext>
              </a:extLst>
            </p:cNvPr>
            <p:cNvSpPr txBox="1"/>
            <p:nvPr/>
          </p:nvSpPr>
          <p:spPr>
            <a:xfrm>
              <a:off x="5184335" y="1109717"/>
              <a:ext cx="119212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/>
                <a:t>Examples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F1779EB-2A59-4242-A8C6-265B037A6A4C}"/>
                </a:ext>
              </a:extLst>
            </p:cNvPr>
            <p:cNvSpPr txBox="1"/>
            <p:nvPr/>
          </p:nvSpPr>
          <p:spPr>
            <a:xfrm>
              <a:off x="46084" y="5375210"/>
              <a:ext cx="21963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dirty="0">
                  <a:solidFill>
                    <a:srgbClr val="32A7DF"/>
                  </a:solidFill>
                </a:rPr>
                <a:t>320-330, 516-519, 531-533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622357E-19CA-470A-B01A-F6531922F991}"/>
                </a:ext>
              </a:extLst>
            </p:cNvPr>
            <p:cNvSpPr txBox="1"/>
            <p:nvPr/>
          </p:nvSpPr>
          <p:spPr>
            <a:xfrm>
              <a:off x="69669" y="1378778"/>
              <a:ext cx="21839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/>
                <a:t>Sine rule</a:t>
              </a:r>
            </a:p>
            <a:p>
              <a:r>
                <a:rPr lang="en-GB" sz="1200" dirty="0"/>
                <a:t>To calculate a missing side: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DAF8506-9E48-4AEF-AEC7-4199CAE7E9FF}"/>
                </a:ext>
              </a:extLst>
            </p:cNvPr>
            <p:cNvSpPr/>
            <p:nvPr/>
          </p:nvSpPr>
          <p:spPr>
            <a:xfrm>
              <a:off x="664052" y="1126489"/>
              <a:ext cx="934763" cy="5122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dirty="0"/>
                <a:t>Key Concepts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4FB1901C-8397-46B8-989C-827123CA9E8D}"/>
                    </a:ext>
                  </a:extLst>
                </p:cNvPr>
                <p:cNvSpPr txBox="1"/>
                <p:nvPr/>
              </p:nvSpPr>
              <p:spPr>
                <a:xfrm>
                  <a:off x="63537" y="1793906"/>
                  <a:ext cx="2176097" cy="4552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2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𝑠𝑖𝑛𝐴</m:t>
                            </m:r>
                          </m:den>
                        </m:f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𝑠𝑖𝑛𝐵</m:t>
                            </m:r>
                          </m:den>
                        </m:f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num>
                          <m:den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𝑠𝑖𝑛𝐶</m:t>
                            </m:r>
                          </m:den>
                        </m:f>
                      </m:oMath>
                    </m:oMathPara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4FB1901C-8397-46B8-989C-827123CA9E8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537" y="1793906"/>
                  <a:ext cx="2176097" cy="45525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AC0595F-446F-4168-B021-A52D4980DFE1}"/>
                </a:ext>
              </a:extLst>
            </p:cNvPr>
            <p:cNvSpPr txBox="1"/>
            <p:nvPr/>
          </p:nvSpPr>
          <p:spPr>
            <a:xfrm>
              <a:off x="69669" y="2273250"/>
              <a:ext cx="218393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To calculate a missing angle: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C88B432C-BDBC-4D2B-B01E-90334444768E}"/>
                    </a:ext>
                  </a:extLst>
                </p:cNvPr>
                <p:cNvSpPr txBox="1"/>
                <p:nvPr/>
              </p:nvSpPr>
              <p:spPr>
                <a:xfrm>
                  <a:off x="54536" y="2504271"/>
                  <a:ext cx="2176097" cy="4552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2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𝑠𝑖𝑛𝐴</m:t>
                            </m:r>
                          </m:num>
                          <m:den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𝑠𝑖𝑛𝐵</m:t>
                            </m:r>
                          </m:num>
                          <m:den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𝑠𝑖𝑛𝐶</m:t>
                            </m:r>
                          </m:num>
                          <m:den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den>
                        </m:f>
                      </m:oMath>
                    </m:oMathPara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C88B432C-BDBC-4D2B-B01E-90334444768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536" y="2504271"/>
                  <a:ext cx="2176097" cy="455253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448971A-A7FB-48F1-8CA0-50276AC2CFFB}"/>
                </a:ext>
              </a:extLst>
            </p:cNvPr>
            <p:cNvSpPr txBox="1"/>
            <p:nvPr/>
          </p:nvSpPr>
          <p:spPr>
            <a:xfrm>
              <a:off x="63537" y="2938361"/>
              <a:ext cx="21839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/>
                <a:t>Cosine rule</a:t>
              </a:r>
            </a:p>
            <a:p>
              <a:r>
                <a:rPr lang="en-GB" sz="1200" dirty="0"/>
                <a:t>To calculate a missing side: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FCC28336-EB4B-40ED-8BE7-5A88F457BC17}"/>
                    </a:ext>
                  </a:extLst>
                </p:cNvPr>
                <p:cNvSpPr txBox="1"/>
                <p:nvPr/>
              </p:nvSpPr>
              <p:spPr>
                <a:xfrm>
                  <a:off x="27255" y="3390659"/>
                  <a:ext cx="217609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sz="1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𝑏𝑐𝑐𝑜𝑠𝐴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FCC28336-EB4B-40ED-8BE7-5A88F457BC1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255" y="3390659"/>
                  <a:ext cx="2176097" cy="276999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01BCC7D-1EBB-4C2D-AEDE-1E6F7BBFB2C0}"/>
                </a:ext>
              </a:extLst>
            </p:cNvPr>
            <p:cNvSpPr txBox="1"/>
            <p:nvPr/>
          </p:nvSpPr>
          <p:spPr>
            <a:xfrm>
              <a:off x="27255" y="3618737"/>
              <a:ext cx="218393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To calculate a missing angle: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9A87A522-150B-4B8B-BA12-1A57AF75A0DB}"/>
                    </a:ext>
                  </a:extLst>
                </p:cNvPr>
                <p:cNvSpPr txBox="1"/>
                <p:nvPr/>
              </p:nvSpPr>
              <p:spPr>
                <a:xfrm>
                  <a:off x="71377" y="3822154"/>
                  <a:ext cx="2176097" cy="4780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𝑜𝑠𝐴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𝑏𝑐</m:t>
                            </m:r>
                          </m:den>
                        </m:f>
                      </m:oMath>
                    </m:oMathPara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9A87A522-150B-4B8B-BA12-1A57AF75A0D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377" y="3822154"/>
                  <a:ext cx="2176097" cy="478016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BC001343-5687-432D-81F0-2610F24BC345}"/>
                    </a:ext>
                  </a:extLst>
                </p:cNvPr>
                <p:cNvSpPr txBox="1"/>
                <p:nvPr/>
              </p:nvSpPr>
              <p:spPr>
                <a:xfrm>
                  <a:off x="32517" y="4202394"/>
                  <a:ext cx="2183937" cy="6226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200" b="1" dirty="0"/>
                    <a:t>Area of a triangle using sine</a:t>
                  </a: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𝑎𝑟𝑒𝑎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𝑎𝑏𝑠𝑖𝑛𝐶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BC001343-5687-432D-81F0-2610F24BC34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517" y="4202394"/>
                  <a:ext cx="2183937" cy="622671"/>
                </a:xfrm>
                <a:prstGeom prst="rect">
                  <a:avLst/>
                </a:prstGeom>
                <a:blipFill>
                  <a:blip r:embed="rId7"/>
                  <a:stretch>
                    <a:fillRect l="-27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7F0168EE-290B-4FB1-8600-2C7B8C805F1D}"/>
                    </a:ext>
                  </a:extLst>
                </p:cNvPr>
                <p:cNvSpPr txBox="1"/>
                <p:nvPr/>
              </p:nvSpPr>
              <p:spPr>
                <a:xfrm>
                  <a:off x="3475781" y="2935852"/>
                  <a:ext cx="1458551" cy="4552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2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𝑠𝑖𝑛𝑥</m:t>
                            </m:r>
                          </m:num>
                          <m:den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42</m:t>
                            </m:r>
                          </m:num>
                          <m:den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oMath>
                    </m:oMathPara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7F0168EE-290B-4FB1-8600-2C7B8C805F1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75781" y="2935852"/>
                  <a:ext cx="1458551" cy="455253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A59E5661-6A01-458D-B120-29DB89E60BE3}"/>
                </a:ext>
              </a:extLst>
            </p:cNvPr>
            <p:cNvGrpSpPr/>
            <p:nvPr/>
          </p:nvGrpSpPr>
          <p:grpSpPr>
            <a:xfrm>
              <a:off x="2440171" y="3068200"/>
              <a:ext cx="1232107" cy="1059865"/>
              <a:chOff x="2440171" y="3251089"/>
              <a:chExt cx="1232107" cy="1059865"/>
            </a:xfrm>
          </p:grpSpPr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475BA6AE-3444-4EF1-B031-633B24964FD7}"/>
                  </a:ext>
                </a:extLst>
              </p:cNvPr>
              <p:cNvGrpSpPr/>
              <p:nvPr/>
            </p:nvGrpSpPr>
            <p:grpSpPr>
              <a:xfrm>
                <a:off x="2598476" y="3251089"/>
                <a:ext cx="1073802" cy="953836"/>
                <a:chOff x="2769326" y="1529527"/>
                <a:chExt cx="1667411" cy="1408834"/>
              </a:xfrm>
            </p:grpSpPr>
            <p:cxnSp>
              <p:nvCxnSpPr>
                <p:cNvPr id="105" name="Straight Connector 104">
                  <a:extLst>
                    <a:ext uri="{FF2B5EF4-FFF2-40B4-BE49-F238E27FC236}">
                      <a16:creationId xmlns:a16="http://schemas.microsoft.com/office/drawing/2014/main" id="{55467D5D-F4E0-45A5-9AD9-62C31E5EF753}"/>
                    </a:ext>
                  </a:extLst>
                </p:cNvPr>
                <p:cNvCxnSpPr/>
                <p:nvPr/>
              </p:nvCxnSpPr>
              <p:spPr>
                <a:xfrm flipV="1">
                  <a:off x="2769326" y="1529527"/>
                  <a:ext cx="823549" cy="1020722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>
                  <a:extLst>
                    <a:ext uri="{FF2B5EF4-FFF2-40B4-BE49-F238E27FC236}">
                      <a16:creationId xmlns:a16="http://schemas.microsoft.com/office/drawing/2014/main" id="{462485D6-7EA4-476B-B0F8-82C761F70C0F}"/>
                    </a:ext>
                  </a:extLst>
                </p:cNvPr>
                <p:cNvCxnSpPr/>
                <p:nvPr/>
              </p:nvCxnSpPr>
              <p:spPr>
                <a:xfrm>
                  <a:off x="3592875" y="1529527"/>
                  <a:ext cx="843862" cy="1408834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>
                  <a:extLst>
                    <a:ext uri="{FF2B5EF4-FFF2-40B4-BE49-F238E27FC236}">
                      <a16:creationId xmlns:a16="http://schemas.microsoft.com/office/drawing/2014/main" id="{B35500E3-9E46-4656-851C-FCFC34BD1644}"/>
                    </a:ext>
                  </a:extLst>
                </p:cNvPr>
                <p:cNvCxnSpPr/>
                <p:nvPr/>
              </p:nvCxnSpPr>
              <p:spPr>
                <a:xfrm flipH="1" flipV="1">
                  <a:off x="2786843" y="2543509"/>
                  <a:ext cx="1639738" cy="394852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31C6AE96-5D4C-4ACB-8207-6F434E9AA380}"/>
                  </a:ext>
                </a:extLst>
              </p:cNvPr>
              <p:cNvSpPr txBox="1"/>
              <p:nvPr/>
            </p:nvSpPr>
            <p:spPr>
              <a:xfrm>
                <a:off x="2440171" y="3372758"/>
                <a:ext cx="4940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4cm</a:t>
                </a:r>
              </a:p>
            </p:txBody>
          </p:sp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96908C36-85AB-4D54-A3FB-74FFDFE7942A}"/>
                  </a:ext>
                </a:extLst>
              </p:cNvPr>
              <p:cNvSpPr txBox="1"/>
              <p:nvPr/>
            </p:nvSpPr>
            <p:spPr>
              <a:xfrm>
                <a:off x="2815664" y="4003177"/>
                <a:ext cx="4940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7cm</a:t>
                </a:r>
              </a:p>
            </p:txBody>
          </p:sp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B0392BAE-F7AB-4045-926A-8C31D615E7BC}"/>
                  </a:ext>
                </a:extLst>
              </p:cNvPr>
              <p:cNvSpPr txBox="1"/>
              <p:nvPr/>
            </p:nvSpPr>
            <p:spPr>
              <a:xfrm>
                <a:off x="2913448" y="3317343"/>
                <a:ext cx="39626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/>
                  <a:t>42</a:t>
                </a:r>
                <a:r>
                  <a:rPr lang="en-GB" sz="1200" baseline="30000" dirty="0"/>
                  <a:t>o</a:t>
                </a:r>
                <a:endParaRPr lang="en-GB" sz="1200" dirty="0"/>
              </a:p>
            </p:txBody>
          </p:sp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6F485C51-F734-42D2-926D-D3EE17AFCF08}"/>
                  </a:ext>
                </a:extLst>
              </p:cNvPr>
              <p:cNvSpPr txBox="1"/>
              <p:nvPr/>
            </p:nvSpPr>
            <p:spPr>
              <a:xfrm>
                <a:off x="3312531" y="3903835"/>
                <a:ext cx="30809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1200" baseline="30000" dirty="0"/>
                  <a:t>o</a:t>
                </a:r>
                <a:endParaRPr lang="en-GB" sz="1200" dirty="0"/>
              </a:p>
            </p:txBody>
          </p:sp>
          <p:cxnSp>
            <p:nvCxnSpPr>
              <p:cNvPr id="103" name="Straight Arrow Connector 102">
                <a:extLst>
                  <a:ext uri="{FF2B5EF4-FFF2-40B4-BE49-F238E27FC236}">
                    <a16:creationId xmlns:a16="http://schemas.microsoft.com/office/drawing/2014/main" id="{027125DC-31AF-4343-9ABB-368733E1584E}"/>
                  </a:ext>
                </a:extLst>
              </p:cNvPr>
              <p:cNvCxnSpPr/>
              <p:nvPr/>
            </p:nvCxnSpPr>
            <p:spPr>
              <a:xfrm flipH="1">
                <a:off x="3062687" y="3568215"/>
                <a:ext cx="48892" cy="408835"/>
              </a:xfrm>
              <a:prstGeom prst="straightConnector1">
                <a:avLst/>
              </a:prstGeom>
              <a:ln>
                <a:headEnd type="arrow" w="med" len="med"/>
                <a:tailEnd type="arrow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4" name="Straight Arrow Connector 103">
                <a:extLst>
                  <a:ext uri="{FF2B5EF4-FFF2-40B4-BE49-F238E27FC236}">
                    <a16:creationId xmlns:a16="http://schemas.microsoft.com/office/drawing/2014/main" id="{54BD4080-C12C-4D84-A35C-E513513BD5EA}"/>
                  </a:ext>
                </a:extLst>
              </p:cNvPr>
              <p:cNvCxnSpPr/>
              <p:nvPr/>
            </p:nvCxnSpPr>
            <p:spPr>
              <a:xfrm>
                <a:off x="2863656" y="3668604"/>
                <a:ext cx="446054" cy="235231"/>
              </a:xfrm>
              <a:prstGeom prst="straightConnector1">
                <a:avLst/>
              </a:prstGeom>
              <a:ln>
                <a:headEnd type="arrow" w="med" len="med"/>
                <a:tailEnd type="arrow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796B92BA-2186-4E3B-BFF5-A1178217AA47}"/>
                    </a:ext>
                  </a:extLst>
                </p:cNvPr>
                <p:cNvSpPr txBox="1"/>
                <p:nvPr/>
              </p:nvSpPr>
              <p:spPr>
                <a:xfrm>
                  <a:off x="3518557" y="3419476"/>
                  <a:ext cx="1458551" cy="4552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𝑠𝑖𝑛𝑥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42×4</m:t>
                            </m:r>
                          </m:num>
                          <m:den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oMath>
                    </m:oMathPara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796B92BA-2186-4E3B-BFF5-A1178217AA4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18557" y="3419476"/>
                  <a:ext cx="1458551" cy="455253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1B6B4EE0-952C-4A93-9B64-0EFF16BA6598}"/>
                    </a:ext>
                  </a:extLst>
                </p:cNvPr>
                <p:cNvSpPr txBox="1"/>
                <p:nvPr/>
              </p:nvSpPr>
              <p:spPr>
                <a:xfrm>
                  <a:off x="3790320" y="3789990"/>
                  <a:ext cx="1697518" cy="5073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e>
                          <m: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d>
                          <m:d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1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2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GB" sz="1200" i="1">
                                    <a:latin typeface="Cambria Math" panose="02040503050406030204" pitchFamily="18" charset="0"/>
                                  </a:rPr>
                                  <m:t>42×4</m:t>
                                </m:r>
                              </m:num>
                              <m:den>
                                <m:r>
                                  <a:rPr lang="en-GB" sz="1200" i="1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den>
                            </m:f>
                          </m:e>
                        </m:d>
                      </m:oMath>
                    </m:oMathPara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1B6B4EE0-952C-4A93-9B64-0EFF16BA659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90320" y="3789990"/>
                  <a:ext cx="1697518" cy="507318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5CCE8368-4C66-4AB3-98FC-7A16C75AE7B1}"/>
                    </a:ext>
                  </a:extLst>
                </p:cNvPr>
                <p:cNvSpPr txBox="1"/>
                <p:nvPr/>
              </p:nvSpPr>
              <p:spPr>
                <a:xfrm>
                  <a:off x="3394016" y="4284236"/>
                  <a:ext cx="1697518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22.5</m:t>
                            </m:r>
                          </m:e>
                          <m: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p>
                        </m:sSup>
                      </m:oMath>
                    </m:oMathPara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5CCE8368-4C66-4AB3-98FC-7A16C75AE7B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94016" y="4284236"/>
                  <a:ext cx="1697518" cy="276999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891C3507-04B5-4651-B857-6F7125818E58}"/>
                </a:ext>
              </a:extLst>
            </p:cNvPr>
            <p:cNvGrpSpPr/>
            <p:nvPr/>
          </p:nvGrpSpPr>
          <p:grpSpPr>
            <a:xfrm>
              <a:off x="2545442" y="1564910"/>
              <a:ext cx="1073802" cy="953836"/>
              <a:chOff x="2769326" y="1529527"/>
              <a:chExt cx="1667411" cy="1408834"/>
            </a:xfrm>
          </p:grpSpPr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9451FBAD-96B9-46D0-B0FB-74D81A299032}"/>
                  </a:ext>
                </a:extLst>
              </p:cNvPr>
              <p:cNvCxnSpPr/>
              <p:nvPr/>
            </p:nvCxnSpPr>
            <p:spPr>
              <a:xfrm flipV="1">
                <a:off x="2769326" y="1529527"/>
                <a:ext cx="823549" cy="102072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E437992B-761F-4EED-B1C1-EB977FE764E1}"/>
                  </a:ext>
                </a:extLst>
              </p:cNvPr>
              <p:cNvCxnSpPr/>
              <p:nvPr/>
            </p:nvCxnSpPr>
            <p:spPr>
              <a:xfrm>
                <a:off x="3592875" y="1529527"/>
                <a:ext cx="843862" cy="140883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A8B40997-6B7F-4567-B779-AD7B1589E937}"/>
                  </a:ext>
                </a:extLst>
              </p:cNvPr>
              <p:cNvCxnSpPr/>
              <p:nvPr/>
            </p:nvCxnSpPr>
            <p:spPr>
              <a:xfrm flipH="1" flipV="1">
                <a:off x="2786843" y="2543509"/>
                <a:ext cx="1639738" cy="39485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CEDB4BD-E81C-4C8B-85CD-FC526C401894}"/>
                </a:ext>
              </a:extLst>
            </p:cNvPr>
            <p:cNvSpPr txBox="1"/>
            <p:nvPr/>
          </p:nvSpPr>
          <p:spPr>
            <a:xfrm>
              <a:off x="2387137" y="1686579"/>
              <a:ext cx="4940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1400" dirty="0" err="1"/>
                <a:t>cm</a:t>
              </a:r>
              <a:endParaRPr lang="en-GB" sz="1400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F523236-A75E-460C-8E3D-87060AF002BB}"/>
                </a:ext>
              </a:extLst>
            </p:cNvPr>
            <p:cNvSpPr txBox="1"/>
            <p:nvPr/>
          </p:nvSpPr>
          <p:spPr>
            <a:xfrm>
              <a:off x="2762630" y="2316998"/>
              <a:ext cx="4940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7cm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B25458C-9EFE-4680-BFDE-598D082AE81C}"/>
                </a:ext>
              </a:extLst>
            </p:cNvPr>
            <p:cNvSpPr txBox="1"/>
            <p:nvPr/>
          </p:nvSpPr>
          <p:spPr>
            <a:xfrm>
              <a:off x="2860414" y="1631164"/>
              <a:ext cx="3962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42</a:t>
              </a:r>
              <a:r>
                <a:rPr lang="en-GB" sz="1200" baseline="30000" dirty="0"/>
                <a:t>o</a:t>
              </a:r>
              <a:endParaRPr lang="en-GB" sz="1200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BF278E7E-1EB1-49D0-9E7C-98285059A33F}"/>
                </a:ext>
              </a:extLst>
            </p:cNvPr>
            <p:cNvSpPr txBox="1"/>
            <p:nvPr/>
          </p:nvSpPr>
          <p:spPr>
            <a:xfrm>
              <a:off x="3181334" y="2217656"/>
              <a:ext cx="3930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35</a:t>
              </a:r>
              <a:r>
                <a:rPr lang="en-GB" sz="1200" baseline="30000" dirty="0"/>
                <a:t>o</a:t>
              </a:r>
              <a:endParaRPr lang="en-GB" sz="1200" dirty="0"/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175EAA7D-864F-4D95-A303-32632F2CFE66}"/>
                </a:ext>
              </a:extLst>
            </p:cNvPr>
            <p:cNvCxnSpPr/>
            <p:nvPr/>
          </p:nvCxnSpPr>
          <p:spPr>
            <a:xfrm flipH="1">
              <a:off x="3009653" y="1882036"/>
              <a:ext cx="48892" cy="408835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B0F79E52-FE3B-4699-87BF-6958E09C9CAB}"/>
                </a:ext>
              </a:extLst>
            </p:cNvPr>
            <p:cNvCxnSpPr/>
            <p:nvPr/>
          </p:nvCxnSpPr>
          <p:spPr>
            <a:xfrm>
              <a:off x="2810622" y="1982425"/>
              <a:ext cx="446054" cy="235231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B8572B88-EF42-4088-833F-B4F2392E01AB}"/>
                    </a:ext>
                  </a:extLst>
                </p:cNvPr>
                <p:cNvSpPr txBox="1"/>
                <p:nvPr/>
              </p:nvSpPr>
              <p:spPr>
                <a:xfrm>
                  <a:off x="3429927" y="1454989"/>
                  <a:ext cx="1458551" cy="4552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2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35</m:t>
                            </m:r>
                          </m:den>
                        </m:f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42</m:t>
                            </m:r>
                          </m:den>
                        </m:f>
                      </m:oMath>
                    </m:oMathPara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B8572B88-EF42-4088-833F-B4F2392E01A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29927" y="1454989"/>
                  <a:ext cx="1458551" cy="455253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69E85DAC-0EBF-447A-8AFC-BB036B0B7EC0}"/>
                    </a:ext>
                  </a:extLst>
                </p:cNvPr>
                <p:cNvSpPr txBox="1"/>
                <p:nvPr/>
              </p:nvSpPr>
              <p:spPr>
                <a:xfrm>
                  <a:off x="3708665" y="1910444"/>
                  <a:ext cx="1458551" cy="4552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35×7</m:t>
                            </m:r>
                          </m:num>
                          <m:den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42</m:t>
                            </m:r>
                          </m:den>
                        </m:f>
                      </m:oMath>
                    </m:oMathPara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69E85DAC-0EBF-447A-8AFC-BB036B0B7EC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8665" y="1910444"/>
                  <a:ext cx="1458551" cy="455253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EB1FA5CC-668B-4BEE-ACB8-BAB09ACED5CF}"/>
                    </a:ext>
                  </a:extLst>
                </p:cNvPr>
                <p:cNvSpPr txBox="1"/>
                <p:nvPr/>
              </p:nvSpPr>
              <p:spPr>
                <a:xfrm>
                  <a:off x="3472064" y="2337896"/>
                  <a:ext cx="1697518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=6.0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EB1FA5CC-668B-4BEE-ACB8-BAB09ACED5C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72064" y="2337896"/>
                  <a:ext cx="1697518" cy="276999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1310E9E-9DC4-4DBF-A8F9-7BCA443EF023}"/>
                </a:ext>
              </a:extLst>
            </p:cNvPr>
            <p:cNvCxnSpPr/>
            <p:nvPr/>
          </p:nvCxnSpPr>
          <p:spPr>
            <a:xfrm>
              <a:off x="5049226" y="1426721"/>
              <a:ext cx="0" cy="126403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A6BB6A37-9D8F-4411-AE93-3D4EDA0C37E5}"/>
                </a:ext>
              </a:extLst>
            </p:cNvPr>
            <p:cNvCxnSpPr/>
            <p:nvPr/>
          </p:nvCxnSpPr>
          <p:spPr>
            <a:xfrm flipH="1" flipV="1">
              <a:off x="2419130" y="2690941"/>
              <a:ext cx="7380622" cy="2013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CC484EF1-BE8B-4AA4-959D-9B4190012433}"/>
                </a:ext>
              </a:extLst>
            </p:cNvPr>
            <p:cNvCxnSpPr/>
            <p:nvPr/>
          </p:nvCxnSpPr>
          <p:spPr>
            <a:xfrm>
              <a:off x="5487838" y="2711740"/>
              <a:ext cx="23653" cy="2095391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646E4768-28C9-4B7D-8956-E17BCE3DEB7A}"/>
                </a:ext>
              </a:extLst>
            </p:cNvPr>
            <p:cNvGrpSpPr/>
            <p:nvPr/>
          </p:nvGrpSpPr>
          <p:grpSpPr>
            <a:xfrm>
              <a:off x="5038214" y="1555030"/>
              <a:ext cx="1478859" cy="1059865"/>
              <a:chOff x="5038214" y="1737919"/>
              <a:chExt cx="1478859" cy="1059865"/>
            </a:xfrm>
          </p:grpSpPr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950AC4A3-FE28-4210-92E6-27F46A9D7F90}"/>
                  </a:ext>
                </a:extLst>
              </p:cNvPr>
              <p:cNvGrpSpPr/>
              <p:nvPr/>
            </p:nvGrpSpPr>
            <p:grpSpPr>
              <a:xfrm>
                <a:off x="5196519" y="1737919"/>
                <a:ext cx="1073802" cy="953836"/>
                <a:chOff x="2769326" y="1529527"/>
                <a:chExt cx="1667411" cy="1408834"/>
              </a:xfrm>
            </p:grpSpPr>
            <p:cxnSp>
              <p:nvCxnSpPr>
                <p:cNvPr id="92" name="Straight Connector 91">
                  <a:extLst>
                    <a:ext uri="{FF2B5EF4-FFF2-40B4-BE49-F238E27FC236}">
                      <a16:creationId xmlns:a16="http://schemas.microsoft.com/office/drawing/2014/main" id="{F562EEB2-CBE7-441C-997C-CD8024E285A7}"/>
                    </a:ext>
                  </a:extLst>
                </p:cNvPr>
                <p:cNvCxnSpPr/>
                <p:nvPr/>
              </p:nvCxnSpPr>
              <p:spPr>
                <a:xfrm flipV="1">
                  <a:off x="2769326" y="1529527"/>
                  <a:ext cx="823549" cy="1020722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>
                  <a:extLst>
                    <a:ext uri="{FF2B5EF4-FFF2-40B4-BE49-F238E27FC236}">
                      <a16:creationId xmlns:a16="http://schemas.microsoft.com/office/drawing/2014/main" id="{E2B50159-3481-4014-A571-0834483227A9}"/>
                    </a:ext>
                  </a:extLst>
                </p:cNvPr>
                <p:cNvCxnSpPr/>
                <p:nvPr/>
              </p:nvCxnSpPr>
              <p:spPr>
                <a:xfrm>
                  <a:off x="3592875" y="1529527"/>
                  <a:ext cx="843862" cy="1408834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>
                  <a:extLst>
                    <a:ext uri="{FF2B5EF4-FFF2-40B4-BE49-F238E27FC236}">
                      <a16:creationId xmlns:a16="http://schemas.microsoft.com/office/drawing/2014/main" id="{884E3253-93A4-4CE5-96F6-30A78F25C466}"/>
                    </a:ext>
                  </a:extLst>
                </p:cNvPr>
                <p:cNvCxnSpPr/>
                <p:nvPr/>
              </p:nvCxnSpPr>
              <p:spPr>
                <a:xfrm flipH="1" flipV="1">
                  <a:off x="2786843" y="2543509"/>
                  <a:ext cx="1639738" cy="394852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DA87A86D-7863-4F24-9D76-48F57090B3AB}"/>
                  </a:ext>
                </a:extLst>
              </p:cNvPr>
              <p:cNvSpPr txBox="1"/>
              <p:nvPr/>
            </p:nvSpPr>
            <p:spPr>
              <a:xfrm>
                <a:off x="5038214" y="1859588"/>
                <a:ext cx="4940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4cm</a:t>
                </a:r>
              </a:p>
            </p:txBody>
          </p: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29B5B8D0-3B3C-43B7-ACAF-A199A0B135E2}"/>
                  </a:ext>
                </a:extLst>
              </p:cNvPr>
              <p:cNvSpPr txBox="1"/>
              <p:nvPr/>
            </p:nvSpPr>
            <p:spPr>
              <a:xfrm>
                <a:off x="5413707" y="2490007"/>
                <a:ext cx="4940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1400" dirty="0" err="1"/>
                  <a:t>cm</a:t>
                </a:r>
                <a:endParaRPr lang="en-GB" sz="1400" dirty="0"/>
              </a:p>
            </p:txBody>
          </p:sp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4CF1D3FF-E4BC-47C3-AA1B-C2D446161506}"/>
                  </a:ext>
                </a:extLst>
              </p:cNvPr>
              <p:cNvSpPr txBox="1"/>
              <p:nvPr/>
            </p:nvSpPr>
            <p:spPr>
              <a:xfrm>
                <a:off x="5511491" y="1804173"/>
                <a:ext cx="39626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/>
                  <a:t>42</a:t>
                </a:r>
                <a:r>
                  <a:rPr lang="en-GB" sz="1200" baseline="30000" dirty="0"/>
                  <a:t>o</a:t>
                </a:r>
                <a:endParaRPr lang="en-GB" sz="1200" dirty="0"/>
              </a:p>
            </p:txBody>
          </p:sp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AF1563D5-C572-4CB0-B0D7-FA7963DA8A7B}"/>
                  </a:ext>
                </a:extLst>
              </p:cNvPr>
              <p:cNvSpPr txBox="1"/>
              <p:nvPr/>
            </p:nvSpPr>
            <p:spPr>
              <a:xfrm>
                <a:off x="5886772" y="1961565"/>
                <a:ext cx="6303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7.5cm</a:t>
                </a: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AA7FB0CC-0947-4DB9-B410-457D2FB460AA}"/>
                    </a:ext>
                  </a:extLst>
                </p:cNvPr>
                <p:cNvSpPr txBox="1"/>
                <p:nvPr/>
              </p:nvSpPr>
              <p:spPr>
                <a:xfrm>
                  <a:off x="6267004" y="1481723"/>
                  <a:ext cx="217609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sz="1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𝑏𝑐𝑐𝑜𝑠𝐴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AA7FB0CC-0947-4DB9-B410-457D2FB460A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67004" y="1481723"/>
                  <a:ext cx="2176097" cy="276999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AAD14088-59B4-4B89-9F00-3A6E7C2E5374}"/>
                    </a:ext>
                  </a:extLst>
                </p:cNvPr>
                <p:cNvSpPr txBox="1"/>
                <p:nvPr/>
              </p:nvSpPr>
              <p:spPr>
                <a:xfrm>
                  <a:off x="6438113" y="1712584"/>
                  <a:ext cx="2706789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sz="1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7.5</m:t>
                            </m:r>
                          </m:e>
                          <m: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×4×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7.5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42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AAD14088-59B4-4B89-9F00-3A6E7C2E537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38113" y="1712584"/>
                  <a:ext cx="2706789" cy="276999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4E00E8E1-30B6-44C6-B41A-1E049301D16A}"/>
                    </a:ext>
                  </a:extLst>
                </p:cNvPr>
                <p:cNvSpPr txBox="1"/>
                <p:nvPr/>
              </p:nvSpPr>
              <p:spPr>
                <a:xfrm>
                  <a:off x="5596045" y="2005133"/>
                  <a:ext cx="2706789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sz="1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=27.66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4E00E8E1-30B6-44C6-B41A-1E049301D1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96045" y="2005133"/>
                  <a:ext cx="2706789" cy="276999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3A15D3CF-4EF2-492F-8244-5E340A04B4D5}"/>
                    </a:ext>
                  </a:extLst>
                </p:cNvPr>
                <p:cNvSpPr txBox="1"/>
                <p:nvPr/>
              </p:nvSpPr>
              <p:spPr>
                <a:xfrm>
                  <a:off x="5968915" y="2233305"/>
                  <a:ext cx="2706789" cy="2987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200" i="1">
                                <a:latin typeface="Cambria Math" panose="02040503050406030204" pitchFamily="18" charset="0"/>
                              </a:rPr>
                              <m:t>27.66</m:t>
                            </m:r>
                            <m:r>
                              <m:rPr>
                                <m:nor/>
                              </m:rPr>
                              <a:rPr lang="en-GB" sz="1200" dirty="0"/>
                              <m:t> </m:t>
                            </m:r>
                          </m:e>
                        </m:rad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=5.26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3A15D3CF-4EF2-492F-8244-5E340A04B4D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68915" y="2233305"/>
                  <a:ext cx="2706789" cy="298736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8F764560-0753-4314-80E0-57D950CCE102}"/>
                </a:ext>
              </a:extLst>
            </p:cNvPr>
            <p:cNvGrpSpPr/>
            <p:nvPr/>
          </p:nvGrpSpPr>
          <p:grpSpPr>
            <a:xfrm>
              <a:off x="5483073" y="2804079"/>
              <a:ext cx="1478859" cy="1059865"/>
              <a:chOff x="5038214" y="1737919"/>
              <a:chExt cx="1478859" cy="1059865"/>
            </a:xfrm>
          </p:grpSpPr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35C123F0-BC58-4652-A1F0-B3C2C7C9E77E}"/>
                  </a:ext>
                </a:extLst>
              </p:cNvPr>
              <p:cNvGrpSpPr/>
              <p:nvPr/>
            </p:nvGrpSpPr>
            <p:grpSpPr>
              <a:xfrm>
                <a:off x="5196519" y="1737919"/>
                <a:ext cx="1073802" cy="953836"/>
                <a:chOff x="2769326" y="1529527"/>
                <a:chExt cx="1667411" cy="1408834"/>
              </a:xfrm>
            </p:grpSpPr>
            <p:cxnSp>
              <p:nvCxnSpPr>
                <p:cNvPr id="84" name="Straight Connector 83">
                  <a:extLst>
                    <a:ext uri="{FF2B5EF4-FFF2-40B4-BE49-F238E27FC236}">
                      <a16:creationId xmlns:a16="http://schemas.microsoft.com/office/drawing/2014/main" id="{6F3033D3-42A4-4EC4-812A-B2217321EEB7}"/>
                    </a:ext>
                  </a:extLst>
                </p:cNvPr>
                <p:cNvCxnSpPr/>
                <p:nvPr/>
              </p:nvCxnSpPr>
              <p:spPr>
                <a:xfrm flipV="1">
                  <a:off x="2769326" y="1529527"/>
                  <a:ext cx="823549" cy="1020722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>
                  <a:extLst>
                    <a:ext uri="{FF2B5EF4-FFF2-40B4-BE49-F238E27FC236}">
                      <a16:creationId xmlns:a16="http://schemas.microsoft.com/office/drawing/2014/main" id="{976E2653-9C8A-4461-A113-0F15593C8C8D}"/>
                    </a:ext>
                  </a:extLst>
                </p:cNvPr>
                <p:cNvCxnSpPr/>
                <p:nvPr/>
              </p:nvCxnSpPr>
              <p:spPr>
                <a:xfrm>
                  <a:off x="3592875" y="1529527"/>
                  <a:ext cx="843862" cy="1408834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>
                  <a:extLst>
                    <a:ext uri="{FF2B5EF4-FFF2-40B4-BE49-F238E27FC236}">
                      <a16:creationId xmlns:a16="http://schemas.microsoft.com/office/drawing/2014/main" id="{74F67DE4-233C-420E-B775-7F3C771B0B99}"/>
                    </a:ext>
                  </a:extLst>
                </p:cNvPr>
                <p:cNvCxnSpPr/>
                <p:nvPr/>
              </p:nvCxnSpPr>
              <p:spPr>
                <a:xfrm flipH="1" flipV="1">
                  <a:off x="2786843" y="2543509"/>
                  <a:ext cx="1639738" cy="394852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31B931EB-86B5-4894-BFB7-F7E5907AAAF8}"/>
                  </a:ext>
                </a:extLst>
              </p:cNvPr>
              <p:cNvSpPr txBox="1"/>
              <p:nvPr/>
            </p:nvSpPr>
            <p:spPr>
              <a:xfrm>
                <a:off x="5038214" y="1859588"/>
                <a:ext cx="4940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4cm</a:t>
                </a:r>
              </a:p>
            </p:txBody>
          </p:sp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B7FEBB5C-89C4-433E-AC90-8250DF3529CF}"/>
                  </a:ext>
                </a:extLst>
              </p:cNvPr>
              <p:cNvSpPr txBox="1"/>
              <p:nvPr/>
            </p:nvSpPr>
            <p:spPr>
              <a:xfrm>
                <a:off x="5413707" y="2490007"/>
                <a:ext cx="4924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r>
                  <a:rPr lang="en-GB" sz="1400" dirty="0"/>
                  <a:t>cm</a:t>
                </a:r>
              </a:p>
            </p:txBody>
          </p:sp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D1A91531-082F-4945-BE46-8F10C71077FF}"/>
                  </a:ext>
                </a:extLst>
              </p:cNvPr>
              <p:cNvSpPr txBox="1"/>
              <p:nvPr/>
            </p:nvSpPr>
            <p:spPr>
              <a:xfrm>
                <a:off x="5562059" y="1778830"/>
                <a:ext cx="3064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1200" baseline="30000" dirty="0"/>
                  <a:t>o</a:t>
                </a:r>
                <a:endParaRPr lang="en-GB" sz="1200" dirty="0"/>
              </a:p>
            </p:txBody>
          </p:sp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1DF0F210-5AAF-4925-9137-0FB8B3658119}"/>
                  </a:ext>
                </a:extLst>
              </p:cNvPr>
              <p:cNvSpPr txBox="1"/>
              <p:nvPr/>
            </p:nvSpPr>
            <p:spPr>
              <a:xfrm>
                <a:off x="5886772" y="1961565"/>
                <a:ext cx="6303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7.5cm</a:t>
                </a: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8C819455-2344-4784-AEAB-8FADF87DC6B9}"/>
                    </a:ext>
                  </a:extLst>
                </p:cNvPr>
                <p:cNvSpPr txBox="1"/>
                <p:nvPr/>
              </p:nvSpPr>
              <p:spPr>
                <a:xfrm>
                  <a:off x="6537278" y="2720820"/>
                  <a:ext cx="2176097" cy="4780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𝑜𝑠𝐴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7.5</m:t>
                                </m:r>
                              </m:e>
                              <m: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×4×7.5</m:t>
                            </m:r>
                          </m:den>
                        </m:f>
                      </m:oMath>
                    </m:oMathPara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8C819455-2344-4784-AEAB-8FADF87DC6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37278" y="2720820"/>
                  <a:ext cx="2176097" cy="478016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1F5106B7-27E3-45F7-B178-FD923CD5C1B0}"/>
                    </a:ext>
                  </a:extLst>
                </p:cNvPr>
                <p:cNvSpPr txBox="1"/>
                <p:nvPr/>
              </p:nvSpPr>
              <p:spPr>
                <a:xfrm>
                  <a:off x="6932506" y="3145078"/>
                  <a:ext cx="2176097" cy="5109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d>
                          <m:d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1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GB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i="1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  <m:sup>
                                    <m:r>
                                      <a:rPr lang="en-GB" sz="12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2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GB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i="1">
                                        <a:latin typeface="Cambria Math" panose="02040503050406030204" pitchFamily="18" charset="0"/>
                                      </a:rPr>
                                      <m:t>7.5</m:t>
                                    </m:r>
                                  </m:e>
                                  <m:sup>
                                    <m:r>
                                      <a:rPr lang="en-GB" sz="12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2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GB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i="1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e>
                                  <m:sup>
                                    <m:r>
                                      <a:rPr lang="en-GB" sz="12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GB" sz="1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×4×7.5</m:t>
                                </m:r>
                              </m:den>
                            </m:f>
                          </m:e>
                        </m:d>
                      </m:oMath>
                    </m:oMathPara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1F5106B7-27E3-45F7-B178-FD923CD5C1B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32506" y="3145078"/>
                  <a:ext cx="2176097" cy="510974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40050012-49CA-490E-8BF1-AB344A5DC874}"/>
                    </a:ext>
                  </a:extLst>
                </p:cNvPr>
                <p:cNvSpPr txBox="1"/>
                <p:nvPr/>
              </p:nvSpPr>
              <p:spPr>
                <a:xfrm>
                  <a:off x="6351009" y="3597730"/>
                  <a:ext cx="217609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200" i="1">
                                <a:latin typeface="Cambria Math" panose="02040503050406030204" pitchFamily="18" charset="0"/>
                              </a:rPr>
                              <m:t>82.1</m:t>
                            </m:r>
                          </m:e>
                          <m: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p>
                        </m:sSup>
                      </m:oMath>
                    </m:oMathPara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40050012-49CA-490E-8BF1-AB344A5DC87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51009" y="3597730"/>
                  <a:ext cx="2176097" cy="276999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919E60D1-0D95-4DD6-92DA-51CD305AB59E}"/>
                </a:ext>
              </a:extLst>
            </p:cNvPr>
            <p:cNvCxnSpPr/>
            <p:nvPr/>
          </p:nvCxnSpPr>
          <p:spPr>
            <a:xfrm flipV="1">
              <a:off x="5487838" y="3926438"/>
              <a:ext cx="4335432" cy="2161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8F6D9C07-F596-447A-AC07-677D6BB178D5}"/>
                </a:ext>
              </a:extLst>
            </p:cNvPr>
            <p:cNvGrpSpPr/>
            <p:nvPr/>
          </p:nvGrpSpPr>
          <p:grpSpPr>
            <a:xfrm>
              <a:off x="5651124" y="3993127"/>
              <a:ext cx="859914" cy="712091"/>
              <a:chOff x="2769326" y="1529527"/>
              <a:chExt cx="1667411" cy="1408834"/>
            </a:xfrm>
          </p:grpSpPr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68C9A426-BD32-4CB5-B484-4BDB48BA6D0B}"/>
                  </a:ext>
                </a:extLst>
              </p:cNvPr>
              <p:cNvCxnSpPr/>
              <p:nvPr/>
            </p:nvCxnSpPr>
            <p:spPr>
              <a:xfrm flipV="1">
                <a:off x="2769326" y="1529527"/>
                <a:ext cx="823549" cy="102072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1DD28F93-A622-4147-AB9C-D62C638E5D9B}"/>
                  </a:ext>
                </a:extLst>
              </p:cNvPr>
              <p:cNvCxnSpPr/>
              <p:nvPr/>
            </p:nvCxnSpPr>
            <p:spPr>
              <a:xfrm>
                <a:off x="3592875" y="1529527"/>
                <a:ext cx="843862" cy="140883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460BB277-EF80-451C-A996-B3D5E0C835D6}"/>
                  </a:ext>
                </a:extLst>
              </p:cNvPr>
              <p:cNvCxnSpPr/>
              <p:nvPr/>
            </p:nvCxnSpPr>
            <p:spPr>
              <a:xfrm flipH="1" flipV="1">
                <a:off x="2786843" y="2543509"/>
                <a:ext cx="1639738" cy="39485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1A53F721-C492-4AF5-A680-4E38BD5D0540}"/>
                </a:ext>
              </a:extLst>
            </p:cNvPr>
            <p:cNvSpPr txBox="1"/>
            <p:nvPr/>
          </p:nvSpPr>
          <p:spPr>
            <a:xfrm>
              <a:off x="5453521" y="4050734"/>
              <a:ext cx="395638" cy="2297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4cm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2D75BD64-6A3F-43BE-BCE4-B35B4239C116}"/>
                </a:ext>
              </a:extLst>
            </p:cNvPr>
            <p:cNvSpPr txBox="1"/>
            <p:nvPr/>
          </p:nvSpPr>
          <p:spPr>
            <a:xfrm>
              <a:off x="5873948" y="4067605"/>
              <a:ext cx="3930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50</a:t>
              </a:r>
              <a:r>
                <a:rPr lang="en-GB" sz="1200" baseline="30000" dirty="0"/>
                <a:t>o</a:t>
              </a:r>
              <a:endParaRPr lang="en-GB" sz="1200" dirty="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094A71F-AAD7-4406-85FC-907878B3A556}"/>
                </a:ext>
              </a:extLst>
            </p:cNvPr>
            <p:cNvSpPr txBox="1"/>
            <p:nvPr/>
          </p:nvSpPr>
          <p:spPr>
            <a:xfrm>
              <a:off x="6203888" y="4160091"/>
              <a:ext cx="504753" cy="2297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7.5cm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7033C521-3624-4854-8DBC-4AF1A2402265}"/>
                    </a:ext>
                  </a:extLst>
                </p:cNvPr>
                <p:cNvSpPr/>
                <p:nvPr/>
              </p:nvSpPr>
              <p:spPr>
                <a:xfrm>
                  <a:off x="6727146" y="3968269"/>
                  <a:ext cx="2030749" cy="43800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i="1" smtClean="0">
                            <a:latin typeface="Cambria Math" panose="02040503050406030204" pitchFamily="18" charset="0"/>
                          </a:rPr>
                          <m:t>𝑎𝑟𝑒𝑎</m:t>
                        </m:r>
                        <m:r>
                          <a:rPr lang="en-GB" sz="120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1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4×7.5×</m:t>
                        </m:r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7033C521-3624-4854-8DBC-4AF1A240226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27146" y="3968269"/>
                  <a:ext cx="2030749" cy="438005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32074AC6-EE9D-47F0-9784-CFAE7D29DC97}"/>
                    </a:ext>
                  </a:extLst>
                </p:cNvPr>
                <p:cNvSpPr/>
                <p:nvPr/>
              </p:nvSpPr>
              <p:spPr>
                <a:xfrm>
                  <a:off x="6749530" y="4398624"/>
                  <a:ext cx="1390702" cy="2769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i="1" smtClean="0">
                            <a:latin typeface="Cambria Math" panose="02040503050406030204" pitchFamily="18" charset="0"/>
                          </a:rPr>
                          <m:t>𝑎𝑟𝑒𝑎</m:t>
                        </m:r>
                        <m:r>
                          <a:rPr lang="en-GB" sz="1200" i="1" smtClean="0">
                            <a:latin typeface="Cambria Math" panose="02040503050406030204" pitchFamily="18" charset="0"/>
                          </a:rPr>
                          <m:t>=11.49</m:t>
                        </m:r>
                        <m:sSup>
                          <m:sSup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𝑐𝑚</m:t>
                            </m:r>
                          </m:e>
                          <m: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32074AC6-EE9D-47F0-9784-CFAE7D29DC9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49530" y="4398624"/>
                  <a:ext cx="1390702" cy="276999"/>
                </a:xfrm>
                <a:prstGeom prst="rect">
                  <a:avLst/>
                </a:prstGeom>
                <a:blipFill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0365DE33-8DFE-4E45-8A1A-DFB7C5B0170E}"/>
                </a:ext>
              </a:extLst>
            </p:cNvPr>
            <p:cNvGrpSpPr/>
            <p:nvPr/>
          </p:nvGrpSpPr>
          <p:grpSpPr>
            <a:xfrm>
              <a:off x="3806459" y="5031904"/>
              <a:ext cx="859914" cy="712091"/>
              <a:chOff x="2769326" y="1529527"/>
              <a:chExt cx="1667411" cy="1408834"/>
            </a:xfrm>
          </p:grpSpPr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D5BD76D6-5BE7-4BC1-9D46-E71B22F22F28}"/>
                  </a:ext>
                </a:extLst>
              </p:cNvPr>
              <p:cNvCxnSpPr/>
              <p:nvPr/>
            </p:nvCxnSpPr>
            <p:spPr>
              <a:xfrm flipV="1">
                <a:off x="2769326" y="1529527"/>
                <a:ext cx="823549" cy="102072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15D39885-03BA-4028-86EA-DDAEE723425A}"/>
                  </a:ext>
                </a:extLst>
              </p:cNvPr>
              <p:cNvCxnSpPr/>
              <p:nvPr/>
            </p:nvCxnSpPr>
            <p:spPr>
              <a:xfrm>
                <a:off x="3592875" y="1529527"/>
                <a:ext cx="843862" cy="140883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B4299A9E-BA39-463C-8E26-9CC43ED1EB4D}"/>
                  </a:ext>
                </a:extLst>
              </p:cNvPr>
              <p:cNvCxnSpPr/>
              <p:nvPr/>
            </p:nvCxnSpPr>
            <p:spPr>
              <a:xfrm flipH="1" flipV="1">
                <a:off x="2786843" y="2543509"/>
                <a:ext cx="1639738" cy="39485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AA9F650D-11A4-4101-AE34-76AA8EFEE0A0}"/>
                </a:ext>
              </a:extLst>
            </p:cNvPr>
            <p:cNvSpPr txBox="1"/>
            <p:nvPr/>
          </p:nvSpPr>
          <p:spPr>
            <a:xfrm>
              <a:off x="3608856" y="5089511"/>
              <a:ext cx="4940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5cm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627E73D-80F7-407F-876E-934075CB5E64}"/>
                </a:ext>
              </a:extLst>
            </p:cNvPr>
            <p:cNvSpPr txBox="1"/>
            <p:nvPr/>
          </p:nvSpPr>
          <p:spPr>
            <a:xfrm>
              <a:off x="4029283" y="5106382"/>
              <a:ext cx="3930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26</a:t>
              </a:r>
              <a:r>
                <a:rPr lang="en-GB" sz="1200" baseline="30000" dirty="0"/>
                <a:t>o</a:t>
              </a:r>
              <a:endParaRPr lang="en-GB" sz="1200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240B983A-C71C-4DD4-8D4B-FB4FCD827F8A}"/>
                </a:ext>
              </a:extLst>
            </p:cNvPr>
            <p:cNvSpPr txBox="1"/>
            <p:nvPr/>
          </p:nvSpPr>
          <p:spPr>
            <a:xfrm>
              <a:off x="4359223" y="5181450"/>
              <a:ext cx="6303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8.5cm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AFA2F31D-F719-4345-A150-22DB95219DD2}"/>
                </a:ext>
              </a:extLst>
            </p:cNvPr>
            <p:cNvSpPr/>
            <p:nvPr/>
          </p:nvSpPr>
          <p:spPr>
            <a:xfrm>
              <a:off x="3925628" y="5577604"/>
              <a:ext cx="48282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1400" dirty="0" err="1"/>
                <a:t>cm</a:t>
              </a:r>
              <a:endParaRPr lang="en-GB" sz="1400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2EF9555-468C-474D-938A-9C412574B98D}"/>
                </a:ext>
              </a:extLst>
            </p:cNvPr>
            <p:cNvSpPr txBox="1"/>
            <p:nvPr/>
          </p:nvSpPr>
          <p:spPr>
            <a:xfrm>
              <a:off x="4847058" y="5132813"/>
              <a:ext cx="17589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1a)  Calculate </a:t>
              </a:r>
              <a:r>
                <a:rPr lang="en-GB" sz="1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  <a:p>
              <a:r>
                <a:rPr lang="en-GB" sz="1200" dirty="0">
                  <a:cs typeface="Times New Roman" panose="02020603050405020304" pitchFamily="18" charset="0"/>
                </a:rPr>
                <a:t>  b) </a:t>
              </a:r>
              <a:r>
                <a:rPr lang="en-GB" sz="1200" dirty="0"/>
                <a:t> Calculate the area of</a:t>
              </a:r>
            </a:p>
            <a:p>
              <a:r>
                <a:rPr lang="en-GB" sz="1200" dirty="0"/>
                <a:t>        the triangle</a:t>
              </a:r>
            </a:p>
          </p:txBody>
        </p: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FC6E036E-9964-495B-B035-91906190CE71}"/>
                </a:ext>
              </a:extLst>
            </p:cNvPr>
            <p:cNvGrpSpPr/>
            <p:nvPr/>
          </p:nvGrpSpPr>
          <p:grpSpPr>
            <a:xfrm>
              <a:off x="6703404" y="5105978"/>
              <a:ext cx="859914" cy="712091"/>
              <a:chOff x="2769326" y="1529527"/>
              <a:chExt cx="1667411" cy="1408834"/>
            </a:xfrm>
          </p:grpSpPr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841B2DA4-E329-4D80-992F-964594DB5BB2}"/>
                  </a:ext>
                </a:extLst>
              </p:cNvPr>
              <p:cNvCxnSpPr/>
              <p:nvPr/>
            </p:nvCxnSpPr>
            <p:spPr>
              <a:xfrm flipV="1">
                <a:off x="2769326" y="1529527"/>
                <a:ext cx="823549" cy="102072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D36660EB-FF0E-4AEE-82A5-A971127C5283}"/>
                  </a:ext>
                </a:extLst>
              </p:cNvPr>
              <p:cNvCxnSpPr/>
              <p:nvPr/>
            </p:nvCxnSpPr>
            <p:spPr>
              <a:xfrm>
                <a:off x="3592875" y="1529527"/>
                <a:ext cx="843862" cy="140883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D820C4D1-F7DB-43D8-A6FF-8F6D47422E4F}"/>
                  </a:ext>
                </a:extLst>
              </p:cNvPr>
              <p:cNvCxnSpPr/>
              <p:nvPr/>
            </p:nvCxnSpPr>
            <p:spPr>
              <a:xfrm flipH="1" flipV="1">
                <a:off x="2786843" y="2543509"/>
                <a:ext cx="1639738" cy="39485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E1D1D914-0586-4287-B365-FFC7C0F2D0EF}"/>
                </a:ext>
              </a:extLst>
            </p:cNvPr>
            <p:cNvSpPr txBox="1"/>
            <p:nvPr/>
          </p:nvSpPr>
          <p:spPr>
            <a:xfrm>
              <a:off x="6505801" y="5163585"/>
              <a:ext cx="4940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5cm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80E55D81-58D6-4DB2-9FDB-4945B2EEA3A4}"/>
                </a:ext>
              </a:extLst>
            </p:cNvPr>
            <p:cNvSpPr txBox="1"/>
            <p:nvPr/>
          </p:nvSpPr>
          <p:spPr>
            <a:xfrm>
              <a:off x="7141709" y="5538093"/>
              <a:ext cx="3930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26</a:t>
              </a:r>
              <a:r>
                <a:rPr lang="en-GB" sz="1200" baseline="30000" dirty="0"/>
                <a:t>o</a:t>
              </a:r>
              <a:endParaRPr lang="en-GB" sz="1200" dirty="0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B2F8DE84-293C-4119-8294-083101F7E715}"/>
                </a:ext>
              </a:extLst>
            </p:cNvPr>
            <p:cNvSpPr txBox="1"/>
            <p:nvPr/>
          </p:nvSpPr>
          <p:spPr>
            <a:xfrm>
              <a:off x="7256168" y="5255524"/>
              <a:ext cx="6303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8.5cm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75561FBA-F37D-4896-826F-3C9F995155FE}"/>
                </a:ext>
              </a:extLst>
            </p:cNvPr>
            <p:cNvSpPr txBox="1"/>
            <p:nvPr/>
          </p:nvSpPr>
          <p:spPr>
            <a:xfrm>
              <a:off x="7895034" y="5171738"/>
              <a:ext cx="17589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2a)  Calculate </a:t>
              </a:r>
              <a:r>
                <a:rPr lang="en-GB" sz="1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  <a:p>
              <a:r>
                <a:rPr lang="en-GB" sz="1200" dirty="0">
                  <a:cs typeface="Times New Roman" panose="02020603050405020304" pitchFamily="18" charset="0"/>
                </a:rPr>
                <a:t>  b) </a:t>
              </a:r>
              <a:r>
                <a:rPr lang="en-GB" sz="1200" dirty="0"/>
                <a:t> Calculate the area of</a:t>
              </a:r>
            </a:p>
            <a:p>
              <a:r>
                <a:rPr lang="en-GB" sz="1200" dirty="0"/>
                <a:t>        the triangle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F7077F07-43B1-4650-BD52-85B2AC3E533C}"/>
                </a:ext>
              </a:extLst>
            </p:cNvPr>
            <p:cNvSpPr/>
            <p:nvPr/>
          </p:nvSpPr>
          <p:spPr>
            <a:xfrm>
              <a:off x="6724008" y="5425418"/>
              <a:ext cx="30809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1200" baseline="30000" dirty="0"/>
                <a:t>o</a:t>
              </a:r>
              <a:endParaRPr lang="en-GB" sz="1200" dirty="0"/>
            </a:p>
          </p:txBody>
        </p:sp>
      </p:grpSp>
      <p:sp>
        <p:nvSpPr>
          <p:cNvPr id="108" name="Rounded Rectangle 28">
            <a:extLst>
              <a:ext uri="{FF2B5EF4-FFF2-40B4-BE49-F238E27FC236}">
                <a16:creationId xmlns:a16="http://schemas.microsoft.com/office/drawing/2014/main" id="{E27E668E-0600-4135-8CF9-C2DE7625D6A2}"/>
              </a:ext>
            </a:extLst>
          </p:cNvPr>
          <p:cNvSpPr/>
          <p:nvPr/>
        </p:nvSpPr>
        <p:spPr>
          <a:xfrm>
            <a:off x="3648769" y="4905660"/>
            <a:ext cx="1130651" cy="189297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BDA4A4D8-A7DE-4C28-9501-7732279FBA83}"/>
              </a:ext>
            </a:extLst>
          </p:cNvPr>
          <p:cNvSpPr txBox="1"/>
          <p:nvPr/>
        </p:nvSpPr>
        <p:spPr>
          <a:xfrm>
            <a:off x="3709645" y="5051926"/>
            <a:ext cx="1015343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400" b="1" dirty="0"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Sine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Cosine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Side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Angle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Inverse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2D</a:t>
            </a:r>
          </a:p>
        </p:txBody>
      </p:sp>
    </p:spTree>
    <p:extLst>
      <p:ext uri="{BB962C8B-B14F-4D97-AF65-F5344CB8AC3E}">
        <p14:creationId xmlns:p14="http://schemas.microsoft.com/office/powerpoint/2010/main" val="91200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599</Words>
  <Application>Microsoft Office PowerPoint</Application>
  <PresentationFormat>Widescreen</PresentationFormat>
  <Paragraphs>225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Jones (BRI)</dc:creator>
  <cp:lastModifiedBy>M Jones (BRI)</cp:lastModifiedBy>
  <cp:revision>10</cp:revision>
  <dcterms:created xsi:type="dcterms:W3CDTF">2023-02-09T10:29:29Z</dcterms:created>
  <dcterms:modified xsi:type="dcterms:W3CDTF">2023-02-09T11:39:35Z</dcterms:modified>
</cp:coreProperties>
</file>