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53DDB-25D5-4400-876A-89AFB6B7B4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B26E96-0B75-4A53-ADF1-6D675DF69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13D81-823B-41DD-A905-E6CEB1A3E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BC296-6E3E-4823-9082-F0622B498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2B2CD-ADA2-4BB8-B8C8-FD1B61266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419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36B4D-B14B-4A8C-BD61-35DF46458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853CA4-5DFC-4B01-A7FF-2938EE96E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84FBF-BD96-47DC-A8A2-B6989A55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7179C-DD5F-4BB5-9A94-1FA8FDAB8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4E345-027A-44EF-82DD-D49CFB303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319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8234AE-5D44-4460-BE4A-E5C11B1077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ECBF97-F017-4763-99F6-502E1F1E0C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D4F2D-36DC-45D7-AB03-5E36481E8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BC832-B6B1-443B-A861-47AECBCD7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FECDC-AFC8-4213-BC2D-730726F44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85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C8920-E8C4-45A5-96C2-BE86EB626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D7973-935E-47B8-A1DE-A1D6E51ED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300A6-3F1A-4368-B8A6-90CD7F46A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368EE-C653-473B-8F5A-B3FCB8A20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A94BD-2057-438B-85EB-756C87E0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149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DFD50-B7A8-41C1-907D-BC6E11FB1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FAD68-D87F-4370-926E-68E71A82D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8A8BE-BCCE-4D3F-A49B-4E442D51E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B9B68-2AE3-4AA1-A875-569C1C5B7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812FF-5B17-4B39-8708-04041704E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77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CF746-B70B-4BDA-ABC0-3A5A0294C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0A804-6CA8-46DB-94E0-D73A498B85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BF9D86-761E-4109-B7D1-86AD7D5D3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728541-26BE-4B1B-B449-6616D66AE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01CB4-B274-4C4D-A053-42CAADFE0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B0BC20-251E-4235-9EF3-A7FD0CEDA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289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01982-F6DF-4AC3-B7C7-DC2BA4985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F35AE2-E973-422B-93AE-96750E475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35801A-320D-44CC-B48D-D018FEC5D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AA1B66-4C76-4F50-869A-60243B255B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C8B1E9-0DCA-423E-BA88-C25D54D68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E916AF-CE44-48AA-BF6D-440E9F83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F8A409-9026-468F-80BA-9C71790F9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F1D9B3-F472-4AB3-BB98-141EA95A5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490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FA59A-794D-44C0-82F2-188BAAF63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70BAA5-BDCC-45F5-AA84-C41CBE50D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CEBAE0-E5E6-449F-A276-7A7B28423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48C95F-A54D-44D5-9505-212C6A61F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6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49B2DE-9A18-4604-87CA-A759D809E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811C8A-C3C8-45DA-A444-31F62D724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B612E0-3963-4B4D-8F70-03F85F2E7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828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2BE83-DF80-403D-B180-7EA809101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559E2-FFA1-42E2-BB59-F678711E8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61355-A57A-46F8-B5F8-8CF044C18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A41C0C-8FE9-4139-89D8-FDC4D1B28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AC6B3-8F61-4574-8B0A-3960B8F38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1EEDD-C2EE-41C1-B2D1-0EA4B15AC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478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CB88F-10F4-4D0A-927B-D73F4E413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5AF466-6FD4-46F7-9008-EAC597BEB1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42631-3823-4132-9A71-1FD59EC9C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22102C-4A10-4293-9D85-C95267739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1B47EB-209F-41CC-9AB6-93D8B4825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FEF50C-1FBB-459E-BEE5-7AEF7933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36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AAD502-D14D-4909-A4B1-3B1D7B63D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9D50E2-0ACF-408F-BB62-6CCEA4134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1430B-CE9C-4F53-9B10-151747ABB1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FDF4B-3EE3-4076-AE71-D12D37E4D6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CBD92-2312-48F6-8A69-5F6DAC71D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92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2" name="Group 381">
            <a:extLst>
              <a:ext uri="{FF2B5EF4-FFF2-40B4-BE49-F238E27FC236}">
                <a16:creationId xmlns:a16="http://schemas.microsoft.com/office/drawing/2014/main" id="{F6E52C51-EE3E-4B59-ADC5-A0C6FB296881}"/>
              </a:ext>
            </a:extLst>
          </p:cNvPr>
          <p:cNvGrpSpPr/>
          <p:nvPr/>
        </p:nvGrpSpPr>
        <p:grpSpPr>
          <a:xfrm>
            <a:off x="1051181" y="0"/>
            <a:ext cx="9811231" cy="6782541"/>
            <a:chOff x="69669" y="0"/>
            <a:chExt cx="9811231" cy="6782541"/>
          </a:xfrm>
        </p:grpSpPr>
        <p:sp>
          <p:nvSpPr>
            <p:cNvPr id="383" name="Rectangle 382">
              <a:extLst>
                <a:ext uri="{FF2B5EF4-FFF2-40B4-BE49-F238E27FC236}">
                  <a16:creationId xmlns:a16="http://schemas.microsoft.com/office/drawing/2014/main" id="{6ED20BF8-3E16-4845-B531-5A72470C0ACC}"/>
                </a:ext>
              </a:extLst>
            </p:cNvPr>
            <p:cNvSpPr/>
            <p:nvPr/>
          </p:nvSpPr>
          <p:spPr>
            <a:xfrm>
              <a:off x="69670" y="0"/>
              <a:ext cx="9501051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3600" dirty="0">
                  <a:ln w="0"/>
                  <a:solidFill>
                    <a:srgbClr val="2C278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INTEGERS, ROUNDING AND PLACE VALUE</a:t>
              </a:r>
            </a:p>
          </p:txBody>
        </p:sp>
        <p:sp>
          <p:nvSpPr>
            <p:cNvPr id="384" name="Rounded Rectangle 2">
              <a:extLst>
                <a:ext uri="{FF2B5EF4-FFF2-40B4-BE49-F238E27FC236}">
                  <a16:creationId xmlns:a16="http://schemas.microsoft.com/office/drawing/2014/main" id="{B4E696AC-2E2C-40AC-B302-839A59B608D6}"/>
                </a:ext>
              </a:extLst>
            </p:cNvPr>
            <p:cNvSpPr/>
            <p:nvPr/>
          </p:nvSpPr>
          <p:spPr>
            <a:xfrm>
              <a:off x="69670" y="69669"/>
              <a:ext cx="9753600" cy="1062445"/>
            </a:xfrm>
            <a:prstGeom prst="roundRect">
              <a:avLst/>
            </a:prstGeom>
            <a:noFill/>
            <a:ln w="38100">
              <a:solidFill>
                <a:srgbClr val="2C27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85" name="Picture 384">
              <a:extLst>
                <a:ext uri="{FF2B5EF4-FFF2-40B4-BE49-F238E27FC236}">
                  <a16:creationId xmlns:a16="http://schemas.microsoft.com/office/drawing/2014/main" id="{D37BA7FD-E33D-4FF1-B431-76B1AA4B61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6345" y="4950024"/>
              <a:ext cx="1892481" cy="459793"/>
            </a:xfrm>
            <a:prstGeom prst="rect">
              <a:avLst/>
            </a:prstGeom>
          </p:spPr>
        </p:pic>
        <p:sp>
          <p:nvSpPr>
            <p:cNvPr id="386" name="Rounded Rectangle 22">
              <a:extLst>
                <a:ext uri="{FF2B5EF4-FFF2-40B4-BE49-F238E27FC236}">
                  <a16:creationId xmlns:a16="http://schemas.microsoft.com/office/drawing/2014/main" id="{FBA9F8E1-87EE-40D1-9BE9-A5CECF522D60}"/>
                </a:ext>
              </a:extLst>
            </p:cNvPr>
            <p:cNvSpPr/>
            <p:nvPr/>
          </p:nvSpPr>
          <p:spPr>
            <a:xfrm>
              <a:off x="69670" y="4950025"/>
              <a:ext cx="2194558" cy="1172102"/>
            </a:xfrm>
            <a:prstGeom prst="roundRect">
              <a:avLst/>
            </a:prstGeom>
            <a:noFill/>
            <a:ln w="38100">
              <a:solidFill>
                <a:srgbClr val="33A7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GB" sz="200" b="1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387" name="Rounded Rectangle 24">
              <a:extLst>
                <a:ext uri="{FF2B5EF4-FFF2-40B4-BE49-F238E27FC236}">
                  <a16:creationId xmlns:a16="http://schemas.microsoft.com/office/drawing/2014/main" id="{40D2283A-B26D-4B27-9F6D-6067620376B8}"/>
                </a:ext>
              </a:extLst>
            </p:cNvPr>
            <p:cNvSpPr/>
            <p:nvPr/>
          </p:nvSpPr>
          <p:spPr>
            <a:xfrm>
              <a:off x="69670" y="1201783"/>
              <a:ext cx="2399205" cy="3686634"/>
            </a:xfrm>
            <a:prstGeom prst="roundRect">
              <a:avLst>
                <a:gd name="adj" fmla="val 13037"/>
              </a:avLst>
            </a:prstGeom>
            <a:noFill/>
            <a:ln w="38100">
              <a:solidFill>
                <a:srgbClr val="F9B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sz="12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2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3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3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3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3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3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3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3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3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3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3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3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88" name="Rounded Rectangle 28">
              <a:extLst>
                <a:ext uri="{FF2B5EF4-FFF2-40B4-BE49-F238E27FC236}">
                  <a16:creationId xmlns:a16="http://schemas.microsoft.com/office/drawing/2014/main" id="{A59D9A4C-DC25-4B3A-A98F-62223B0208BE}"/>
                </a:ext>
              </a:extLst>
            </p:cNvPr>
            <p:cNvSpPr/>
            <p:nvPr/>
          </p:nvSpPr>
          <p:spPr>
            <a:xfrm>
              <a:off x="2334971" y="4963484"/>
              <a:ext cx="1623075" cy="1596482"/>
            </a:xfrm>
            <a:prstGeom prst="roundRect">
              <a:avLst/>
            </a:prstGeom>
            <a:noFill/>
            <a:ln w="38100">
              <a:solidFill>
                <a:srgbClr val="2C27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87022F"/>
                  </a:solidFill>
                  <a:latin typeface="Calibri" panose="020F0502020204030204" pitchFamily="34" charset="0"/>
                </a:rPr>
                <a:t>Key Words</a:t>
              </a:r>
              <a:r>
                <a:rPr lang="en-GB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 </a:t>
              </a:r>
            </a:p>
            <a:p>
              <a:r>
                <a:rPr lang="en-GB" sz="1400" dirty="0">
                  <a:solidFill>
                    <a:schemeClr val="tx1"/>
                  </a:solidFill>
                </a:rPr>
                <a:t>Integer	Even</a:t>
              </a:r>
            </a:p>
            <a:p>
              <a:r>
                <a:rPr lang="en-GB" sz="1400" dirty="0">
                  <a:solidFill>
                    <a:schemeClr val="tx1"/>
                  </a:solidFill>
                </a:rPr>
                <a:t>Digit		Odd</a:t>
              </a:r>
            </a:p>
            <a:p>
              <a:r>
                <a:rPr lang="en-GB" sz="1400" dirty="0">
                  <a:solidFill>
                    <a:schemeClr val="tx1"/>
                  </a:solidFill>
                </a:rPr>
                <a:t>Decimal place</a:t>
              </a:r>
            </a:p>
            <a:p>
              <a:r>
                <a:rPr lang="en-GB" sz="1400" dirty="0">
                  <a:solidFill>
                    <a:schemeClr val="tx1"/>
                  </a:solidFill>
                </a:rPr>
                <a:t>Significant figures</a:t>
              </a:r>
            </a:p>
          </p:txBody>
        </p:sp>
        <p:sp>
          <p:nvSpPr>
            <p:cNvPr id="389" name="TextBox 388">
              <a:extLst>
                <a:ext uri="{FF2B5EF4-FFF2-40B4-BE49-F238E27FC236}">
                  <a16:creationId xmlns:a16="http://schemas.microsoft.com/office/drawing/2014/main" id="{1FCA21B6-4D4E-4520-BE48-BCA0C8909498}"/>
                </a:ext>
              </a:extLst>
            </p:cNvPr>
            <p:cNvSpPr txBox="1"/>
            <p:nvPr/>
          </p:nvSpPr>
          <p:spPr>
            <a:xfrm>
              <a:off x="5477712" y="1202251"/>
              <a:ext cx="13933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/>
                <a:t>Examples</a:t>
              </a:r>
            </a:p>
          </p:txBody>
        </p:sp>
        <p:sp>
          <p:nvSpPr>
            <p:cNvPr id="390" name="Rounded Rectangle 33">
              <a:extLst>
                <a:ext uri="{FF2B5EF4-FFF2-40B4-BE49-F238E27FC236}">
                  <a16:creationId xmlns:a16="http://schemas.microsoft.com/office/drawing/2014/main" id="{1AA27CF1-617E-41A4-BA26-42329BBC27AA}"/>
                </a:ext>
              </a:extLst>
            </p:cNvPr>
            <p:cNvSpPr/>
            <p:nvPr/>
          </p:nvSpPr>
          <p:spPr>
            <a:xfrm>
              <a:off x="2525486" y="1200330"/>
              <a:ext cx="7297783" cy="3688088"/>
            </a:xfrm>
            <a:prstGeom prst="roundRect">
              <a:avLst>
                <a:gd name="adj" fmla="val 7840"/>
              </a:avLst>
            </a:prstGeom>
            <a:noFill/>
            <a:ln w="38100">
              <a:solidFill>
                <a:srgbClr val="8702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b="1" dirty="0">
                <a:solidFill>
                  <a:schemeClr val="tx1"/>
                </a:solidFill>
              </a:endParaRPr>
            </a:p>
          </p:txBody>
        </p:sp>
        <p:sp>
          <p:nvSpPr>
            <p:cNvPr id="391" name="Rounded Rectangle 19">
              <a:extLst>
                <a:ext uri="{FF2B5EF4-FFF2-40B4-BE49-F238E27FC236}">
                  <a16:creationId xmlns:a16="http://schemas.microsoft.com/office/drawing/2014/main" id="{1B01C8DA-7E98-4707-B42C-A79F73FB7C72}"/>
                </a:ext>
              </a:extLst>
            </p:cNvPr>
            <p:cNvSpPr/>
            <p:nvPr/>
          </p:nvSpPr>
          <p:spPr>
            <a:xfrm>
              <a:off x="4089665" y="4963484"/>
              <a:ext cx="5705260" cy="1275680"/>
            </a:xfrm>
            <a:prstGeom prst="roundRect">
              <a:avLst/>
            </a:prstGeom>
            <a:noFill/>
            <a:ln w="38100">
              <a:solidFill>
                <a:srgbClr val="FAB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392" name="TextBox 391">
              <a:extLst>
                <a:ext uri="{FF2B5EF4-FFF2-40B4-BE49-F238E27FC236}">
                  <a16:creationId xmlns:a16="http://schemas.microsoft.com/office/drawing/2014/main" id="{E790D31C-251C-4BC8-869D-B12F5065E707}"/>
                </a:ext>
              </a:extLst>
            </p:cNvPr>
            <p:cNvSpPr txBox="1"/>
            <p:nvPr/>
          </p:nvSpPr>
          <p:spPr>
            <a:xfrm rot="10800000">
              <a:off x="4003690" y="6320876"/>
              <a:ext cx="5877210" cy="46166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1200" dirty="0"/>
                <a:t>ANSWERS: 	A1) -5, -2, 0, 3, 6  2) 0.07, 0.072, 0.7, 0.702, 0.72    </a:t>
              </a:r>
            </a:p>
            <a:p>
              <a:r>
                <a:rPr lang="en-GB" sz="1200" dirty="0"/>
                <a:t>		B1) 14.2   2) 0.06   3) 3000 </a:t>
              </a:r>
            </a:p>
          </p:txBody>
        </p:sp>
        <p:sp>
          <p:nvSpPr>
            <p:cNvPr id="393" name="TextBox 392">
              <a:extLst>
                <a:ext uri="{FF2B5EF4-FFF2-40B4-BE49-F238E27FC236}">
                  <a16:creationId xmlns:a16="http://schemas.microsoft.com/office/drawing/2014/main" id="{8192913D-509D-4FA2-B654-532D00B6B010}"/>
                </a:ext>
              </a:extLst>
            </p:cNvPr>
            <p:cNvSpPr txBox="1"/>
            <p:nvPr/>
          </p:nvSpPr>
          <p:spPr>
            <a:xfrm>
              <a:off x="225730" y="5401814"/>
              <a:ext cx="18984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solidFill>
                    <a:srgbClr val="32A7DF"/>
                  </a:solidFill>
                </a:rPr>
                <a:t>1 – 3, 31 – 32</a:t>
              </a:r>
            </a:p>
          </p:txBody>
        </p:sp>
        <p:sp>
          <p:nvSpPr>
            <p:cNvPr id="394" name="Rectangle 393">
              <a:extLst>
                <a:ext uri="{FF2B5EF4-FFF2-40B4-BE49-F238E27FC236}">
                  <a16:creationId xmlns:a16="http://schemas.microsoft.com/office/drawing/2014/main" id="{223F3E39-B70C-472F-AFDE-F2AB36177C24}"/>
                </a:ext>
              </a:extLst>
            </p:cNvPr>
            <p:cNvSpPr/>
            <p:nvPr/>
          </p:nvSpPr>
          <p:spPr>
            <a:xfrm>
              <a:off x="222472" y="1200886"/>
              <a:ext cx="2067883" cy="8002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b="1" dirty="0"/>
                <a:t>Key Concepts</a:t>
              </a:r>
            </a:p>
            <a:p>
              <a:pPr algn="ctr"/>
              <a:endParaRPr lang="en-GB" sz="1400" b="1" dirty="0"/>
            </a:p>
            <a:p>
              <a:pPr algn="ctr"/>
              <a:endParaRPr lang="en-GB" sz="1400" dirty="0"/>
            </a:p>
          </p:txBody>
        </p:sp>
        <p:sp>
          <p:nvSpPr>
            <p:cNvPr id="395" name="TextBox 394">
              <a:extLst>
                <a:ext uri="{FF2B5EF4-FFF2-40B4-BE49-F238E27FC236}">
                  <a16:creationId xmlns:a16="http://schemas.microsoft.com/office/drawing/2014/main" id="{CDD974D5-B50A-43FC-AF68-77CA235E95CB}"/>
                </a:ext>
              </a:extLst>
            </p:cNvPr>
            <p:cNvSpPr txBox="1"/>
            <p:nvPr/>
          </p:nvSpPr>
          <p:spPr>
            <a:xfrm>
              <a:off x="6868395" y="1715541"/>
              <a:ext cx="2227755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/>
                <a:t>Round</a:t>
              </a:r>
              <a:r>
                <a:rPr lang="en-GB" dirty="0"/>
                <a:t> 3.527 to:</a:t>
              </a:r>
            </a:p>
            <a:p>
              <a:endParaRPr lang="en-GB" dirty="0"/>
            </a:p>
            <a:p>
              <a:r>
                <a:rPr lang="en-GB" dirty="0"/>
                <a:t>a) 1 decimal place</a:t>
              </a:r>
            </a:p>
            <a:p>
              <a:endParaRPr lang="en-GB" dirty="0"/>
            </a:p>
            <a:p>
              <a:endParaRPr lang="en-GB" dirty="0"/>
            </a:p>
            <a:p>
              <a:r>
                <a:rPr lang="en-GB" dirty="0"/>
                <a:t>b) 2 decimal places</a:t>
              </a:r>
            </a:p>
            <a:p>
              <a:endParaRPr lang="en-GB" dirty="0"/>
            </a:p>
            <a:p>
              <a:endParaRPr lang="en-GB" dirty="0"/>
            </a:p>
            <a:p>
              <a:r>
                <a:rPr lang="en-GB" dirty="0"/>
                <a:t>c) 1 significant figure</a:t>
              </a:r>
            </a:p>
            <a:p>
              <a:endParaRPr lang="en-GB" dirty="0"/>
            </a:p>
          </p:txBody>
        </p:sp>
        <p:sp>
          <p:nvSpPr>
            <p:cNvPr id="396" name="TextBox 395">
              <a:extLst>
                <a:ext uri="{FF2B5EF4-FFF2-40B4-BE49-F238E27FC236}">
                  <a16:creationId xmlns:a16="http://schemas.microsoft.com/office/drawing/2014/main" id="{36614E0F-68C5-42FC-AEDA-B82DA323676A}"/>
                </a:ext>
              </a:extLst>
            </p:cNvPr>
            <p:cNvSpPr txBox="1"/>
            <p:nvPr/>
          </p:nvSpPr>
          <p:spPr>
            <a:xfrm>
              <a:off x="7595513" y="2605352"/>
              <a:ext cx="2227755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3 . 5 </a:t>
              </a:r>
              <a:r>
                <a:rPr lang="en-GB" dirty="0">
                  <a:solidFill>
                    <a:srgbClr val="FF0000"/>
                  </a:solidFill>
                </a:rPr>
                <a:t>2</a:t>
              </a:r>
              <a:r>
                <a:rPr lang="en-GB" dirty="0"/>
                <a:t> 7         3.5</a:t>
              </a:r>
            </a:p>
            <a:p>
              <a:endParaRPr lang="en-GB" dirty="0"/>
            </a:p>
            <a:p>
              <a:endParaRPr lang="en-GB" dirty="0"/>
            </a:p>
            <a:p>
              <a:r>
                <a:rPr lang="en-GB" dirty="0"/>
                <a:t>3 . 5 2 </a:t>
              </a:r>
              <a:r>
                <a:rPr lang="en-GB" dirty="0">
                  <a:solidFill>
                    <a:srgbClr val="FF0000"/>
                  </a:solidFill>
                </a:rPr>
                <a:t>7         </a:t>
              </a:r>
              <a:r>
                <a:rPr lang="en-GB" dirty="0"/>
                <a:t>3.53</a:t>
              </a:r>
            </a:p>
            <a:p>
              <a:endParaRPr lang="en-GB" dirty="0"/>
            </a:p>
            <a:p>
              <a:endParaRPr lang="en-GB" dirty="0"/>
            </a:p>
            <a:p>
              <a:r>
                <a:rPr lang="en-GB" dirty="0"/>
                <a:t>3 . </a:t>
              </a:r>
              <a:r>
                <a:rPr lang="en-GB" dirty="0">
                  <a:solidFill>
                    <a:srgbClr val="FF0000"/>
                  </a:solidFill>
                </a:rPr>
                <a:t>5</a:t>
              </a:r>
              <a:r>
                <a:rPr lang="en-GB" dirty="0"/>
                <a:t> 2 7        4</a:t>
              </a:r>
            </a:p>
          </p:txBody>
        </p:sp>
        <p:cxnSp>
          <p:nvCxnSpPr>
            <p:cNvPr id="397" name="Straight Connector 396">
              <a:extLst>
                <a:ext uri="{FF2B5EF4-FFF2-40B4-BE49-F238E27FC236}">
                  <a16:creationId xmlns:a16="http://schemas.microsoft.com/office/drawing/2014/main" id="{26D32F37-16A0-4BBC-A1F9-B3A2EDF45091}"/>
                </a:ext>
              </a:extLst>
            </p:cNvPr>
            <p:cNvCxnSpPr/>
            <p:nvPr/>
          </p:nvCxnSpPr>
          <p:spPr>
            <a:xfrm>
              <a:off x="8109980" y="2521126"/>
              <a:ext cx="0" cy="5119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Straight Connector 397">
              <a:extLst>
                <a:ext uri="{FF2B5EF4-FFF2-40B4-BE49-F238E27FC236}">
                  <a16:creationId xmlns:a16="http://schemas.microsoft.com/office/drawing/2014/main" id="{7E753B24-EDA0-4BBA-817A-34C64D59541B}"/>
                </a:ext>
              </a:extLst>
            </p:cNvPr>
            <p:cNvCxnSpPr/>
            <p:nvPr/>
          </p:nvCxnSpPr>
          <p:spPr>
            <a:xfrm>
              <a:off x="8271088" y="3365020"/>
              <a:ext cx="0" cy="5119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Straight Connector 398">
              <a:extLst>
                <a:ext uri="{FF2B5EF4-FFF2-40B4-BE49-F238E27FC236}">
                  <a16:creationId xmlns:a16="http://schemas.microsoft.com/office/drawing/2014/main" id="{ACF681CE-FFFE-4136-BB44-45A8810E740D}"/>
                </a:ext>
              </a:extLst>
            </p:cNvPr>
            <p:cNvCxnSpPr/>
            <p:nvPr/>
          </p:nvCxnSpPr>
          <p:spPr>
            <a:xfrm>
              <a:off x="7876291" y="4217083"/>
              <a:ext cx="0" cy="5119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Straight Arrow Connector 399">
              <a:extLst>
                <a:ext uri="{FF2B5EF4-FFF2-40B4-BE49-F238E27FC236}">
                  <a16:creationId xmlns:a16="http://schemas.microsoft.com/office/drawing/2014/main" id="{58639CBC-3900-48EA-B919-3BD0C7385BCD}"/>
                </a:ext>
              </a:extLst>
            </p:cNvPr>
            <p:cNvCxnSpPr/>
            <p:nvPr/>
          </p:nvCxnSpPr>
          <p:spPr>
            <a:xfrm>
              <a:off x="8523637" y="2772770"/>
              <a:ext cx="261259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Straight Arrow Connector 400">
              <a:extLst>
                <a:ext uri="{FF2B5EF4-FFF2-40B4-BE49-F238E27FC236}">
                  <a16:creationId xmlns:a16="http://schemas.microsoft.com/office/drawing/2014/main" id="{DA2C14F0-B066-4DD7-9B9C-6B3C7F6C341A}"/>
                </a:ext>
              </a:extLst>
            </p:cNvPr>
            <p:cNvCxnSpPr/>
            <p:nvPr/>
          </p:nvCxnSpPr>
          <p:spPr>
            <a:xfrm>
              <a:off x="8523636" y="3616664"/>
              <a:ext cx="261259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Straight Arrow Connector 401">
              <a:extLst>
                <a:ext uri="{FF2B5EF4-FFF2-40B4-BE49-F238E27FC236}">
                  <a16:creationId xmlns:a16="http://schemas.microsoft.com/office/drawing/2014/main" id="{93677D43-36AF-412F-9541-A5E12CD1FFC6}"/>
                </a:ext>
              </a:extLst>
            </p:cNvPr>
            <p:cNvCxnSpPr/>
            <p:nvPr/>
          </p:nvCxnSpPr>
          <p:spPr>
            <a:xfrm>
              <a:off x="8510574" y="4459109"/>
              <a:ext cx="261259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3" name="Rectangle 402">
              <a:extLst>
                <a:ext uri="{FF2B5EF4-FFF2-40B4-BE49-F238E27FC236}">
                  <a16:creationId xmlns:a16="http://schemas.microsoft.com/office/drawing/2014/main" id="{F2C3390E-0D8B-42D1-A88A-F7F3FCDDA181}"/>
                </a:ext>
              </a:extLst>
            </p:cNvPr>
            <p:cNvSpPr/>
            <p:nvPr/>
          </p:nvSpPr>
          <p:spPr>
            <a:xfrm>
              <a:off x="69669" y="1695541"/>
              <a:ext cx="2455817" cy="28007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600" dirty="0"/>
                <a:t>Digits are the individual components of a number.</a:t>
              </a:r>
            </a:p>
            <a:p>
              <a:endParaRPr lang="en-GB" sz="1600" dirty="0"/>
            </a:p>
            <a:p>
              <a:r>
                <a:rPr lang="en-GB" sz="1600" dirty="0"/>
                <a:t>Integers are whole numbers.</a:t>
              </a:r>
            </a:p>
            <a:p>
              <a:endParaRPr lang="en-GB" sz="1600" dirty="0"/>
            </a:p>
            <a:p>
              <a:r>
                <a:rPr lang="en-GB" sz="1600" dirty="0"/>
                <a:t>Rounding rules:</a:t>
              </a:r>
            </a:p>
            <a:p>
              <a:r>
                <a:rPr lang="en-GB" sz="1600" dirty="0"/>
                <a:t>A value of 5 to 9 rounds the number up.</a:t>
              </a:r>
            </a:p>
            <a:p>
              <a:r>
                <a:rPr lang="en-GB" sz="1600" dirty="0"/>
                <a:t>A value of 0 to 4 keeps the number the same.</a:t>
              </a:r>
            </a:p>
          </p:txBody>
        </p:sp>
        <p:sp>
          <p:nvSpPr>
            <p:cNvPr id="404" name="Rectangle 403">
              <a:extLst>
                <a:ext uri="{FF2B5EF4-FFF2-40B4-BE49-F238E27FC236}">
                  <a16:creationId xmlns:a16="http://schemas.microsoft.com/office/drawing/2014/main" id="{78E91432-D308-4963-9CD2-82EA99848380}"/>
                </a:ext>
              </a:extLst>
            </p:cNvPr>
            <p:cNvSpPr/>
            <p:nvPr/>
          </p:nvSpPr>
          <p:spPr>
            <a:xfrm>
              <a:off x="4089665" y="5046417"/>
              <a:ext cx="5705260" cy="11695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/>
                <a:t>A) Order the following numbers starting with the smallest:</a:t>
              </a:r>
            </a:p>
            <a:p>
              <a:r>
                <a:rPr lang="en-GB" sz="1400" dirty="0"/>
                <a:t>1)   6, -2, 0, -5, 3	2) 0.72, 0.7, 0.072, 0.07, 0.702</a:t>
              </a:r>
            </a:p>
            <a:p>
              <a:endParaRPr lang="en-GB" sz="1400" dirty="0"/>
            </a:p>
            <a:p>
              <a:r>
                <a:rPr lang="en-GB" sz="1400" dirty="0"/>
                <a:t>B)      Round the following numbers to the given degree of accuracy</a:t>
              </a:r>
            </a:p>
            <a:p>
              <a:pPr marL="457200" indent="-457200">
                <a:buAutoNum type="arabicParenR"/>
              </a:pPr>
              <a:r>
                <a:rPr lang="en-GB" sz="1400" dirty="0"/>
                <a:t>14. 1732 	(1 </a:t>
              </a:r>
              <a:r>
                <a:rPr lang="en-GB" sz="1400" dirty="0" err="1"/>
                <a:t>d.p.</a:t>
              </a:r>
              <a:r>
                <a:rPr lang="en-GB" sz="1400" dirty="0"/>
                <a:t>)</a:t>
              </a:r>
              <a:r>
                <a:rPr lang="en-GB" sz="1400" dirty="0">
                  <a:solidFill>
                    <a:srgbClr val="FF0000"/>
                  </a:solidFill>
                </a:rPr>
                <a:t>    </a:t>
              </a:r>
              <a:r>
                <a:rPr lang="en-GB" sz="1400" dirty="0"/>
                <a:t> 2) 0.0568    (2 </a:t>
              </a:r>
              <a:r>
                <a:rPr lang="en-GB" sz="1400" dirty="0" err="1"/>
                <a:t>d.p.</a:t>
              </a:r>
              <a:r>
                <a:rPr lang="en-GB" sz="1400" dirty="0"/>
                <a:t>)     3)3418  (1 S.F)</a:t>
              </a:r>
            </a:p>
          </p:txBody>
        </p:sp>
        <p:sp>
          <p:nvSpPr>
            <p:cNvPr id="405" name="Rectangle 404">
              <a:extLst>
                <a:ext uri="{FF2B5EF4-FFF2-40B4-BE49-F238E27FC236}">
                  <a16:creationId xmlns:a16="http://schemas.microsoft.com/office/drawing/2014/main" id="{B5450380-42AC-40B6-9FAD-CCB25A40E99F}"/>
                </a:ext>
              </a:extLst>
            </p:cNvPr>
            <p:cNvSpPr/>
            <p:nvPr/>
          </p:nvSpPr>
          <p:spPr>
            <a:xfrm>
              <a:off x="2509373" y="1746849"/>
              <a:ext cx="4123891" cy="28623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b="1" dirty="0"/>
                <a:t>Order</a:t>
              </a:r>
              <a:r>
                <a:rPr lang="en-GB" dirty="0"/>
                <a:t> the following numbers starting with the smallest:</a:t>
              </a:r>
            </a:p>
            <a:p>
              <a:endParaRPr lang="en-GB" dirty="0"/>
            </a:p>
            <a:p>
              <a:pPr marL="514350" indent="-514350">
                <a:buFontTx/>
                <a:buAutoNum type="arabicParenR"/>
              </a:pPr>
              <a:r>
                <a:rPr lang="en-GB" dirty="0"/>
                <a:t>5,  -3,  4,  7,  -2 </a:t>
              </a:r>
            </a:p>
            <a:p>
              <a:r>
                <a:rPr lang="en-GB" dirty="0"/>
                <a:t>          </a:t>
              </a:r>
              <a:r>
                <a:rPr lang="en-GB" dirty="0">
                  <a:solidFill>
                    <a:srgbClr val="FF0000"/>
                  </a:solidFill>
                </a:rPr>
                <a:t>-3,  -2,  4, 5, 7 </a:t>
              </a:r>
            </a:p>
            <a:p>
              <a:endParaRPr lang="en-GB" dirty="0">
                <a:solidFill>
                  <a:srgbClr val="FF0000"/>
                </a:solidFill>
              </a:endParaRPr>
            </a:p>
            <a:p>
              <a:pPr marL="342900" indent="-342900">
                <a:buAutoNum type="arabicParenR" startAt="2"/>
              </a:pPr>
              <a:r>
                <a:rPr lang="en-GB" dirty="0"/>
                <a:t>          0.067  0.6       0.56    0.65    0.605</a:t>
              </a:r>
            </a:p>
            <a:p>
              <a:r>
                <a:rPr lang="en-GB" dirty="0"/>
                <a:t>Rewrite   0.067, 0.600, 0.560, 0.650, 0.605</a:t>
              </a:r>
            </a:p>
            <a:p>
              <a:r>
                <a:rPr lang="en-GB" dirty="0"/>
                <a:t>                 </a:t>
              </a:r>
              <a:r>
                <a:rPr lang="en-GB" dirty="0">
                  <a:solidFill>
                    <a:srgbClr val="FF0000"/>
                  </a:solidFill>
                </a:rPr>
                <a:t>0.067  0.56    0.6       0.605  0.65  </a:t>
              </a:r>
              <a:endParaRPr lang="en-GB" dirty="0"/>
            </a:p>
            <a:p>
              <a:pPr marL="514350" indent="-514350">
                <a:buAutoNum type="arabicParenR"/>
              </a:pP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431748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272</Words>
  <Application>Microsoft Office PowerPoint</Application>
  <PresentationFormat>Widescreen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Jones (BRI)</dc:creator>
  <cp:lastModifiedBy>M Jones (BRI)</cp:lastModifiedBy>
  <cp:revision>8</cp:revision>
  <dcterms:created xsi:type="dcterms:W3CDTF">2023-02-09T10:29:29Z</dcterms:created>
  <dcterms:modified xsi:type="dcterms:W3CDTF">2023-02-09T10:48:18Z</dcterms:modified>
</cp:coreProperties>
</file>