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" name="Group 451">
            <a:extLst>
              <a:ext uri="{FF2B5EF4-FFF2-40B4-BE49-F238E27FC236}">
                <a16:creationId xmlns:a16="http://schemas.microsoft.com/office/drawing/2014/main" id="{8DC3B735-6D4A-4CF2-AE34-FCCB549150F2}"/>
              </a:ext>
            </a:extLst>
          </p:cNvPr>
          <p:cNvGrpSpPr/>
          <p:nvPr/>
        </p:nvGrpSpPr>
        <p:grpSpPr>
          <a:xfrm>
            <a:off x="1009237" y="43471"/>
            <a:ext cx="9753600" cy="6771058"/>
            <a:chOff x="69670" y="0"/>
            <a:chExt cx="9753600" cy="6771058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CAAE46D7-463E-42C2-968C-DC2E21163BA2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REARRANGE AND SOLVE EQUATIONS</a:t>
              </a:r>
              <a:endParaRPr lang="en-US" sz="3600" b="0" cap="none" spc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54" name="Rounded Rectangle 2">
              <a:extLst>
                <a:ext uri="{FF2B5EF4-FFF2-40B4-BE49-F238E27FC236}">
                  <a16:creationId xmlns:a16="http://schemas.microsoft.com/office/drawing/2014/main" id="{E5CD61D1-7BDF-4B66-8524-AC509B4EFF84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55" name="Picture 454">
              <a:extLst>
                <a:ext uri="{FF2B5EF4-FFF2-40B4-BE49-F238E27FC236}">
                  <a16:creationId xmlns:a16="http://schemas.microsoft.com/office/drawing/2014/main" id="{B6CABF5B-0A1B-4801-A196-74BE9D78F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456" name="Rounded Rectangle 22">
              <a:extLst>
                <a:ext uri="{FF2B5EF4-FFF2-40B4-BE49-F238E27FC236}">
                  <a16:creationId xmlns:a16="http://schemas.microsoft.com/office/drawing/2014/main" id="{F8A00B93-4994-41D9-9F78-D02BAD9C158B}"/>
                </a:ext>
              </a:extLst>
            </p:cNvPr>
            <p:cNvSpPr/>
            <p:nvPr/>
          </p:nvSpPr>
          <p:spPr>
            <a:xfrm>
              <a:off x="69670" y="4950025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57" name="Rounded Rectangle 26">
              <a:extLst>
                <a:ext uri="{FF2B5EF4-FFF2-40B4-BE49-F238E27FC236}">
                  <a16:creationId xmlns:a16="http://schemas.microsoft.com/office/drawing/2014/main" id="{DACAFB86-CAEE-4978-B764-E65A23E549C0}"/>
                </a:ext>
              </a:extLst>
            </p:cNvPr>
            <p:cNvSpPr/>
            <p:nvPr/>
          </p:nvSpPr>
          <p:spPr>
            <a:xfrm>
              <a:off x="69670" y="1200329"/>
              <a:ext cx="2370266" cy="3686633"/>
            </a:xfrm>
            <a:prstGeom prst="roundRect">
              <a:avLst/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Key Concepts</a:t>
              </a:r>
            </a:p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r>
                <a:rPr lang="en-GB" sz="1400" b="1" dirty="0">
                  <a:solidFill>
                    <a:schemeClr val="tx1"/>
                  </a:solidFill>
                </a:rPr>
                <a:t>Solving equations:</a:t>
              </a:r>
            </a:p>
            <a:p>
              <a:r>
                <a:rPr lang="en-GB" sz="1400" dirty="0">
                  <a:solidFill>
                    <a:schemeClr val="tx1"/>
                  </a:solidFill>
                </a:rPr>
                <a:t>Working with inverse operations to find the value of a variable.</a:t>
              </a:r>
            </a:p>
            <a:p>
              <a:endParaRPr lang="en-GB" sz="1400" b="1" dirty="0">
                <a:solidFill>
                  <a:schemeClr val="tx1"/>
                </a:solidFill>
              </a:endParaRPr>
            </a:p>
            <a:p>
              <a:r>
                <a:rPr lang="en-GB" sz="1400" b="1" dirty="0">
                  <a:solidFill>
                    <a:schemeClr val="tx1"/>
                  </a:solidFill>
                </a:rPr>
                <a:t>Rearranging an equation:</a:t>
              </a:r>
            </a:p>
            <a:p>
              <a:r>
                <a:rPr lang="en-GB" sz="1400" dirty="0">
                  <a:solidFill>
                    <a:schemeClr val="tx1"/>
                  </a:solidFill>
                </a:rPr>
                <a:t>Working with inverse operations to isolate a highlighted variable.</a:t>
              </a:r>
            </a:p>
            <a:p>
              <a:endParaRPr lang="en-GB" sz="1400" dirty="0">
                <a:solidFill>
                  <a:schemeClr val="tx1"/>
                </a:solidFill>
              </a:endParaRPr>
            </a:p>
            <a:p>
              <a:r>
                <a:rPr lang="en-GB" sz="1400" dirty="0">
                  <a:solidFill>
                    <a:schemeClr val="tx1"/>
                  </a:solidFill>
                </a:rPr>
                <a:t>In solving and rearranging we </a:t>
              </a:r>
              <a:r>
                <a:rPr lang="en-GB" sz="1400" b="1" dirty="0">
                  <a:solidFill>
                    <a:schemeClr val="tx1"/>
                  </a:solidFill>
                </a:rPr>
                <a:t>undo the operations </a:t>
              </a:r>
              <a:r>
                <a:rPr lang="en-GB" sz="1400" dirty="0">
                  <a:solidFill>
                    <a:schemeClr val="tx1"/>
                  </a:solidFill>
                </a:rPr>
                <a:t>starting from the last one.</a:t>
              </a:r>
            </a:p>
            <a:p>
              <a:endParaRPr lang="en-GB" sz="1400" dirty="0">
                <a:solidFill>
                  <a:schemeClr val="tx1"/>
                </a:solidFill>
              </a:endParaRPr>
            </a:p>
            <a:p>
              <a:endParaRPr lang="en-GB" sz="1600" b="1" dirty="0">
                <a:solidFill>
                  <a:schemeClr val="tx1"/>
                </a:solidFill>
              </a:endParaRPr>
            </a:p>
            <a:p>
              <a:pPr algn="ctr"/>
              <a:endParaRPr lang="en-GB" b="1" dirty="0">
                <a:solidFill>
                  <a:schemeClr val="tx1"/>
                </a:solidFill>
              </a:endParaRPr>
            </a:p>
            <a:p>
              <a:pPr algn="ctr"/>
              <a:endParaRPr lang="en-GB" sz="1600" dirty="0">
                <a:solidFill>
                  <a:schemeClr val="tx1"/>
                </a:solidFill>
              </a:endParaRPr>
            </a:p>
            <a:p>
              <a:pPr algn="ctr"/>
              <a:endParaRPr lang="en-GB" b="1" dirty="0">
                <a:solidFill>
                  <a:schemeClr val="tx1"/>
                </a:solidFill>
              </a:endParaRPr>
            </a:p>
            <a:p>
              <a:pPr algn="ctr"/>
              <a:endParaRPr lang="en-GB" dirty="0">
                <a:solidFill>
                  <a:schemeClr val="tx1"/>
                </a:solidFill>
              </a:endParaRPr>
            </a:p>
            <a:p>
              <a:endParaRPr lang="en-GB" sz="1400" dirty="0">
                <a:solidFill>
                  <a:schemeClr val="tx1"/>
                </a:solidFill>
              </a:endParaRPr>
            </a:p>
            <a:p>
              <a:endParaRPr lang="en-GB" sz="1600" dirty="0">
                <a:solidFill>
                  <a:schemeClr val="tx1"/>
                </a:solidFill>
              </a:endParaRPr>
            </a:p>
            <a:p>
              <a:endParaRPr lang="en-GB" sz="1600" dirty="0">
                <a:solidFill>
                  <a:schemeClr val="tx1"/>
                </a:solidFill>
              </a:endParaRPr>
            </a:p>
            <a:p>
              <a:endParaRPr lang="en-GB" sz="1600" dirty="0">
                <a:solidFill>
                  <a:schemeClr val="tx1"/>
                </a:solidFill>
              </a:endParaRPr>
            </a:p>
            <a:p>
              <a:endParaRPr lang="en-GB" sz="2400" dirty="0">
                <a:solidFill>
                  <a:schemeClr val="tx1"/>
                </a:solidFill>
              </a:endParaRPr>
            </a:p>
          </p:txBody>
        </p:sp>
        <p:sp>
          <p:nvSpPr>
            <p:cNvPr id="458" name="Rounded Rectangle 28">
              <a:extLst>
                <a:ext uri="{FF2B5EF4-FFF2-40B4-BE49-F238E27FC236}">
                  <a16:creationId xmlns:a16="http://schemas.microsoft.com/office/drawing/2014/main" id="{72E4F010-A64D-4556-85B2-BCA2B6B306C9}"/>
                </a:ext>
              </a:extLst>
            </p:cNvPr>
            <p:cNvSpPr/>
            <p:nvPr/>
          </p:nvSpPr>
          <p:spPr>
            <a:xfrm>
              <a:off x="2380064" y="5027035"/>
              <a:ext cx="1573628" cy="1744023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Solve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Rearrange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Term</a:t>
              </a:r>
            </a:p>
            <a:p>
              <a:pPr algn="ctr"/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Inverse operation</a:t>
              </a:r>
            </a:p>
          </p:txBody>
        </p:sp>
        <p:sp>
          <p:nvSpPr>
            <p:cNvPr id="459" name="TextBox 458">
              <a:extLst>
                <a:ext uri="{FF2B5EF4-FFF2-40B4-BE49-F238E27FC236}">
                  <a16:creationId xmlns:a16="http://schemas.microsoft.com/office/drawing/2014/main" id="{219ED28A-BBE9-4E30-96C6-3022A51B720B}"/>
                </a:ext>
              </a:extLst>
            </p:cNvPr>
            <p:cNvSpPr txBox="1"/>
            <p:nvPr/>
          </p:nvSpPr>
          <p:spPr>
            <a:xfrm>
              <a:off x="7729948" y="1206680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460" name="Rounded Rectangle 33">
              <a:extLst>
                <a:ext uri="{FF2B5EF4-FFF2-40B4-BE49-F238E27FC236}">
                  <a16:creationId xmlns:a16="http://schemas.microsoft.com/office/drawing/2014/main" id="{1F7D42D6-1804-447E-AB3B-06EA908D0BBE}"/>
                </a:ext>
              </a:extLst>
            </p:cNvPr>
            <p:cNvSpPr/>
            <p:nvPr/>
          </p:nvSpPr>
          <p:spPr>
            <a:xfrm>
              <a:off x="2586446" y="1200330"/>
              <a:ext cx="7236824" cy="3733668"/>
            </a:xfrm>
            <a:prstGeom prst="roundRect">
              <a:avLst>
                <a:gd name="adj" fmla="val 784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b="1" dirty="0">
                <a:solidFill>
                  <a:schemeClr val="tx1"/>
                </a:solidFill>
              </a:endParaRPr>
            </a:p>
            <a:p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61" name="Rounded Rectangle 19">
              <a:extLst>
                <a:ext uri="{FF2B5EF4-FFF2-40B4-BE49-F238E27FC236}">
                  <a16:creationId xmlns:a16="http://schemas.microsoft.com/office/drawing/2014/main" id="{458EBD3F-DC6C-4335-9A14-0898A0F68CFE}"/>
                </a:ext>
              </a:extLst>
            </p:cNvPr>
            <p:cNvSpPr/>
            <p:nvPr/>
          </p:nvSpPr>
          <p:spPr>
            <a:xfrm>
              <a:off x="4053764" y="5027035"/>
              <a:ext cx="5769505" cy="1235166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2" name="TextBox 461">
                  <a:extLst>
                    <a:ext uri="{FF2B5EF4-FFF2-40B4-BE49-F238E27FC236}">
                      <a16:creationId xmlns:a16="http://schemas.microsoft.com/office/drawing/2014/main" id="{9C30E110-D7C6-4131-87EA-23046C23F451}"/>
                    </a:ext>
                  </a:extLst>
                </p:cNvPr>
                <p:cNvSpPr txBox="1"/>
                <p:nvPr/>
              </p:nvSpPr>
              <p:spPr>
                <a:xfrm rot="10800000">
                  <a:off x="4053762" y="6385139"/>
                  <a:ext cx="5769504" cy="35439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>
                      <a:solidFill>
                        <a:schemeClr val="tx1"/>
                      </a:solidFill>
                    </a:rPr>
                    <a:t>ANSWERS: 1</a:t>
                  </a:r>
                  <a:r>
                    <a:rPr lang="en-GB" sz="1200" dirty="0"/>
                    <a:t>)  </a:t>
                  </a:r>
                  <a:r>
                    <a:rPr lang="en-GB" sz="12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x</a:t>
                  </a:r>
                  <a:r>
                    <a:rPr lang="en-GB" sz="1200" dirty="0"/>
                    <a:t> = 3    2)   </a:t>
                  </a:r>
                  <a:r>
                    <a:rPr lang="en-GB" sz="12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r>
                    <a:rPr lang="en-GB" sz="1200" dirty="0"/>
                    <a:t> = 10    3)  </a:t>
                  </a:r>
                  <a:r>
                    <a:rPr lang="en-GB" sz="1200" dirty="0">
                      <a:solidFill>
                        <a:srgbClr val="FF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GB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a14:m>
                  <a:r>
                    <a:rPr lang="en-GB" sz="1200" dirty="0"/>
                    <a:t>     4)  </a:t>
                  </a:r>
                  <a14:m>
                    <m:oMath xmlns:m="http://schemas.openxmlformats.org/officeDocument/2006/math">
                      <m:r>
                        <a:rPr lang="en-GB" sz="12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−4</m:t>
                          </m:r>
                        </m:num>
                        <m:den>
                          <m:r>
                            <a:rPr lang="en-GB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462" name="TextBox 461">
                  <a:extLst>
                    <a:ext uri="{FF2B5EF4-FFF2-40B4-BE49-F238E27FC236}">
                      <a16:creationId xmlns:a16="http://schemas.microsoft.com/office/drawing/2014/main" id="{9C30E110-D7C6-4131-87EA-23046C23F4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4053762" y="6385139"/>
                  <a:ext cx="5769504" cy="354392"/>
                </a:xfrm>
                <a:prstGeom prst="rect">
                  <a:avLst/>
                </a:prstGeom>
                <a:blipFill>
                  <a:blip r:embed="rId3"/>
                  <a:stretch>
                    <a:fillRect t="-34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3" name="TextBox 462">
              <a:extLst>
                <a:ext uri="{FF2B5EF4-FFF2-40B4-BE49-F238E27FC236}">
                  <a16:creationId xmlns:a16="http://schemas.microsoft.com/office/drawing/2014/main" id="{4836443E-7531-4081-A4F7-0BAFEDEEE138}"/>
                </a:ext>
              </a:extLst>
            </p:cNvPr>
            <p:cNvSpPr txBox="1"/>
            <p:nvPr/>
          </p:nvSpPr>
          <p:spPr>
            <a:xfrm>
              <a:off x="216465" y="5285159"/>
              <a:ext cx="20070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32A7DF"/>
                  </a:solidFill>
                </a:rPr>
                <a:t>177-186, </a:t>
              </a:r>
            </a:p>
            <a:p>
              <a:pPr algn="ctr"/>
              <a:r>
                <a:rPr lang="en-GB" sz="2400" b="1" dirty="0">
                  <a:solidFill>
                    <a:srgbClr val="32A7DF"/>
                  </a:solidFill>
                </a:rPr>
                <a:t>280-284, 287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4" name="Rectangle 463">
                  <a:extLst>
                    <a:ext uri="{FF2B5EF4-FFF2-40B4-BE49-F238E27FC236}">
                      <a16:creationId xmlns:a16="http://schemas.microsoft.com/office/drawing/2014/main" id="{FEA3BE18-A47A-475B-B916-0396C9B1DB18}"/>
                    </a:ext>
                  </a:extLst>
                </p:cNvPr>
                <p:cNvSpPr/>
                <p:nvPr/>
              </p:nvSpPr>
              <p:spPr>
                <a:xfrm>
                  <a:off x="4767340" y="3143444"/>
                  <a:ext cx="2875036" cy="20313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b="1" dirty="0"/>
                    <a:t>Solve:</a:t>
                  </a:r>
                </a:p>
                <a:p>
                  <a:r>
                    <a:rPr lang="en-GB" sz="1400" dirty="0"/>
                    <a:t>               7p – 5 = 3p + 3</a:t>
                  </a:r>
                </a:p>
                <a:p>
                  <a:r>
                    <a:rPr lang="en-GB" sz="1400" dirty="0">
                      <a:solidFill>
                        <a:srgbClr val="FF0000"/>
                      </a:solidFill>
                    </a:rPr>
                    <a:t>       -3p                               -3p</a:t>
                  </a:r>
                </a:p>
                <a:p>
                  <a:r>
                    <a:rPr lang="en-GB" sz="1400" dirty="0"/>
                    <a:t>               4p – 5 =  3</a:t>
                  </a:r>
                </a:p>
                <a:p>
                  <a:r>
                    <a:rPr lang="en-GB" sz="1400" dirty="0">
                      <a:solidFill>
                        <a:srgbClr val="FF0000"/>
                      </a:solidFill>
                    </a:rPr>
                    <a:t>       +5                                 +5</a:t>
                  </a:r>
                </a:p>
                <a:p>
                  <a:r>
                    <a:rPr lang="en-GB" sz="1400" dirty="0"/>
                    <a:t>                      4p =  8</a:t>
                  </a:r>
                </a:p>
                <a:p>
                  <a:r>
                    <a:rPr lang="en-GB" sz="1400" dirty="0">
                      <a:solidFill>
                        <a:srgbClr val="FF0000"/>
                      </a:solidFill>
                    </a:rPr>
                    <a:t>       </a:t>
                  </a:r>
                  <a14:m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GB" sz="1400" dirty="0">
                      <a:solidFill>
                        <a:srgbClr val="FF0000"/>
                      </a:solidFill>
                    </a:rPr>
                    <a:t>                              </a:t>
                  </a:r>
                  <a14:m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  <a:p>
                  <a:r>
                    <a:rPr lang="en-GB" sz="1400" dirty="0"/>
                    <a:t>                        p = 2</a:t>
                  </a:r>
                </a:p>
                <a:p>
                  <a:endParaRPr lang="en-GB" sz="1400" dirty="0"/>
                </a:p>
              </p:txBody>
            </p:sp>
          </mc:Choice>
          <mc:Fallback>
            <p:sp>
              <p:nvSpPr>
                <p:cNvPr id="464" name="Rectangle 463">
                  <a:extLst>
                    <a:ext uri="{FF2B5EF4-FFF2-40B4-BE49-F238E27FC236}">
                      <a16:creationId xmlns:a16="http://schemas.microsoft.com/office/drawing/2014/main" id="{FEA3BE18-A47A-475B-B916-0396C9B1DB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7340" y="3143444"/>
                  <a:ext cx="2875036" cy="2031325"/>
                </a:xfrm>
                <a:prstGeom prst="rect">
                  <a:avLst/>
                </a:prstGeom>
                <a:blipFill>
                  <a:blip r:embed="rId4"/>
                  <a:stretch>
                    <a:fillRect l="-636" t="-60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5" name="Rectangle 464">
              <a:extLst>
                <a:ext uri="{FF2B5EF4-FFF2-40B4-BE49-F238E27FC236}">
                  <a16:creationId xmlns:a16="http://schemas.microsoft.com/office/drawing/2014/main" id="{FDFAC152-2192-4A10-88F6-CF77C7176616}"/>
                </a:ext>
              </a:extLst>
            </p:cNvPr>
            <p:cNvSpPr/>
            <p:nvPr/>
          </p:nvSpPr>
          <p:spPr>
            <a:xfrm>
              <a:off x="4699522" y="1294671"/>
              <a:ext cx="2380259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 dirty="0"/>
                <a:t>Solve:</a:t>
              </a:r>
            </a:p>
            <a:p>
              <a:r>
                <a:rPr lang="en-GB" sz="1400" b="1" dirty="0"/>
                <a:t>            </a:t>
              </a:r>
              <a:r>
                <a:rPr lang="en-GB" sz="1400" dirty="0"/>
                <a:t>5(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/>
                <a:t> – 3) = 20</a:t>
              </a:r>
            </a:p>
            <a:p>
              <a:r>
                <a:rPr lang="en-GB" sz="1400" dirty="0"/>
                <a:t>                  </a:t>
              </a:r>
              <a:r>
                <a:rPr lang="en-GB" sz="1400" dirty="0">
                  <a:solidFill>
                    <a:srgbClr val="FF0000"/>
                  </a:solidFill>
                </a:rPr>
                <a:t>Expand</a:t>
              </a:r>
              <a:endParaRPr lang="en-GB" sz="1400" dirty="0"/>
            </a:p>
            <a:p>
              <a:r>
                <a:rPr lang="en-GB" sz="1400" dirty="0"/>
                <a:t>             5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/>
                <a:t> – 15 = 20</a:t>
              </a:r>
            </a:p>
            <a:p>
              <a:r>
                <a:rPr lang="en-GB" sz="1400" dirty="0">
                  <a:solidFill>
                    <a:srgbClr val="FF0000"/>
                  </a:solidFill>
                </a:rPr>
                <a:t>       +15                          +15 </a:t>
              </a:r>
              <a:r>
                <a:rPr lang="en-GB" sz="1400" dirty="0"/>
                <a:t>	          5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/>
                <a:t> =  35</a:t>
              </a:r>
            </a:p>
            <a:p>
              <a:r>
                <a:rPr lang="en-GB" sz="1400" dirty="0">
                  <a:solidFill>
                    <a:srgbClr val="FF0000"/>
                  </a:solidFill>
                </a:rPr>
                <a:t>       ÷5                             ÷5</a:t>
              </a:r>
            </a:p>
            <a:p>
              <a:r>
                <a:rPr lang="en-GB" sz="1400" dirty="0"/>
                <a:t>                       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/>
                <a:t> = 7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6" name="Rectangle 465">
                  <a:extLst>
                    <a:ext uri="{FF2B5EF4-FFF2-40B4-BE49-F238E27FC236}">
                      <a16:creationId xmlns:a16="http://schemas.microsoft.com/office/drawing/2014/main" id="{25FAACB4-811A-403C-A56D-3FF3F9D57AA9}"/>
                    </a:ext>
                  </a:extLst>
                </p:cNvPr>
                <p:cNvSpPr/>
                <p:nvPr/>
              </p:nvSpPr>
              <p:spPr>
                <a:xfrm>
                  <a:off x="7107115" y="1705829"/>
                  <a:ext cx="2611651" cy="306410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b="1" dirty="0"/>
                    <a:t>Rearrange </a:t>
                  </a:r>
                  <a:r>
                    <a:rPr lang="en-GB" dirty="0"/>
                    <a:t>to make </a:t>
                  </a:r>
                  <a:r>
                    <a:rPr lang="en-GB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 </a:t>
                  </a:r>
                  <a:r>
                    <a:rPr lang="en-GB" dirty="0">
                      <a:cs typeface="Times New Roman" panose="02020603050405020304" pitchFamily="18" charset="0"/>
                    </a:rPr>
                    <a:t>the subject of the formulae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 </a:t>
                  </a:r>
                  <a:r>
                    <a:rPr lang="en-GB" b="1" dirty="0"/>
                    <a:t>:</a:t>
                  </a:r>
                </a:p>
                <a:p>
                  <a:r>
                    <a:rPr lang="en-GB" dirty="0"/>
                    <a:t>                </a:t>
                  </a:r>
                  <a14:m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−7 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b="1" dirty="0"/>
                </a:p>
                <a:p>
                  <a:r>
                    <a:rPr lang="en-GB" dirty="0">
                      <a:solidFill>
                        <a:srgbClr val="FF0000"/>
                      </a:solidFill>
                    </a:rPr>
                    <a:t>     ×3 			    × 3</a:t>
                  </a:r>
                </a:p>
                <a:p>
                  <a:r>
                    <a:rPr lang="en-GB" dirty="0"/>
                    <a:t>              </a:t>
                  </a:r>
                  <a14:m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Q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a14:m>
                  <a:endParaRPr lang="en-GB" dirty="0"/>
                </a:p>
                <a:p>
                  <a:r>
                    <a:rPr lang="en-GB" dirty="0">
                      <a:solidFill>
                        <a:srgbClr val="FF0000"/>
                      </a:solidFill>
                    </a:rPr>
                    <a:t>     +7                              +7</a:t>
                  </a:r>
                </a:p>
                <a:p>
                  <a:r>
                    <a:rPr lang="en-GB" dirty="0"/>
                    <a:t>            </a:t>
                  </a:r>
                  <a14:m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Q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a14:m>
                  <a:endParaRPr lang="en-GB" dirty="0"/>
                </a:p>
                <a:p>
                  <a:r>
                    <a:rPr lang="en-GB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GB" dirty="0">
                      <a:solidFill>
                        <a:srgbClr val="FF0000"/>
                      </a:solidFill>
                    </a:rPr>
                    <a:t>                             </a:t>
                  </a:r>
                  <a14:m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a14:m>
                  <a:endPara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en-GB" dirty="0"/>
                    <a:t>               </a:t>
                  </a:r>
                  <a14:m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+ 7 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a14:m>
                  <a:endParaRPr lang="en-GB" dirty="0">
                    <a:solidFill>
                      <a:srgbClr val="FF0000"/>
                    </a:solidFill>
                  </a:endParaRPr>
                </a:p>
                <a:p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466" name="Rectangle 465">
                  <a:extLst>
                    <a:ext uri="{FF2B5EF4-FFF2-40B4-BE49-F238E27FC236}">
                      <a16:creationId xmlns:a16="http://schemas.microsoft.com/office/drawing/2014/main" id="{25FAACB4-811A-403C-A56D-3FF3F9D57AA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7115" y="1705829"/>
                  <a:ext cx="2611651" cy="3064109"/>
                </a:xfrm>
                <a:prstGeom prst="rect">
                  <a:avLst/>
                </a:prstGeom>
                <a:blipFill>
                  <a:blip r:embed="rId5"/>
                  <a:stretch>
                    <a:fillRect l="-2103" t="-1392" b="-39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7" name="Rectangle 466">
              <a:extLst>
                <a:ext uri="{FF2B5EF4-FFF2-40B4-BE49-F238E27FC236}">
                  <a16:creationId xmlns:a16="http://schemas.microsoft.com/office/drawing/2014/main" id="{D6DB553B-0531-4312-9AD6-FF2A56F1FEE0}"/>
                </a:ext>
              </a:extLst>
            </p:cNvPr>
            <p:cNvSpPr/>
            <p:nvPr/>
          </p:nvSpPr>
          <p:spPr>
            <a:xfrm>
              <a:off x="4053762" y="5623646"/>
              <a:ext cx="4953000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dirty="0"/>
                <a:t>3) Solve  4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600" dirty="0"/>
                <a:t> - 12 = 2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600" dirty="0"/>
                <a:t> + 20 </a:t>
              </a:r>
            </a:p>
            <a:p>
              <a:r>
                <a:rPr lang="en-GB" sz="1600" dirty="0"/>
                <a:t> </a:t>
              </a:r>
            </a:p>
          </p:txBody>
        </p:sp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A5092E5D-791A-4EE0-A19B-8BD38C692F76}"/>
                </a:ext>
              </a:extLst>
            </p:cNvPr>
            <p:cNvSpPr/>
            <p:nvPr/>
          </p:nvSpPr>
          <p:spPr>
            <a:xfrm>
              <a:off x="4053764" y="5083328"/>
              <a:ext cx="191231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/>
                <a:t>1) Solve 7(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600" dirty="0"/>
                <a:t> + 2) = 35</a:t>
              </a:r>
            </a:p>
          </p:txBody>
        </p:sp>
        <p:sp>
          <p:nvSpPr>
            <p:cNvPr id="469" name="Rectangle 468">
              <a:extLst>
                <a:ext uri="{FF2B5EF4-FFF2-40B4-BE49-F238E27FC236}">
                  <a16:creationId xmlns:a16="http://schemas.microsoft.com/office/drawing/2014/main" id="{04F44B56-9903-44B1-99D6-EF99BF4AC27E}"/>
                </a:ext>
              </a:extLst>
            </p:cNvPr>
            <p:cNvSpPr/>
            <p:nvPr/>
          </p:nvSpPr>
          <p:spPr>
            <a:xfrm>
              <a:off x="4053763" y="5361332"/>
              <a:ext cx="185140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/>
                <a:t>2) Solve 4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600" dirty="0"/>
                <a:t> - 12 = 28</a:t>
              </a:r>
            </a:p>
          </p:txBody>
        </p:sp>
        <p:sp>
          <p:nvSpPr>
            <p:cNvPr id="470" name="Rectangle 469">
              <a:extLst>
                <a:ext uri="{FF2B5EF4-FFF2-40B4-BE49-F238E27FC236}">
                  <a16:creationId xmlns:a16="http://schemas.microsoft.com/office/drawing/2014/main" id="{3962A986-589C-45D9-8DB7-6A3910FB6513}"/>
                </a:ext>
              </a:extLst>
            </p:cNvPr>
            <p:cNvSpPr/>
            <p:nvPr/>
          </p:nvSpPr>
          <p:spPr>
            <a:xfrm>
              <a:off x="6641190" y="5068049"/>
              <a:ext cx="2685689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/>
                <a:t>4) Rearrange to make 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600" dirty="0"/>
                <a:t> the subject:</a:t>
              </a:r>
            </a:p>
            <a:p>
              <a:r>
                <a:rPr lang="en-GB" sz="1600" dirty="0"/>
                <a:t> 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 = </a:t>
              </a:r>
              <a:r>
                <a:rPr lang="en-GB" sz="1600" u="sng" dirty="0"/>
                <a:t>3</a:t>
              </a:r>
              <a:r>
                <a:rPr lang="en-GB" sz="1600" i="1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600" u="sng" dirty="0"/>
                <a:t> + 4</a:t>
              </a:r>
            </a:p>
            <a:p>
              <a:r>
                <a:rPr lang="en-GB" sz="1600" dirty="0"/>
                <a:t>            2</a:t>
              </a:r>
            </a:p>
          </p:txBody>
        </p: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016E8A6E-6D95-4633-801E-8FCF1AF09F7E}"/>
                </a:ext>
              </a:extLst>
            </p:cNvPr>
            <p:cNvCxnSpPr/>
            <p:nvPr/>
          </p:nvCxnSpPr>
          <p:spPr>
            <a:xfrm>
              <a:off x="7029955" y="1578172"/>
              <a:ext cx="0" cy="3191766"/>
            </a:xfrm>
            <a:prstGeom prst="line">
              <a:avLst/>
            </a:prstGeom>
            <a:ln w="28575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2" name="Rectangle 471">
              <a:extLst>
                <a:ext uri="{FF2B5EF4-FFF2-40B4-BE49-F238E27FC236}">
                  <a16:creationId xmlns:a16="http://schemas.microsoft.com/office/drawing/2014/main" id="{B07A60FE-E2A3-4582-ACFC-BCBD4A84D76E}"/>
                </a:ext>
              </a:extLst>
            </p:cNvPr>
            <p:cNvSpPr/>
            <p:nvPr/>
          </p:nvSpPr>
          <p:spPr>
            <a:xfrm>
              <a:off x="2642552" y="3161212"/>
              <a:ext cx="2112526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 dirty="0"/>
                <a:t>Solve:</a:t>
              </a:r>
            </a:p>
            <a:p>
              <a:r>
                <a:rPr lang="en-GB" sz="1400" dirty="0"/>
                <a:t>	    12 = 3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/>
                <a:t> – 18</a:t>
              </a:r>
            </a:p>
            <a:p>
              <a:r>
                <a:rPr lang="en-GB" sz="1400" dirty="0">
                  <a:solidFill>
                    <a:srgbClr val="FF0000"/>
                  </a:solidFill>
                </a:rPr>
                <a:t>       +18                        +18 </a:t>
              </a:r>
              <a:r>
                <a:rPr lang="en-GB" sz="1400" dirty="0"/>
                <a:t>	                       	    30 = 3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sz="1400" dirty="0"/>
            </a:p>
            <a:p>
              <a:r>
                <a:rPr lang="en-GB" sz="1400" dirty="0">
                  <a:solidFill>
                    <a:srgbClr val="FF0000"/>
                  </a:solidFill>
                </a:rPr>
                <a:t>       ÷3                       ÷3</a:t>
              </a:r>
            </a:p>
            <a:p>
              <a:r>
                <a:rPr lang="en-GB" sz="1400" dirty="0"/>
                <a:t>                   </a:t>
              </a:r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400" dirty="0"/>
                <a:t> = 10</a:t>
              </a:r>
            </a:p>
          </p:txBody>
        </p: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DD2B2C06-8DC2-4C9B-A8B9-3A4905D1DE92}"/>
                </a:ext>
              </a:extLst>
            </p:cNvPr>
            <p:cNvCxnSpPr/>
            <p:nvPr/>
          </p:nvCxnSpPr>
          <p:spPr>
            <a:xfrm flipH="1">
              <a:off x="4684244" y="1293366"/>
              <a:ext cx="2202" cy="3476572"/>
            </a:xfrm>
            <a:prstGeom prst="line">
              <a:avLst/>
            </a:prstGeom>
            <a:ln w="28575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366878C8-839B-4677-BF83-2723A1C59E91}"/>
                </a:ext>
              </a:extLst>
            </p:cNvPr>
            <p:cNvCxnSpPr/>
            <p:nvPr/>
          </p:nvCxnSpPr>
          <p:spPr>
            <a:xfrm flipH="1">
              <a:off x="2715024" y="3084427"/>
              <a:ext cx="4314931" cy="0"/>
            </a:xfrm>
            <a:prstGeom prst="line">
              <a:avLst/>
            </a:prstGeom>
            <a:ln w="28575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5" name="Rectangle 474">
              <a:extLst>
                <a:ext uri="{FF2B5EF4-FFF2-40B4-BE49-F238E27FC236}">
                  <a16:creationId xmlns:a16="http://schemas.microsoft.com/office/drawing/2014/main" id="{55583D9B-C1EE-405F-8976-500AAC8DA0DE}"/>
                </a:ext>
              </a:extLst>
            </p:cNvPr>
            <p:cNvSpPr/>
            <p:nvPr/>
          </p:nvSpPr>
          <p:spPr>
            <a:xfrm>
              <a:off x="2672444" y="1478333"/>
              <a:ext cx="190729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dirty="0"/>
                <a:t>For each step in solving an equation we must do the</a:t>
              </a:r>
              <a:r>
                <a:rPr lang="en-GB" b="1" dirty="0"/>
                <a:t> inverse </a:t>
              </a:r>
              <a:r>
                <a:rPr lang="en-GB" dirty="0"/>
                <a:t>operation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300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10</cp:revision>
  <dcterms:created xsi:type="dcterms:W3CDTF">2023-02-09T10:29:29Z</dcterms:created>
  <dcterms:modified xsi:type="dcterms:W3CDTF">2023-02-09T10:50:05Z</dcterms:modified>
</cp:coreProperties>
</file>