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6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NULL"/><Relationship Id="rId18" Type="http://schemas.openxmlformats.org/officeDocument/2006/relationships/image" Target="../media/image42.png"/><Relationship Id="rId3" Type="http://schemas.openxmlformats.org/officeDocument/2006/relationships/image" Target="../media/image1.png"/><Relationship Id="rId21" Type="http://schemas.openxmlformats.org/officeDocument/2006/relationships/image" Target="../media/image45.png"/><Relationship Id="rId7" Type="http://schemas.openxmlformats.org/officeDocument/2006/relationships/image" Target="../media/image34.png"/><Relationship Id="rId17" Type="http://schemas.openxmlformats.org/officeDocument/2006/relationships/image" Target="../media/image41.png"/><Relationship Id="rId2" Type="http://schemas.openxmlformats.org/officeDocument/2006/relationships/image" Target="../media/image30.pn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39.png"/><Relationship Id="rId10" Type="http://schemas.openxmlformats.org/officeDocument/2006/relationships/image" Target="../media/image37.png"/><Relationship Id="rId19" Type="http://schemas.openxmlformats.org/officeDocument/2006/relationships/image" Target="../media/image43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NULL"/><Relationship Id="rId22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C49B808C-BBDF-4DE7-A6E2-AA5C0E183ACA}"/>
              </a:ext>
            </a:extLst>
          </p:cNvPr>
          <p:cNvGrpSpPr/>
          <p:nvPr/>
        </p:nvGrpSpPr>
        <p:grpSpPr>
          <a:xfrm>
            <a:off x="849846" y="0"/>
            <a:ext cx="9766655" cy="6782542"/>
            <a:chOff x="69670" y="0"/>
            <a:chExt cx="9766655" cy="6782542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8DA4154-FD00-4CFF-A559-7EBCC7EBD4AE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VOLUME AND SURFACE AREAS OF CYLINDERS</a:t>
              </a:r>
              <a:endPara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4" name="Rounded Rectangle 2">
              <a:extLst>
                <a:ext uri="{FF2B5EF4-FFF2-40B4-BE49-F238E27FC236}">
                  <a16:creationId xmlns:a16="http://schemas.microsoft.com/office/drawing/2014/main" id="{66D50103-8F84-47A4-87F7-E12520CB5BE2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56EFE23D-C8A9-43E9-9702-1A10ED6AD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105" name="Rounded Rectangle 22">
              <a:extLst>
                <a:ext uri="{FF2B5EF4-FFF2-40B4-BE49-F238E27FC236}">
                  <a16:creationId xmlns:a16="http://schemas.microsoft.com/office/drawing/2014/main" id="{6CFFC0A1-A1D2-4181-A5A4-127B65298B1D}"/>
                </a:ext>
              </a:extLst>
            </p:cNvPr>
            <p:cNvSpPr/>
            <p:nvPr/>
          </p:nvSpPr>
          <p:spPr>
            <a:xfrm>
              <a:off x="69670" y="4950025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06" name="Rounded Rectangle 24">
              <a:extLst>
                <a:ext uri="{FF2B5EF4-FFF2-40B4-BE49-F238E27FC236}">
                  <a16:creationId xmlns:a16="http://schemas.microsoft.com/office/drawing/2014/main" id="{E80B375C-215A-4171-9E3E-7EB9E9F709F6}"/>
                </a:ext>
              </a:extLst>
            </p:cNvPr>
            <p:cNvSpPr/>
            <p:nvPr/>
          </p:nvSpPr>
          <p:spPr>
            <a:xfrm>
              <a:off x="69670" y="1201783"/>
              <a:ext cx="2399205" cy="3686634"/>
            </a:xfrm>
            <a:prstGeom prst="roundRect">
              <a:avLst>
                <a:gd name="adj" fmla="val 13037"/>
              </a:avLst>
            </a:prstGeom>
            <a:noFill/>
            <a:ln w="38100">
              <a:solidFill>
                <a:srgbClr val="F9B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2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endParaRPr lang="en-GB" sz="13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7" name="Rounded Rectangle 28">
              <a:extLst>
                <a:ext uri="{FF2B5EF4-FFF2-40B4-BE49-F238E27FC236}">
                  <a16:creationId xmlns:a16="http://schemas.microsoft.com/office/drawing/2014/main" id="{346B512B-47A1-4759-AFA0-18881A70BFBD}"/>
                </a:ext>
              </a:extLst>
            </p:cNvPr>
            <p:cNvSpPr/>
            <p:nvPr/>
          </p:nvSpPr>
          <p:spPr>
            <a:xfrm>
              <a:off x="2334971" y="4963484"/>
              <a:ext cx="1623075" cy="1819058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</a:t>
              </a: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Cylinder</a:t>
              </a: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Surface Area</a:t>
              </a: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Radius</a:t>
              </a: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Diameter</a:t>
              </a: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Pi</a:t>
              </a: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Volume</a:t>
              </a: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Prism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4B76C07-B204-4DA6-83D3-8736685109B4}"/>
                </a:ext>
              </a:extLst>
            </p:cNvPr>
            <p:cNvSpPr txBox="1"/>
            <p:nvPr/>
          </p:nvSpPr>
          <p:spPr>
            <a:xfrm>
              <a:off x="5477712" y="1202251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109" name="Rounded Rectangle 33">
              <a:extLst>
                <a:ext uri="{FF2B5EF4-FFF2-40B4-BE49-F238E27FC236}">
                  <a16:creationId xmlns:a16="http://schemas.microsoft.com/office/drawing/2014/main" id="{8DAEBFA1-3005-4F81-898A-07BBBBC260EB}"/>
                </a:ext>
              </a:extLst>
            </p:cNvPr>
            <p:cNvSpPr/>
            <p:nvPr/>
          </p:nvSpPr>
          <p:spPr>
            <a:xfrm>
              <a:off x="2525486" y="1200330"/>
              <a:ext cx="7297783" cy="3688088"/>
            </a:xfrm>
            <a:prstGeom prst="roundRect">
              <a:avLst>
                <a:gd name="adj" fmla="val 784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Rounded Rectangle 19">
              <a:extLst>
                <a:ext uri="{FF2B5EF4-FFF2-40B4-BE49-F238E27FC236}">
                  <a16:creationId xmlns:a16="http://schemas.microsoft.com/office/drawing/2014/main" id="{9E26C394-0B83-4C71-87EC-7FF1406ED748}"/>
                </a:ext>
              </a:extLst>
            </p:cNvPr>
            <p:cNvSpPr/>
            <p:nvPr/>
          </p:nvSpPr>
          <p:spPr>
            <a:xfrm>
              <a:off x="4089665" y="4963484"/>
              <a:ext cx="5705260" cy="1275680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525608D2-6B60-4F43-A868-3B5048CC54BD}"/>
                    </a:ext>
                  </a:extLst>
                </p:cNvPr>
                <p:cNvSpPr txBox="1"/>
                <p:nvPr/>
              </p:nvSpPr>
              <p:spPr>
                <a:xfrm rot="10800000">
                  <a:off x="4089664" y="6420900"/>
                  <a:ext cx="5746661" cy="26161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100" dirty="0"/>
                    <a:t>ANSWERS: Volume = </a:t>
                  </a:r>
                  <a14:m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735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GB" sz="1100" dirty="0"/>
                    <a:t> or 2309.07cm</a:t>
                  </a:r>
                  <a:r>
                    <a:rPr lang="en-GB" sz="1100" baseline="30000" dirty="0"/>
                    <a:t>3</a:t>
                  </a:r>
                  <a:r>
                    <a:rPr lang="en-GB" sz="1100" dirty="0"/>
                    <a:t>   Surface area = </a:t>
                  </a:r>
                  <a14:m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308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GB" sz="1100" dirty="0"/>
                    <a:t> or 967.61cm</a:t>
                  </a:r>
                  <a:r>
                    <a:rPr lang="en-GB" sz="1100" baseline="30000" dirty="0"/>
                    <a:t>3</a:t>
                  </a:r>
                  <a:endParaRPr lang="en-GB" sz="1100" dirty="0"/>
                </a:p>
              </p:txBody>
            </p:sp>
          </mc:Choice>
          <mc:Fallback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525608D2-6B60-4F43-A868-3B5048CC54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4089664" y="6420900"/>
                  <a:ext cx="5746661" cy="261610"/>
                </a:xfrm>
                <a:prstGeom prst="rect">
                  <a:avLst/>
                </a:prstGeom>
                <a:blipFill>
                  <a:blip r:embed="rId3"/>
                  <a:stretch>
                    <a:fillRect t="-162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41CBDAF3-9366-4246-AAB3-B34DAE2BCB08}"/>
                </a:ext>
              </a:extLst>
            </p:cNvPr>
            <p:cNvSpPr txBox="1"/>
            <p:nvPr/>
          </p:nvSpPr>
          <p:spPr>
            <a:xfrm>
              <a:off x="624011" y="5427235"/>
              <a:ext cx="11662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32A7DF"/>
                  </a:solidFill>
                </a:rPr>
                <a:t>572, 586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1D18C621-FDEB-4959-BD5E-6B4B7AC6669E}"/>
                </a:ext>
              </a:extLst>
            </p:cNvPr>
            <p:cNvSpPr/>
            <p:nvPr/>
          </p:nvSpPr>
          <p:spPr>
            <a:xfrm>
              <a:off x="222472" y="1200886"/>
              <a:ext cx="2067883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/>
                <a:t>Key Concepts</a:t>
              </a:r>
            </a:p>
            <a:p>
              <a:pPr algn="ctr"/>
              <a:endParaRPr lang="en-GB" sz="1400" b="1" dirty="0"/>
            </a:p>
            <a:p>
              <a:pPr algn="ctr"/>
              <a:endParaRPr lang="en-GB" sz="1400" dirty="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47D8C4C6-D3AE-457B-82B7-6E2B87F99A64}"/>
                </a:ext>
              </a:extLst>
            </p:cNvPr>
            <p:cNvSpPr/>
            <p:nvPr/>
          </p:nvSpPr>
          <p:spPr>
            <a:xfrm>
              <a:off x="4263483" y="5124510"/>
              <a:ext cx="218050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dirty="0"/>
                <a:t>Calculate the volume and surface area of this cylinder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DBF05F70-48A3-4B2F-B4AD-5256983CD09A}"/>
                </a:ext>
              </a:extLst>
            </p:cNvPr>
            <p:cNvSpPr/>
            <p:nvPr/>
          </p:nvSpPr>
          <p:spPr>
            <a:xfrm>
              <a:off x="2515590" y="1368671"/>
              <a:ext cx="412389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/>
                <a:t>From the diagram calculate: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9E1AF397-0BA2-4BB4-9FC6-E3186CA75AF1}"/>
                    </a:ext>
                  </a:extLst>
                </p:cNvPr>
                <p:cNvSpPr txBox="1"/>
                <p:nvPr/>
              </p:nvSpPr>
              <p:spPr>
                <a:xfrm>
                  <a:off x="137143" y="3068362"/>
                  <a:ext cx="2365402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The </a:t>
                  </a:r>
                  <a:r>
                    <a:rPr lang="en-GB" sz="1400" b="1" dirty="0"/>
                    <a:t>volume </a:t>
                  </a:r>
                  <a:r>
                    <a:rPr lang="en-GB" sz="1400" dirty="0"/>
                    <a:t>of a cylinder is </a:t>
                  </a:r>
                </a:p>
                <a:p>
                  <a:r>
                    <a:rPr lang="en-GB" sz="1400" dirty="0"/>
                    <a:t>calculated by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a14:m>
                  <a:r>
                    <a:rPr lang="en-GB" sz="1400" dirty="0"/>
                    <a:t> and is </a:t>
                  </a:r>
                </a:p>
                <a:p>
                  <a:r>
                    <a:rPr lang="en-GB" sz="1400" dirty="0"/>
                    <a:t>the space inside the 3D shape</a:t>
                  </a:r>
                </a:p>
              </p:txBody>
            </p:sp>
          </mc:Choice>
          <mc:Fallback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9E1AF397-0BA2-4BB4-9FC6-E3186CA75A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143" y="3068362"/>
                  <a:ext cx="2365402" cy="738664"/>
                </a:xfrm>
                <a:prstGeom prst="rect">
                  <a:avLst/>
                </a:prstGeom>
                <a:blipFill>
                  <a:blip r:embed="rId4"/>
                  <a:stretch>
                    <a:fillRect l="-771" t="-820" b="-737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7" name="TextBox 116">
                  <a:extLst>
                    <a:ext uri="{FF2B5EF4-FFF2-40B4-BE49-F238E27FC236}">
                      <a16:creationId xmlns:a16="http://schemas.microsoft.com/office/drawing/2014/main" id="{536A9066-D01A-4D01-8B3E-F48B92E7FF94}"/>
                    </a:ext>
                  </a:extLst>
                </p:cNvPr>
                <p:cNvSpPr txBox="1"/>
                <p:nvPr/>
              </p:nvSpPr>
              <p:spPr>
                <a:xfrm>
                  <a:off x="145708" y="3892751"/>
                  <a:ext cx="2333896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The</a:t>
                  </a:r>
                  <a:r>
                    <a:rPr lang="en-GB" sz="1400" b="1" dirty="0"/>
                    <a:t> surface area </a:t>
                  </a:r>
                  <a:r>
                    <a:rPr lang="en-GB" sz="1400" dirty="0"/>
                    <a:t>of a cylinder is calculated by </a:t>
                  </a:r>
                  <a14:m>
                    <m:oMath xmlns:m="http://schemas.openxmlformats.org/officeDocument/2006/math">
                      <m: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𝑑h</m:t>
                      </m:r>
                    </m:oMath>
                  </a14:m>
                  <a:r>
                    <a:rPr lang="en-GB" sz="1400" dirty="0"/>
                    <a:t> and is the total of the areas of all the faces on the shape.</a:t>
                  </a:r>
                </a:p>
              </p:txBody>
            </p:sp>
          </mc:Choice>
          <mc:Fallback>
            <p:sp>
              <p:nvSpPr>
                <p:cNvPr id="117" name="TextBox 116">
                  <a:extLst>
                    <a:ext uri="{FF2B5EF4-FFF2-40B4-BE49-F238E27FC236}">
                      <a16:creationId xmlns:a16="http://schemas.microsoft.com/office/drawing/2014/main" id="{536A9066-D01A-4D01-8B3E-F48B92E7FF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708" y="3892751"/>
                  <a:ext cx="2333896" cy="954107"/>
                </a:xfrm>
                <a:prstGeom prst="rect">
                  <a:avLst/>
                </a:prstGeom>
                <a:blipFill>
                  <a:blip r:embed="rId5"/>
                  <a:stretch>
                    <a:fillRect l="-783" t="-1282" r="-1828" b="-576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12C0283C-42A0-4BD8-A968-E4401C4DC07F}"/>
                </a:ext>
              </a:extLst>
            </p:cNvPr>
            <p:cNvSpPr/>
            <p:nvPr/>
          </p:nvSpPr>
          <p:spPr>
            <a:xfrm>
              <a:off x="2565862" y="2704547"/>
              <a:ext cx="412389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/>
                <a:t>a) </a:t>
              </a:r>
              <a:r>
                <a:rPr lang="en-GB" sz="1600" b="1" dirty="0"/>
                <a:t>Volume</a:t>
              </a: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6CC5CE67-51DC-400E-8814-ABFA62F322E8}"/>
                </a:ext>
              </a:extLst>
            </p:cNvPr>
            <p:cNvSpPr/>
            <p:nvPr/>
          </p:nvSpPr>
          <p:spPr>
            <a:xfrm>
              <a:off x="4775843" y="1704368"/>
              <a:ext cx="501908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/>
                <a:t>b) </a:t>
              </a:r>
              <a:r>
                <a:rPr lang="en-GB" sz="1600" b="1" dirty="0"/>
                <a:t>Surface</a:t>
              </a:r>
              <a:r>
                <a:rPr lang="en-GB" sz="1600" dirty="0"/>
                <a:t> </a:t>
              </a:r>
              <a:r>
                <a:rPr lang="en-GB" sz="1600" b="1" dirty="0"/>
                <a:t>Area </a:t>
              </a:r>
              <a:r>
                <a:rPr lang="en-GB" sz="1400" b="1" dirty="0"/>
                <a:t>– </a:t>
              </a:r>
              <a:r>
                <a:rPr lang="en-GB" sz="1400" dirty="0"/>
                <a:t>You can use the net of the shape to help you</a:t>
              </a:r>
              <a:endParaRPr lang="en-GB" sz="1400" b="1" dirty="0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F5DE4E72-8D6A-4568-B2CF-9FB9FD8DB117}"/>
                </a:ext>
              </a:extLst>
            </p:cNvPr>
            <p:cNvSpPr txBox="1"/>
            <p:nvPr/>
          </p:nvSpPr>
          <p:spPr>
            <a:xfrm>
              <a:off x="124035" y="1616913"/>
              <a:ext cx="23654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A </a:t>
              </a:r>
              <a:r>
                <a:rPr lang="en-GB" sz="1400" b="1" dirty="0"/>
                <a:t>cylinder</a:t>
              </a:r>
              <a:r>
                <a:rPr lang="en-GB" sz="1400" dirty="0"/>
                <a:t> is a </a:t>
              </a:r>
              <a:r>
                <a:rPr lang="en-GB" sz="1400" b="1" dirty="0"/>
                <a:t>prism </a:t>
              </a:r>
              <a:r>
                <a:rPr lang="en-GB" sz="1400" dirty="0"/>
                <a:t>with the cross section of a circle.</a:t>
              </a:r>
            </a:p>
            <a:p>
              <a:endParaRPr lang="en-GB" sz="1400" dirty="0"/>
            </a:p>
          </p:txBody>
        </p:sp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EC1124FD-7E67-4CC0-8226-C751A9E59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>
              <a:off x="802502" y="1993012"/>
              <a:ext cx="801920" cy="1022165"/>
            </a:xfrm>
            <a:prstGeom prst="rect">
              <a:avLst/>
            </a:prstGeom>
          </p:spPr>
        </p:pic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ABB72941-9BD1-493E-9E3C-3111F6C58087}"/>
                </a:ext>
              </a:extLst>
            </p:cNvPr>
            <p:cNvCxnSpPr/>
            <p:nvPr/>
          </p:nvCxnSpPr>
          <p:spPr>
            <a:xfrm>
              <a:off x="805824" y="2871369"/>
              <a:ext cx="817025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EC6C5D00-47D9-4EC5-B8B8-1F586E2B61F6}"/>
                </a:ext>
              </a:extLst>
            </p:cNvPr>
            <p:cNvCxnSpPr/>
            <p:nvPr/>
          </p:nvCxnSpPr>
          <p:spPr>
            <a:xfrm flipH="1" flipV="1">
              <a:off x="1733002" y="2188240"/>
              <a:ext cx="8708" cy="31585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1EEE3A74-DBB8-4C54-9398-6BB51DC0F326}"/>
                </a:ext>
              </a:extLst>
            </p:cNvPr>
            <p:cNvCxnSpPr/>
            <p:nvPr/>
          </p:nvCxnSpPr>
          <p:spPr>
            <a:xfrm>
              <a:off x="612255" y="2188240"/>
              <a:ext cx="23513" cy="651796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D10A498E-E20C-4887-8537-BA31079D5819}"/>
                </a:ext>
              </a:extLst>
            </p:cNvPr>
            <p:cNvSpPr txBox="1"/>
            <p:nvPr/>
          </p:nvSpPr>
          <p:spPr>
            <a:xfrm>
              <a:off x="1714545" y="2196370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2FAF7A6E-7514-4F7D-9628-2CB1B364EA6A}"/>
                </a:ext>
              </a:extLst>
            </p:cNvPr>
            <p:cNvSpPr txBox="1"/>
            <p:nvPr/>
          </p:nvSpPr>
          <p:spPr>
            <a:xfrm>
              <a:off x="1085464" y="2793747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1671F055-0D7D-4CB0-BE35-4EAAFE419E30}"/>
                </a:ext>
              </a:extLst>
            </p:cNvPr>
            <p:cNvSpPr txBox="1"/>
            <p:nvPr/>
          </p:nvSpPr>
          <p:spPr>
            <a:xfrm>
              <a:off x="366000" y="233613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</a:t>
              </a:r>
            </a:p>
          </p:txBody>
        </p: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4E1ADE83-43FC-41AA-9EA7-4A50F5705392}"/>
                </a:ext>
              </a:extLst>
            </p:cNvPr>
            <p:cNvCxnSpPr/>
            <p:nvPr/>
          </p:nvCxnSpPr>
          <p:spPr>
            <a:xfrm flipV="1">
              <a:off x="4056991" y="1810053"/>
              <a:ext cx="0" cy="2329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1A099297-D06C-4A96-A54C-A080C19369E9}"/>
                </a:ext>
              </a:extLst>
            </p:cNvPr>
            <p:cNvGrpSpPr/>
            <p:nvPr/>
          </p:nvGrpSpPr>
          <p:grpSpPr>
            <a:xfrm>
              <a:off x="2963208" y="1760982"/>
              <a:ext cx="1635251" cy="852142"/>
              <a:chOff x="2963208" y="1760982"/>
              <a:chExt cx="1635251" cy="852142"/>
            </a:xfrm>
          </p:grpSpPr>
          <p:sp>
            <p:nvSpPr>
              <p:cNvPr id="151" name="Flowchart: Direct Access Storage 150">
                <a:extLst>
                  <a:ext uri="{FF2B5EF4-FFF2-40B4-BE49-F238E27FC236}">
                    <a16:creationId xmlns:a16="http://schemas.microsoft.com/office/drawing/2014/main" id="{912E2CD1-9E88-40CA-8AC9-CEBBA9597049}"/>
                  </a:ext>
                </a:extLst>
              </p:cNvPr>
              <p:cNvSpPr/>
              <p:nvPr/>
            </p:nvSpPr>
            <p:spPr>
              <a:xfrm>
                <a:off x="2963208" y="1784178"/>
                <a:ext cx="1041541" cy="462568"/>
              </a:xfrm>
              <a:prstGeom prst="flowChartMagneticDrum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AA7D41C5-15E2-4F37-A760-1BC0FDF84054}"/>
                  </a:ext>
                </a:extLst>
              </p:cNvPr>
              <p:cNvSpPr txBox="1"/>
              <p:nvPr/>
            </p:nvSpPr>
            <p:spPr>
              <a:xfrm>
                <a:off x="4014645" y="1760982"/>
                <a:ext cx="583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4cm</a:t>
                </a:r>
              </a:p>
            </p:txBody>
          </p:sp>
          <p:cxnSp>
            <p:nvCxnSpPr>
              <p:cNvPr id="153" name="Straight Arrow Connector 152">
                <a:extLst>
                  <a:ext uri="{FF2B5EF4-FFF2-40B4-BE49-F238E27FC236}">
                    <a16:creationId xmlns:a16="http://schemas.microsoft.com/office/drawing/2014/main" id="{339DD4BC-826E-4DBD-A3FA-262F380FCCEA}"/>
                  </a:ext>
                </a:extLst>
              </p:cNvPr>
              <p:cNvCxnSpPr/>
              <p:nvPr/>
            </p:nvCxnSpPr>
            <p:spPr>
              <a:xfrm>
                <a:off x="3037123" y="2306219"/>
                <a:ext cx="863124" cy="0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7E54E05C-CE7B-4639-942A-7D06DF02D14F}"/>
                  </a:ext>
                </a:extLst>
              </p:cNvPr>
              <p:cNvSpPr txBox="1"/>
              <p:nvPr/>
            </p:nvSpPr>
            <p:spPr>
              <a:xfrm>
                <a:off x="3119722" y="2243792"/>
                <a:ext cx="7008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10cm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FDAC5C84-7717-4343-AFA0-0ACB649D1AED}"/>
                    </a:ext>
                  </a:extLst>
                </p:cNvPr>
                <p:cNvSpPr txBox="1"/>
                <p:nvPr/>
              </p:nvSpPr>
              <p:spPr>
                <a:xfrm>
                  <a:off x="2565862" y="3036644"/>
                  <a:ext cx="159928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FDAC5C84-7717-4343-AFA0-0ACB649D1A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5862" y="3036644"/>
                  <a:ext cx="1599284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05EBE7FD-918C-4B2E-8A1E-11F70E731C93}"/>
                    </a:ext>
                  </a:extLst>
                </p:cNvPr>
                <p:cNvSpPr txBox="1"/>
                <p:nvPr/>
              </p:nvSpPr>
              <p:spPr>
                <a:xfrm>
                  <a:off x="2559173" y="3372775"/>
                  <a:ext cx="17155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oMath>
                    </m:oMathPara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05EBE7FD-918C-4B2E-8A1E-11F70E731C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9173" y="3372775"/>
                  <a:ext cx="1715598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4CE772CC-E9A7-4AA5-BC87-CDDA685D20F6}"/>
                    </a:ext>
                  </a:extLst>
                </p:cNvPr>
                <p:cNvSpPr txBox="1"/>
                <p:nvPr/>
              </p:nvSpPr>
              <p:spPr>
                <a:xfrm>
                  <a:off x="2875998" y="3742685"/>
                  <a:ext cx="110152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=160</m:t>
                        </m:r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4CE772CC-E9A7-4AA5-BC87-CDDA685D20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5998" y="3742685"/>
                  <a:ext cx="1101520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3" name="TextBox 132">
                  <a:extLst>
                    <a:ext uri="{FF2B5EF4-FFF2-40B4-BE49-F238E27FC236}">
                      <a16:creationId xmlns:a16="http://schemas.microsoft.com/office/drawing/2014/main" id="{F78FCC4A-F841-4385-AF94-FDCDAC1B4E2F}"/>
                    </a:ext>
                  </a:extLst>
                </p:cNvPr>
                <p:cNvSpPr txBox="1"/>
                <p:nvPr/>
              </p:nvSpPr>
              <p:spPr>
                <a:xfrm>
                  <a:off x="2845330" y="4036907"/>
                  <a:ext cx="162589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b="0" dirty="0">
                      <a:solidFill>
                        <a:srgbClr val="FF0000"/>
                      </a:solidFill>
                    </a:rPr>
                    <a:t>Or </a:t>
                  </a:r>
                  <a14:m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02.65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133" name="TextBox 132">
                  <a:extLst>
                    <a:ext uri="{FF2B5EF4-FFF2-40B4-BE49-F238E27FC236}">
                      <a16:creationId xmlns:a16="http://schemas.microsoft.com/office/drawing/2014/main" id="{F78FCC4A-F841-4385-AF94-FDCDAC1B4E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5330" y="4036907"/>
                  <a:ext cx="1625894" cy="338554"/>
                </a:xfrm>
                <a:prstGeom prst="rect">
                  <a:avLst/>
                </a:prstGeom>
                <a:blipFill>
                  <a:blip r:embed="rId10"/>
                  <a:stretch>
                    <a:fillRect l="-2256" t="-5357" b="-2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D9EC847F-9DC9-42A2-A06C-E99C61350A49}"/>
                </a:ext>
              </a:extLst>
            </p:cNvPr>
            <p:cNvGrpSpPr/>
            <p:nvPr/>
          </p:nvGrpSpPr>
          <p:grpSpPr>
            <a:xfrm>
              <a:off x="7588853" y="2065263"/>
              <a:ext cx="1805173" cy="1568464"/>
              <a:chOff x="4924691" y="2142865"/>
              <a:chExt cx="1805173" cy="1568464"/>
            </a:xfrm>
          </p:grpSpPr>
          <p:pic>
            <p:nvPicPr>
              <p:cNvPr id="146" name="Picture 145">
                <a:extLst>
                  <a:ext uri="{FF2B5EF4-FFF2-40B4-BE49-F238E27FC236}">
                    <a16:creationId xmlns:a16="http://schemas.microsoft.com/office/drawing/2014/main" id="{8FD3A61B-E5D1-411E-9161-32517A511E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24691" y="2152000"/>
                <a:ext cx="1258833" cy="1559329"/>
              </a:xfrm>
              <a:prstGeom prst="rect">
                <a:avLst/>
              </a:prstGeom>
            </p:spPr>
          </p:pic>
          <p:cxnSp>
            <p:nvCxnSpPr>
              <p:cNvPr id="147" name="Straight Arrow Connector 146">
                <a:extLst>
                  <a:ext uri="{FF2B5EF4-FFF2-40B4-BE49-F238E27FC236}">
                    <a16:creationId xmlns:a16="http://schemas.microsoft.com/office/drawing/2014/main" id="{76D5AEEB-E226-48AD-B136-0402EC4481F4}"/>
                  </a:ext>
                </a:extLst>
              </p:cNvPr>
              <p:cNvCxnSpPr/>
              <p:nvPr/>
            </p:nvCxnSpPr>
            <p:spPr>
              <a:xfrm>
                <a:off x="5554107" y="2381036"/>
                <a:ext cx="20225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5A0B21F2-044C-4A33-B3B0-DE8090AC136D}"/>
                  </a:ext>
                </a:extLst>
              </p:cNvPr>
              <p:cNvSpPr txBox="1"/>
              <p:nvPr/>
            </p:nvSpPr>
            <p:spPr>
              <a:xfrm>
                <a:off x="5426266" y="2142865"/>
                <a:ext cx="4283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/>
                  <a:t>4cm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02D5846-C658-47E7-BAA7-2DC24596C13D}"/>
                  </a:ext>
                </a:extLst>
              </p:cNvPr>
              <p:cNvSpPr txBox="1"/>
              <p:nvPr/>
            </p:nvSpPr>
            <p:spPr>
              <a:xfrm>
                <a:off x="6229406" y="2807838"/>
                <a:ext cx="50045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/>
                  <a:t>10cm</a:t>
                </a:r>
              </a:p>
            </p:txBody>
          </p:sp>
          <p:cxnSp>
            <p:nvCxnSpPr>
              <p:cNvPr id="150" name="Straight Arrow Connector 149">
                <a:extLst>
                  <a:ext uri="{FF2B5EF4-FFF2-40B4-BE49-F238E27FC236}">
                    <a16:creationId xmlns:a16="http://schemas.microsoft.com/office/drawing/2014/main" id="{ED6D3357-65ED-478B-BDC1-8051E3D609F9}"/>
                  </a:ext>
                </a:extLst>
              </p:cNvPr>
              <p:cNvCxnSpPr/>
              <p:nvPr/>
            </p:nvCxnSpPr>
            <p:spPr>
              <a:xfrm flipV="1">
                <a:off x="6276371" y="2565702"/>
                <a:ext cx="0" cy="717045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1FE56861-A989-4D69-A887-84B15F9399C7}"/>
                    </a:ext>
                  </a:extLst>
                </p:cNvPr>
                <p:cNvSpPr txBox="1"/>
                <p:nvPr/>
              </p:nvSpPr>
              <p:spPr>
                <a:xfrm>
                  <a:off x="4774443" y="2236473"/>
                  <a:ext cx="2006190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𝐴𝑟𝑒𝑎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𝑡𝑤𝑜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𝑐𝑖𝑟𝑐𝑙𝑒𝑠</m:t>
                        </m:r>
                      </m:oMath>
                    </m:oMathPara>
                  </a14:m>
                  <a:endParaRPr lang="en-GB" sz="16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135" name="TextBox 134">
                  <a:extLst>
                    <a:ext uri="{FF2B5EF4-FFF2-40B4-BE49-F238E27FC236}">
                      <a16:creationId xmlns:a16="http://schemas.microsoft.com/office/drawing/2014/main" id="{1FE56861-A989-4D69-A887-84B15F9399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4443" y="2236473"/>
                  <a:ext cx="2006190" cy="58477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C9C12221-1A3F-4BF7-927B-44B03ADEAE5D}"/>
                    </a:ext>
                  </a:extLst>
                </p:cNvPr>
                <p:cNvSpPr txBox="1"/>
                <p:nvPr/>
              </p:nvSpPr>
              <p:spPr>
                <a:xfrm>
                  <a:off x="5097993" y="2746119"/>
                  <a:ext cx="136511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C9C12221-1A3F-4BF7-927B-44B03ADEAE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7993" y="2746119"/>
                  <a:ext cx="1365117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CB2701D6-424D-4BDB-AA5B-7F4754982968}"/>
                    </a:ext>
                  </a:extLst>
                </p:cNvPr>
                <p:cNvSpPr txBox="1"/>
                <p:nvPr/>
              </p:nvSpPr>
              <p:spPr>
                <a:xfrm>
                  <a:off x="5104058" y="3028421"/>
                  <a:ext cx="79592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=32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CB2701D6-424D-4BDB-AA5B-7F47549829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4058" y="3028421"/>
                  <a:ext cx="795924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E1FC3110-AAE6-400C-8F68-AE25B18EB13A}"/>
                    </a:ext>
                  </a:extLst>
                </p:cNvPr>
                <p:cNvSpPr txBox="1"/>
                <p:nvPr/>
              </p:nvSpPr>
              <p:spPr>
                <a:xfrm>
                  <a:off x="4756451" y="3406639"/>
                  <a:ext cx="1989391" cy="10772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𝐴𝑟𝑒𝑎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𝑟𝑒𝑐𝑡𝑎𝑛𝑔𝑙𝑒</m:t>
                        </m:r>
                      </m:oMath>
                    </m:oMathPara>
                  </a14:m>
                  <a:endParaRPr lang="en-GB" sz="16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GB" sz="1600" dirty="0"/>
                </a:p>
                <a:p>
                  <a:r>
                    <a:rPr lang="en-GB" sz="1600" dirty="0"/>
                    <a:t>          </a:t>
                  </a:r>
                  <a14:m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×8×10</m:t>
                      </m:r>
                    </m:oMath>
                  </a14:m>
                  <a:endParaRPr lang="en-GB" sz="1600" b="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600" dirty="0"/>
                </a:p>
              </p:txBody>
            </p:sp>
          </mc:Choice>
          <mc:Fallback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E1FC3110-AAE6-400C-8F68-AE25B18EB1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6451" y="3406639"/>
                  <a:ext cx="1989391" cy="1077218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503C57C0-E21E-49B5-9DC3-EC241B2277D6}"/>
                    </a:ext>
                  </a:extLst>
                </p:cNvPr>
                <p:cNvSpPr txBox="1"/>
                <p:nvPr/>
              </p:nvSpPr>
              <p:spPr>
                <a:xfrm>
                  <a:off x="6881492" y="3683325"/>
                  <a:ext cx="2858603" cy="8520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𝑆𝑢𝑟𝑓𝑎𝑐𝑒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𝐴𝑟𝑒𝑎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=32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+80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600" dirty="0">
                    <a:ea typeface="Cambria Math" panose="02040503050406030204" pitchFamily="18" charset="0"/>
                  </a:endParaRPr>
                </a:p>
                <a:p>
                  <a:r>
                    <a:rPr lang="en-GB" sz="1600" dirty="0"/>
                    <a:t>                               </a:t>
                  </a:r>
                  <a14:m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=112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sz="1600" dirty="0">
                    <a:solidFill>
                      <a:srgbClr val="FF0000"/>
                    </a:solidFill>
                  </a:endParaRPr>
                </a:p>
                <a:p>
                  <a:r>
                    <a:rPr lang="en-GB" sz="1600" dirty="0">
                      <a:solidFill>
                        <a:srgbClr val="FF0000"/>
                      </a:solidFill>
                    </a:rPr>
                    <a:t>                         or  </a:t>
                  </a:r>
                  <a14:m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=351.86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503C57C0-E21E-49B5-9DC3-EC241B2277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1492" y="3683325"/>
                  <a:ext cx="2858603" cy="852093"/>
                </a:xfrm>
                <a:prstGeom prst="rect">
                  <a:avLst/>
                </a:prstGeom>
                <a:blipFill>
                  <a:blip r:embed="rId16"/>
                  <a:stretch>
                    <a:fillRect b="-57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1A9B081F-7860-4BAA-B0D4-F29B1D51367B}"/>
                </a:ext>
              </a:extLst>
            </p:cNvPr>
            <p:cNvGrpSpPr/>
            <p:nvPr/>
          </p:nvGrpSpPr>
          <p:grpSpPr>
            <a:xfrm>
              <a:off x="6780634" y="5108739"/>
              <a:ext cx="2044314" cy="966174"/>
              <a:chOff x="2963208" y="1784178"/>
              <a:chExt cx="1463011" cy="744028"/>
            </a:xfrm>
          </p:grpSpPr>
          <p:sp>
            <p:nvSpPr>
              <p:cNvPr id="142" name="Flowchart: Direct Access Storage 141">
                <a:extLst>
                  <a:ext uri="{FF2B5EF4-FFF2-40B4-BE49-F238E27FC236}">
                    <a16:creationId xmlns:a16="http://schemas.microsoft.com/office/drawing/2014/main" id="{411C2AD9-0854-40FD-B452-E3C030DB3C5C}"/>
                  </a:ext>
                </a:extLst>
              </p:cNvPr>
              <p:cNvSpPr/>
              <p:nvPr/>
            </p:nvSpPr>
            <p:spPr>
              <a:xfrm>
                <a:off x="2963208" y="1784178"/>
                <a:ext cx="1041541" cy="462568"/>
              </a:xfrm>
              <a:prstGeom prst="flowChartMagneticDrum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5D53CB99-7CCB-489D-850A-63418E3038D6}"/>
                  </a:ext>
                </a:extLst>
              </p:cNvPr>
              <p:cNvSpPr txBox="1"/>
              <p:nvPr/>
            </p:nvSpPr>
            <p:spPr>
              <a:xfrm>
                <a:off x="4008413" y="1801223"/>
                <a:ext cx="417806" cy="284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7cm</a:t>
                </a:r>
              </a:p>
            </p:txBody>
          </p:sp>
          <p:cxnSp>
            <p:nvCxnSpPr>
              <p:cNvPr id="144" name="Straight Arrow Connector 143">
                <a:extLst>
                  <a:ext uri="{FF2B5EF4-FFF2-40B4-BE49-F238E27FC236}">
                    <a16:creationId xmlns:a16="http://schemas.microsoft.com/office/drawing/2014/main" id="{B91593C5-BD43-4CE1-B264-494E73D67753}"/>
                  </a:ext>
                </a:extLst>
              </p:cNvPr>
              <p:cNvCxnSpPr/>
              <p:nvPr/>
            </p:nvCxnSpPr>
            <p:spPr>
              <a:xfrm>
                <a:off x="3037123" y="2306219"/>
                <a:ext cx="863124" cy="0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62EC2CEB-26A4-4486-A937-C1DD2EB23BC3}"/>
                  </a:ext>
                </a:extLst>
              </p:cNvPr>
              <p:cNvSpPr txBox="1"/>
              <p:nvPr/>
            </p:nvSpPr>
            <p:spPr>
              <a:xfrm>
                <a:off x="3113489" y="2243792"/>
                <a:ext cx="615123" cy="284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   15cm</a:t>
                </a:r>
              </a:p>
            </p:txBody>
          </p:sp>
        </p:grp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8A65788C-DB77-42CC-A0CF-731561E3FB19}"/>
                </a:ext>
              </a:extLst>
            </p:cNvPr>
            <p:cNvCxnSpPr/>
            <p:nvPr/>
          </p:nvCxnSpPr>
          <p:spPr>
            <a:xfrm flipH="1" flipV="1">
              <a:off x="8288268" y="5126162"/>
              <a:ext cx="13828" cy="30107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2380A1B5-896A-4815-B20E-7C90592FB870}"/>
              </a:ext>
            </a:extLst>
          </p:cNvPr>
          <p:cNvGrpSpPr/>
          <p:nvPr/>
        </p:nvGrpSpPr>
        <p:grpSpPr>
          <a:xfrm>
            <a:off x="809507" y="0"/>
            <a:ext cx="9889281" cy="6732224"/>
            <a:chOff x="12553" y="0"/>
            <a:chExt cx="9889281" cy="6732224"/>
          </a:xfrm>
        </p:grpSpPr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7AB8A169-5610-408C-95E3-013C0B2DFB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21838" y="5447708"/>
              <a:ext cx="1329001" cy="674418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F0841631-F756-4C2C-90B2-DA5EFB580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40440" y="5492481"/>
              <a:ext cx="1176771" cy="730798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28DC968-F021-4933-81CE-B4A3AC3D3443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rPr>
                <a:t>VOLUME AND SURFACE AREA OF PRISMS</a:t>
              </a:r>
            </a:p>
          </p:txBody>
        </p:sp>
        <p:sp>
          <p:nvSpPr>
            <p:cNvPr id="62" name="Rounded Rectangle 2">
              <a:extLst>
                <a:ext uri="{FF2B5EF4-FFF2-40B4-BE49-F238E27FC236}">
                  <a16:creationId xmlns:a16="http://schemas.microsoft.com/office/drawing/2014/main" id="{ACCB5BCC-FACA-4534-9C17-1B2EBC07B77A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EEC888FD-EA07-448E-8966-2DBD0DCD52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708" y="5289481"/>
              <a:ext cx="1892481" cy="459793"/>
            </a:xfrm>
            <a:prstGeom prst="rect">
              <a:avLst/>
            </a:prstGeom>
          </p:spPr>
        </p:pic>
        <p:sp>
          <p:nvSpPr>
            <p:cNvPr id="64" name="Rounded Rectangle 22">
              <a:extLst>
                <a:ext uri="{FF2B5EF4-FFF2-40B4-BE49-F238E27FC236}">
                  <a16:creationId xmlns:a16="http://schemas.microsoft.com/office/drawing/2014/main" id="{207392E2-43CF-442A-A676-D27D1E1FBD2B}"/>
                </a:ext>
              </a:extLst>
            </p:cNvPr>
            <p:cNvSpPr/>
            <p:nvPr/>
          </p:nvSpPr>
          <p:spPr>
            <a:xfrm>
              <a:off x="69670" y="5238749"/>
              <a:ext cx="2194558" cy="883377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32A7D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568-571,</a:t>
              </a:r>
              <a:r>
                <a:rPr kumimoji="0" lang="en-GB" sz="2000" b="1" i="0" u="none" strike="noStrike" kern="1200" cap="none" spc="0" normalizeH="0" noProof="0" dirty="0">
                  <a:ln>
                    <a:noFill/>
                  </a:ln>
                  <a:solidFill>
                    <a:srgbClr val="32A7D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584-586</a:t>
              </a:r>
              <a:endPara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32A7D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ounded Rectangle 24">
              <a:extLst>
                <a:ext uri="{FF2B5EF4-FFF2-40B4-BE49-F238E27FC236}">
                  <a16:creationId xmlns:a16="http://schemas.microsoft.com/office/drawing/2014/main" id="{EC6FB303-2FD1-4C67-978E-A02A57CB5504}"/>
                </a:ext>
              </a:extLst>
            </p:cNvPr>
            <p:cNvSpPr/>
            <p:nvPr/>
          </p:nvSpPr>
          <p:spPr>
            <a:xfrm>
              <a:off x="2350083" y="5238749"/>
              <a:ext cx="1286167" cy="1466816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87022F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Key Words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Volume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Capacity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dirty="0">
                  <a:solidFill>
                    <a:schemeClr val="tx1"/>
                  </a:solidFill>
                  <a:latin typeface="Calibri" panose="020F0502020204030204" pitchFamily="34" charset="0"/>
                </a:rPr>
                <a:t>Prism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Surface</a:t>
              </a:r>
              <a:r>
                <a:rPr kumimoji="0" lang="en-GB" sz="1400" i="0" u="none" strike="noStrike" kern="120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 area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baseline="0" dirty="0">
                  <a:solidFill>
                    <a:schemeClr val="tx1"/>
                  </a:solidFill>
                  <a:latin typeface="Calibri" panose="020F0502020204030204" pitchFamily="34" charset="0"/>
                </a:rPr>
                <a:t>Face</a:t>
              </a:r>
              <a:r>
                <a:rPr kumimoji="0" lang="en-GB" sz="14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 </a:t>
              </a:r>
            </a:p>
          </p:txBody>
        </p:sp>
        <p:sp>
          <p:nvSpPr>
            <p:cNvPr id="66" name="Rounded Rectangle 26">
              <a:extLst>
                <a:ext uri="{FF2B5EF4-FFF2-40B4-BE49-F238E27FC236}">
                  <a16:creationId xmlns:a16="http://schemas.microsoft.com/office/drawing/2014/main" id="{4B274721-2F7C-49F1-A0B7-57A8BEDB2EC1}"/>
                </a:ext>
              </a:extLst>
            </p:cNvPr>
            <p:cNvSpPr/>
            <p:nvPr/>
          </p:nvSpPr>
          <p:spPr>
            <a:xfrm>
              <a:off x="69670" y="1200329"/>
              <a:ext cx="2194558" cy="3975356"/>
            </a:xfrm>
            <a:prstGeom prst="roundRect">
              <a:avLst/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663C6DF-87BB-447E-A4CF-42CD071E4C47}"/>
                </a:ext>
              </a:extLst>
            </p:cNvPr>
            <p:cNvSpPr txBox="1"/>
            <p:nvPr/>
          </p:nvSpPr>
          <p:spPr>
            <a:xfrm>
              <a:off x="3025758" y="1145344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Examples</a:t>
              </a:r>
            </a:p>
          </p:txBody>
        </p:sp>
        <p:sp>
          <p:nvSpPr>
            <p:cNvPr id="68" name="Rounded Rectangle 33">
              <a:extLst>
                <a:ext uri="{FF2B5EF4-FFF2-40B4-BE49-F238E27FC236}">
                  <a16:creationId xmlns:a16="http://schemas.microsoft.com/office/drawing/2014/main" id="{93DAD806-AD81-4706-BB07-5CA2BC374452}"/>
                </a:ext>
              </a:extLst>
            </p:cNvPr>
            <p:cNvSpPr/>
            <p:nvPr/>
          </p:nvSpPr>
          <p:spPr>
            <a:xfrm>
              <a:off x="2321345" y="1200329"/>
              <a:ext cx="7501925" cy="3970205"/>
            </a:xfrm>
            <a:prstGeom prst="roundRect">
              <a:avLst>
                <a:gd name="adj" fmla="val 761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ounded Rectangle 17">
              <a:extLst>
                <a:ext uri="{FF2B5EF4-FFF2-40B4-BE49-F238E27FC236}">
                  <a16:creationId xmlns:a16="http://schemas.microsoft.com/office/drawing/2014/main" id="{7E06D27A-A6F3-48E7-BD4B-82D14BE91089}"/>
                </a:ext>
              </a:extLst>
            </p:cNvPr>
            <p:cNvSpPr/>
            <p:nvPr/>
          </p:nvSpPr>
          <p:spPr>
            <a:xfrm>
              <a:off x="3701435" y="5259206"/>
              <a:ext cx="6121836" cy="1151119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4E8C576D-59AE-4A8D-ACBC-C65E73D51D4A}"/>
                </a:ext>
              </a:extLst>
            </p:cNvPr>
            <p:cNvSpPr txBox="1"/>
            <p:nvPr/>
          </p:nvSpPr>
          <p:spPr>
            <a:xfrm rot="10800000">
              <a:off x="3701434" y="6470614"/>
              <a:ext cx="6121836" cy="2616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ANSWERS: 1)Volume = 5760 cm</a:t>
              </a:r>
              <a:r>
                <a:rPr kumimoji="0" lang="en-GB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3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Surface area </a:t>
              </a:r>
              <a:r>
                <a:rPr lang="en-GB" sz="1100" dirty="0">
                  <a:solidFill>
                    <a:prstClr val="black"/>
                  </a:solidFill>
                </a:rPr>
                <a:t>= 2368 cm</a:t>
              </a:r>
              <a:r>
                <a:rPr lang="en-GB" sz="1100" baseline="30000" dirty="0">
                  <a:solidFill>
                    <a:prstClr val="black"/>
                  </a:solidFill>
                </a:rPr>
                <a:t>2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 2) Volume = 162 m</a:t>
              </a:r>
              <a:r>
                <a:rPr kumimoji="0" lang="en-GB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3  </a:t>
              </a:r>
              <a:r>
                <a:rPr kumimoji="0" lang="en-GB" sz="11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Surface area = </a:t>
              </a:r>
              <a:r>
                <a:rPr lang="en-GB" sz="1100" dirty="0">
                  <a:solidFill>
                    <a:prstClr val="black"/>
                  </a:solidFill>
                </a:rPr>
                <a:t> 241.2m</a:t>
              </a:r>
              <a:r>
                <a:rPr lang="en-GB" sz="1100" baseline="30000" dirty="0">
                  <a:solidFill>
                    <a:prstClr val="black"/>
                  </a:solidFill>
                </a:rPr>
                <a:t>2</a:t>
              </a:r>
              <a:r>
                <a:rPr lang="en-GB" sz="1100" dirty="0">
                  <a:solidFill>
                    <a:prstClr val="black"/>
                  </a:solidFill>
                </a:rPr>
                <a:t> 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9395E251-0463-4447-9F49-4FA948E758BC}"/>
                </a:ext>
              </a:extLst>
            </p:cNvPr>
            <p:cNvGrpSpPr/>
            <p:nvPr/>
          </p:nvGrpSpPr>
          <p:grpSpPr>
            <a:xfrm>
              <a:off x="4936421" y="1297865"/>
              <a:ext cx="2261741" cy="1557480"/>
              <a:chOff x="2566132" y="1451764"/>
              <a:chExt cx="2261741" cy="1557480"/>
            </a:xfrm>
          </p:grpSpPr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CB9D2802-72EC-4C5D-B432-3BB533FEA7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66132" y="1451764"/>
                <a:ext cx="1715500" cy="1403591"/>
              </a:xfrm>
              <a:prstGeom prst="rect">
                <a:avLst/>
              </a:prstGeom>
            </p:spPr>
          </p:pic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82225F66-A7F5-4CD5-9D12-860DEC9BF828}"/>
                  </a:ext>
                </a:extLst>
              </p:cNvPr>
              <p:cNvSpPr txBox="1"/>
              <p:nvPr/>
            </p:nvSpPr>
            <p:spPr>
              <a:xfrm>
                <a:off x="2703540" y="2701467"/>
                <a:ext cx="6357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cm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998FE6F-D835-42F0-92D3-B204D802A304}"/>
                  </a:ext>
                </a:extLst>
              </p:cNvPr>
              <p:cNvSpPr txBox="1"/>
              <p:nvPr/>
            </p:nvSpPr>
            <p:spPr>
              <a:xfrm>
                <a:off x="3754467" y="2282384"/>
                <a:ext cx="6357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cm</a:t>
                </a: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84826DF-619D-4096-8E43-5C9A2681CF4D}"/>
                  </a:ext>
                </a:extLst>
              </p:cNvPr>
              <p:cNvSpPr txBox="1"/>
              <p:nvPr/>
            </p:nvSpPr>
            <p:spPr>
              <a:xfrm>
                <a:off x="4192148" y="1571150"/>
                <a:ext cx="6357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 cm</a:t>
                </a: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5A904EC8-FBE2-4172-A50B-C13C3C39D523}"/>
                </a:ext>
              </a:extLst>
            </p:cNvPr>
            <p:cNvGrpSpPr/>
            <p:nvPr/>
          </p:nvGrpSpPr>
          <p:grpSpPr>
            <a:xfrm>
              <a:off x="4715756" y="3639766"/>
              <a:ext cx="2713102" cy="1498408"/>
              <a:chOff x="4525717" y="3517730"/>
              <a:chExt cx="2713102" cy="1498408"/>
            </a:xfrm>
          </p:grpSpPr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DAAC2292-FE97-4B4A-95D2-43668C930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66792" y="3517730"/>
                <a:ext cx="2000490" cy="1260583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76841E58-8F5B-4297-8FDA-565EE24CDCCD}"/>
                  </a:ext>
                </a:extLst>
              </p:cNvPr>
              <p:cNvSpPr txBox="1"/>
              <p:nvPr/>
            </p:nvSpPr>
            <p:spPr>
              <a:xfrm>
                <a:off x="5286396" y="4708361"/>
                <a:ext cx="6357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mm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BA33B81-C60F-4469-AD7B-167245F979D6}"/>
                  </a:ext>
                </a:extLst>
              </p:cNvPr>
              <p:cNvSpPr txBox="1"/>
              <p:nvPr/>
            </p:nvSpPr>
            <p:spPr>
              <a:xfrm>
                <a:off x="6477368" y="4413543"/>
                <a:ext cx="7614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11 mm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F3B29D4D-7F27-4185-8C5E-1A7CED698E69}"/>
                  </a:ext>
                </a:extLst>
              </p:cNvPr>
              <p:cNvSpPr txBox="1"/>
              <p:nvPr/>
            </p:nvSpPr>
            <p:spPr>
              <a:xfrm>
                <a:off x="4525717" y="4331981"/>
                <a:ext cx="7614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 mm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9D435DAD-72CE-491D-B808-3DC7E08D45BC}"/>
                    </a:ext>
                  </a:extLst>
                </p:cNvPr>
                <p:cNvSpPr txBox="1"/>
                <p:nvPr/>
              </p:nvSpPr>
              <p:spPr>
                <a:xfrm>
                  <a:off x="2512000" y="1791409"/>
                  <a:ext cx="213199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𝑽𝒐𝒍𝒖𝒎𝒆</m:t>
                        </m:r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=4×9×2</m:t>
                        </m:r>
                      </m:oMath>
                    </m:oMathPara>
                  </a14:m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9D435DAD-72CE-491D-B808-3DC7E08D45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2000" y="1791409"/>
                  <a:ext cx="213199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571" t="-2222" r="-2000" b="-888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A3025430-8C89-4EFE-8BDC-5237E2E82A59}"/>
                    </a:ext>
                  </a:extLst>
                </p:cNvPr>
                <p:cNvSpPr txBox="1"/>
                <p:nvPr/>
              </p:nvSpPr>
              <p:spPr>
                <a:xfrm>
                  <a:off x="3371605" y="2211977"/>
                  <a:ext cx="1008225" cy="28321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</m:t>
                        </m:r>
                        <m:r>
                          <a:rPr kumimoji="0" lang="en-GB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𝟕𝟐</m:t>
                        </m:r>
                        <m:sSup>
                          <m:sSupPr>
                            <m:ctrlPr>
                              <a:rPr kumimoji="0" lang="en-GB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GB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𝒄𝒎</m:t>
                            </m:r>
                          </m:e>
                          <m:sup>
                            <m:r>
                              <a:rPr kumimoji="0" lang="en-GB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kumimoji="0" lang="en-GB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A3025430-8C89-4EFE-8BDC-5237E2E82A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1605" y="2211977"/>
                  <a:ext cx="1008225" cy="283219"/>
                </a:xfrm>
                <a:prstGeom prst="rect">
                  <a:avLst/>
                </a:prstGeom>
                <a:blipFill>
                  <a:blip r:embed="rId8"/>
                  <a:stretch>
                    <a:fillRect l="-2424" t="-4348" r="-3030" b="-652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F03A0007-8FDC-4FF9-97E3-AAAE5CFD0F26}"/>
                    </a:ext>
                  </a:extLst>
                </p:cNvPr>
                <p:cNvSpPr txBox="1"/>
                <p:nvPr/>
              </p:nvSpPr>
              <p:spPr>
                <a:xfrm>
                  <a:off x="2426268" y="3006718"/>
                  <a:ext cx="2317429" cy="4660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𝐴𝑟𝑒𝑎</m:t>
                        </m:r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𝑜𝑓</m:t>
                        </m:r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𝑡𝑟𝑖𝑎𝑛𝑔𝑙𝑒</m:t>
                        </m:r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=</m:t>
                        </m:r>
                        <m:f>
                          <m:fPr>
                            <m:ctrlPr>
                              <a:rPr kumimoji="0" lang="en-GB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GB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5</m:t>
                            </m:r>
                            <m:r>
                              <a:rPr kumimoji="0" lang="en-GB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×7</m:t>
                            </m:r>
                          </m:num>
                          <m:den>
                            <m:r>
                              <a:rPr kumimoji="0" lang="en-GB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cs typeface="+mn-cs"/>
                  </a:endParaRPr>
                </a:p>
              </p:txBody>
            </p:sp>
          </mc:Choice>
          <mc:Fallback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F03A0007-8FDC-4FF9-97E3-AAAE5CFD0F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6268" y="3006718"/>
                  <a:ext cx="2317429" cy="46602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679C5BFC-89F2-4958-A858-EF90C7C88D5A}"/>
                    </a:ext>
                  </a:extLst>
                </p:cNvPr>
                <p:cNvSpPr txBox="1"/>
                <p:nvPr/>
              </p:nvSpPr>
              <p:spPr>
                <a:xfrm>
                  <a:off x="4226214" y="3561415"/>
                  <a:ext cx="1082156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6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=17.5</m:t>
                        </m:r>
                        <m:sSup>
                          <m:sSupPr>
                            <m:ctrlPr>
                              <a:rPr kumimoji="0" lang="en-GB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GB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𝑚𝑚</m:t>
                            </m:r>
                          </m:e>
                          <m:sup>
                            <m:r>
                              <a:rPr kumimoji="0" lang="en-GB" sz="16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679C5BFC-89F2-4958-A858-EF90C7C88D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6214" y="3561415"/>
                  <a:ext cx="1082156" cy="246221"/>
                </a:xfrm>
                <a:prstGeom prst="rect">
                  <a:avLst/>
                </a:prstGeom>
                <a:blipFill>
                  <a:blip r:embed="rId10"/>
                  <a:stretch>
                    <a:fillRect l="-1124" r="-1124" b="-487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7D99AD54-043B-4FB5-B02B-B84E68A6657E}"/>
                    </a:ext>
                  </a:extLst>
                </p:cNvPr>
                <p:cNvSpPr txBox="1"/>
                <p:nvPr/>
              </p:nvSpPr>
              <p:spPr>
                <a:xfrm>
                  <a:off x="2463218" y="3958167"/>
                  <a:ext cx="1925207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𝑽𝒐𝒍𝒖𝒎𝒆</m:t>
                        </m:r>
                        <m:r>
                          <a:rPr kumimoji="0" lang="en-GB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=17.5×11</m:t>
                        </m:r>
                      </m:oMath>
                    </m:oMathPara>
                  </a14:m>
                  <a:endPara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7D99AD54-043B-4FB5-B02B-B84E68A665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3218" y="3958167"/>
                  <a:ext cx="1925207" cy="246221"/>
                </a:xfrm>
                <a:prstGeom prst="rect">
                  <a:avLst/>
                </a:prstGeom>
                <a:blipFill>
                  <a:blip r:embed="rId11"/>
                  <a:stretch>
                    <a:fillRect l="-2532" r="-1266" b="-731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E28F0D30-E3EC-4FD1-9636-B6BED9886BD8}"/>
                    </a:ext>
                  </a:extLst>
                </p:cNvPr>
                <p:cNvSpPr txBox="1"/>
                <p:nvPr/>
              </p:nvSpPr>
              <p:spPr>
                <a:xfrm>
                  <a:off x="3312609" y="4332702"/>
                  <a:ext cx="1306768" cy="25180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6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</m:t>
                        </m:r>
                        <m:r>
                          <a:rPr kumimoji="0" lang="en-GB" sz="16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𝟏𝟗𝟐</m:t>
                        </m:r>
                        <m:r>
                          <a:rPr kumimoji="0" lang="en-GB" sz="16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kumimoji="0" lang="en-GB" sz="16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𝟓</m:t>
                        </m:r>
                        <m:sSup>
                          <m:sSupPr>
                            <m:ctrlPr>
                              <a:rPr kumimoji="0" lang="en-GB" sz="1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GB" sz="1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𝒎𝒎</m:t>
                            </m:r>
                          </m:e>
                          <m:sup>
                            <m:r>
                              <a:rPr kumimoji="0" lang="en-GB" sz="1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kumimoji="0" lang="en-GB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E28F0D30-E3EC-4FD1-9636-B6BED9886B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2609" y="4332702"/>
                  <a:ext cx="1306768" cy="251800"/>
                </a:xfrm>
                <a:prstGeom prst="rect">
                  <a:avLst/>
                </a:prstGeom>
                <a:blipFill>
                  <a:blip r:embed="rId12"/>
                  <a:stretch>
                    <a:fillRect l="-930" t="-2439" r="-930" b="-731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947991E-9593-4507-A099-CEDA2DEA3FD1}"/>
                </a:ext>
              </a:extLst>
            </p:cNvPr>
            <p:cNvSpPr/>
            <p:nvPr/>
          </p:nvSpPr>
          <p:spPr>
            <a:xfrm>
              <a:off x="12553" y="1499655"/>
              <a:ext cx="219080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GB" sz="1200" dirty="0">
                  <a:solidFill>
                    <a:prstClr val="black"/>
                  </a:solidFill>
                </a:rPr>
                <a:t>The</a:t>
              </a:r>
              <a:r>
                <a:rPr lang="en-GB" sz="1200" b="1" dirty="0">
                  <a:solidFill>
                    <a:prstClr val="black"/>
                  </a:solidFill>
                </a:rPr>
                <a:t> volume </a:t>
              </a:r>
              <a:r>
                <a:rPr lang="en-GB" sz="1200" dirty="0">
                  <a:solidFill>
                    <a:prstClr val="black"/>
                  </a:solidFill>
                </a:rPr>
                <a:t>of an object is the amount of space that it occupies. It is measured in units cubed e.g. cm</a:t>
              </a:r>
              <a:r>
                <a:rPr lang="en-GB" sz="1200" baseline="30000" dirty="0">
                  <a:solidFill>
                    <a:prstClr val="black"/>
                  </a:solidFill>
                </a:rPr>
                <a:t>3</a:t>
              </a:r>
              <a:r>
                <a:rPr lang="en-GB" sz="1200" dirty="0">
                  <a:solidFill>
                    <a:prstClr val="black"/>
                  </a:solidFill>
                </a:rPr>
                <a:t>.</a:t>
              </a:r>
            </a:p>
            <a:p>
              <a:pPr lvl="0">
                <a:defRPr/>
              </a:pPr>
              <a:endParaRPr lang="en-GB" sz="1200" dirty="0">
                <a:solidFill>
                  <a:prstClr val="black"/>
                </a:solidFill>
              </a:endParaRPr>
            </a:p>
            <a:p>
              <a:pPr lvl="0">
                <a:defRPr/>
              </a:pPr>
              <a:r>
                <a:rPr lang="en-GB" sz="1200" dirty="0">
                  <a:solidFill>
                    <a:prstClr val="black"/>
                  </a:solidFill>
                </a:rPr>
                <a:t>To calculate the volume of any prism we use: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F0EAAC75-F44A-4984-BC3B-C4A35ABADB20}"/>
                    </a:ext>
                  </a:extLst>
                </p:cNvPr>
                <p:cNvSpPr/>
                <p:nvPr/>
              </p:nvSpPr>
              <p:spPr>
                <a:xfrm>
                  <a:off x="1178713" y="2855355"/>
                  <a:ext cx="924933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𝑙𝑒𝑛𝑔𝑡h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  <a:ea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F0EAAC75-F44A-4984-BC3B-C4A35ABADB2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8713" y="2855355"/>
                  <a:ext cx="924933" cy="307777"/>
                </a:xfrm>
                <a:prstGeom prst="rect">
                  <a:avLst/>
                </a:prstGeom>
                <a:blipFill>
                  <a:blip r:embed="rId13"/>
                  <a:stretch>
                    <a:fillRect b="-588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40BACC8-F630-4B35-84AF-78F6DFCD092C}"/>
                </a:ext>
              </a:extLst>
            </p:cNvPr>
            <p:cNvSpPr/>
            <p:nvPr/>
          </p:nvSpPr>
          <p:spPr>
            <a:xfrm>
              <a:off x="69670" y="3778474"/>
              <a:ext cx="21241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GB" sz="1200" dirty="0">
                  <a:solidFill>
                    <a:prstClr val="black"/>
                  </a:solidFill>
                </a:rPr>
                <a:t>A </a:t>
              </a:r>
              <a:r>
                <a:rPr lang="en-GB" sz="1200" b="1" dirty="0">
                  <a:solidFill>
                    <a:prstClr val="black"/>
                  </a:solidFill>
                </a:rPr>
                <a:t>prism</a:t>
              </a:r>
              <a:r>
                <a:rPr lang="en-GB" sz="1200" dirty="0">
                  <a:solidFill>
                    <a:prstClr val="black"/>
                  </a:solidFill>
                </a:rPr>
                <a:t> is a 3D shape which has a continuous cross-section.</a:t>
              </a:r>
            </a:p>
          </p:txBody>
        </p:sp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581A0C40-CC7E-4872-B9E2-778533F939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96659" y="3207304"/>
              <a:ext cx="796721" cy="582745"/>
            </a:xfrm>
            <a:prstGeom prst="rect">
              <a:avLst/>
            </a:prstGeom>
          </p:spPr>
        </p:pic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53877B1-63BE-4872-A0CD-D6920A766211}"/>
                </a:ext>
              </a:extLst>
            </p:cNvPr>
            <p:cNvSpPr/>
            <p:nvPr/>
          </p:nvSpPr>
          <p:spPr>
            <a:xfrm>
              <a:off x="656513" y="1145344"/>
              <a:ext cx="13653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en-GB" b="1" dirty="0">
                  <a:solidFill>
                    <a:prstClr val="black"/>
                  </a:solidFill>
                </a:rPr>
                <a:t>Key Concept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EA26C22-3A42-4B4D-9232-DA5472026D9B}"/>
                </a:ext>
              </a:extLst>
            </p:cNvPr>
            <p:cNvSpPr/>
            <p:nvPr/>
          </p:nvSpPr>
          <p:spPr>
            <a:xfrm>
              <a:off x="59715" y="4209229"/>
              <a:ext cx="213368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GB" sz="1200" dirty="0">
                  <a:solidFill>
                    <a:prstClr val="black"/>
                  </a:solidFill>
                </a:rPr>
                <a:t>The</a:t>
              </a:r>
              <a:r>
                <a:rPr lang="en-GB" sz="1200" b="1" dirty="0">
                  <a:solidFill>
                    <a:prstClr val="black"/>
                  </a:solidFill>
                </a:rPr>
                <a:t> surface area </a:t>
              </a:r>
              <a:r>
                <a:rPr lang="en-GB" sz="1200" dirty="0">
                  <a:solidFill>
                    <a:prstClr val="black"/>
                  </a:solidFill>
                </a:rPr>
                <a:t>of an object is the sum of all of its faces. It is measured in units squared e.g. cm</a:t>
              </a:r>
              <a:r>
                <a:rPr lang="en-GB" sz="1200" baseline="30000" dirty="0">
                  <a:solidFill>
                    <a:prstClr val="black"/>
                  </a:solidFill>
                </a:rPr>
                <a:t>2</a:t>
              </a:r>
              <a:r>
                <a:rPr lang="en-GB" sz="1200" dirty="0">
                  <a:solidFill>
                    <a:prstClr val="black"/>
                  </a:solidFill>
                </a:rPr>
                <a:t>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298CB0AF-5E3A-4B40-8E63-F9F99BA9273A}"/>
                    </a:ext>
                  </a:extLst>
                </p:cNvPr>
                <p:cNvSpPr txBox="1"/>
                <p:nvPr/>
              </p:nvSpPr>
              <p:spPr>
                <a:xfrm>
                  <a:off x="6548621" y="1244073"/>
                  <a:ext cx="3240216" cy="172354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𝑺𝒖𝒓𝒇𝒂𝒄𝒆</m:t>
                        </m:r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𝒂𝒓𝒆𝒂</m:t>
                        </m:r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</m:oMath>
                    </m:oMathPara>
                  </a14:m>
                  <a:endParaRPr lang="en-GB" sz="1400" b="1" i="1" dirty="0">
                    <a:solidFill>
                      <a:prstClr val="black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𝐹𝑟𝑜𝑛𝑡</m:t>
                        </m:r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=4×2=8</m:t>
                        </m:r>
                      </m:oMath>
                    </m:oMathPara>
                  </a14:m>
                  <a:endParaRPr kumimoji="0" lang="en-GB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</a:endParaRPr>
                </a:p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𝐵𝑎𝑐𝑘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=4×2=8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𝑆𝑖𝑑𝑒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1=9×2=18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𝑆𝑖𝑑𝑒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2=9×2=18</m:t>
                        </m:r>
                      </m:oMath>
                    </m:oMathPara>
                  </a14:m>
                  <a:endParaRPr lang="en-GB" sz="1400" i="1" dirty="0">
                    <a:solidFill>
                      <a:prstClr val="black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𝐵𝑜𝑡𝑡𝑜𝑚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=4×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𝑇𝑜𝑝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=4×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</a:endParaRPr>
                </a:p>
                <a:p>
                  <a:r>
                    <a:rPr lang="en-GB" sz="1400" b="0" dirty="0">
                      <a:solidFill>
                        <a:prstClr val="black"/>
                      </a:solidFill>
                    </a:rPr>
                    <a:t>                             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𝟏𝟐𝟔</m:t>
                      </m:r>
                      <m:sSup>
                        <m:sSupPr>
                          <m:ctrlPr>
                            <a:rPr lang="en-GB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en-GB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a14:m>
                  <a:endParaRPr lang="en-GB" sz="1400" b="1" dirty="0">
                    <a:solidFill>
                      <a:prstClr val="black"/>
                    </a:solidFill>
                  </a:endParaRPr>
                </a:p>
              </p:txBody>
            </p:sp>
          </mc:Choice>
          <mc:Fallback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298CB0AF-5E3A-4B40-8E63-F9F99BA927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8621" y="1244073"/>
                  <a:ext cx="3240216" cy="1723549"/>
                </a:xfrm>
                <a:prstGeom prst="rect">
                  <a:avLst/>
                </a:prstGeom>
                <a:blipFill>
                  <a:blip r:embed="rId15"/>
                  <a:stretch>
                    <a:fillRect b="-35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746129B8-D408-47F4-A400-E303B41F9069}"/>
                    </a:ext>
                  </a:extLst>
                </p:cNvPr>
                <p:cNvSpPr txBox="1"/>
                <p:nvPr/>
              </p:nvSpPr>
              <p:spPr>
                <a:xfrm>
                  <a:off x="6661618" y="3115659"/>
                  <a:ext cx="3240216" cy="189256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𝑺𝒖𝒓𝒇𝒂𝒄𝒆</m:t>
                        </m:r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𝒂𝒓𝒆𝒂</m:t>
                        </m:r>
                        <m:r>
                          <a:rPr lang="en-GB" sz="1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</m:oMath>
                    </m:oMathPara>
                  </a14:m>
                  <a:endParaRPr lang="en-GB" sz="1400" b="1" i="1" dirty="0">
                    <a:solidFill>
                      <a:prstClr val="black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𝐹𝑟𝑜𝑛𝑡</m:t>
                        </m:r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kumimoji="0" lang="en-GB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GB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kumimoji="0" lang="en-GB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×5</m:t>
                            </m:r>
                          </m:num>
                          <m:den>
                            <m:r>
                              <a:rPr kumimoji="0" lang="en-GB" sz="1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kumimoji="0" lang="en-GB" sz="1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=17.5</m:t>
                        </m:r>
                      </m:oMath>
                    </m:oMathPara>
                  </a14:m>
                  <a:endParaRPr kumimoji="0" lang="en-GB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𝐵𝑎𝑐𝑘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GB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×5</m:t>
                            </m:r>
                          </m:num>
                          <m:den>
                            <m:r>
                              <a:rPr lang="en-GB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7.5</m:t>
                        </m:r>
                      </m:oMath>
                    </m:oMathPara>
                  </a14:m>
                  <a:endParaRPr lang="en-GB" sz="1400" i="1" dirty="0">
                    <a:solidFill>
                      <a:prstClr val="black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𝑆𝑖𝑑𝑒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=5×11=55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𝐵𝑜𝑡𝑡𝑜𝑚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77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𝑇𝑜𝑝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8.6</m:t>
                        </m:r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94.6</m:t>
                        </m:r>
                      </m:oMath>
                    </m:oMathPara>
                  </a14:m>
                  <a:endParaRPr lang="en-GB" sz="1400" dirty="0">
                    <a:solidFill>
                      <a:prstClr val="black"/>
                    </a:solidFill>
                  </a:endParaRPr>
                </a:p>
                <a:p>
                  <a:r>
                    <a:rPr lang="en-GB" sz="1400" b="0" dirty="0">
                      <a:solidFill>
                        <a:prstClr val="black"/>
                      </a:solidFill>
                    </a:rPr>
                    <a:t>                             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𝟐𝟔𝟏</m:t>
                      </m:r>
                      <m:r>
                        <a:rPr lang="en-GB" sz="1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GB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en-GB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a14:m>
                  <a:endParaRPr lang="en-GB" sz="1400" b="1" dirty="0">
                    <a:solidFill>
                      <a:prstClr val="black"/>
                    </a:solidFill>
                  </a:endParaRPr>
                </a:p>
              </p:txBody>
            </p:sp>
          </mc:Choice>
          <mc:Fallback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746129B8-D408-47F4-A400-E303B41F90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61618" y="3115659"/>
                  <a:ext cx="3240216" cy="1892569"/>
                </a:xfrm>
                <a:prstGeom prst="rect">
                  <a:avLst/>
                </a:prstGeom>
                <a:blipFill>
                  <a:blip r:embed="rId16"/>
                  <a:stretch>
                    <a:fillRect b="-32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CB7F5701-7CD3-450B-9504-B7BB3CFAB780}"/>
                </a:ext>
              </a:extLst>
            </p:cNvPr>
            <p:cNvSpPr/>
            <p:nvPr/>
          </p:nvSpPr>
          <p:spPr>
            <a:xfrm>
              <a:off x="6310430" y="3681703"/>
              <a:ext cx="7377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GB" sz="1400" dirty="0">
                  <a:solidFill>
                    <a:prstClr val="black"/>
                  </a:solidFill>
                </a:rPr>
                <a:t>8.6 mm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5969317E-90A4-41C0-B50D-BD0715D9D686}"/>
                </a:ext>
              </a:extLst>
            </p:cNvPr>
            <p:cNvSpPr/>
            <p:nvPr/>
          </p:nvSpPr>
          <p:spPr>
            <a:xfrm>
              <a:off x="3875717" y="5392282"/>
              <a:ext cx="4953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>
                <a:defRPr/>
              </a:pPr>
              <a:r>
                <a:rPr lang="en-GB" sz="1600" dirty="0">
                  <a:solidFill>
                    <a:prstClr val="black"/>
                  </a:solidFill>
                </a:rPr>
                <a:t>Find the volume and </a:t>
              </a:r>
            </a:p>
            <a:p>
              <a:pPr lvl="0">
                <a:defRPr/>
              </a:pPr>
              <a:r>
                <a:rPr lang="en-GB" sz="1600" dirty="0">
                  <a:solidFill>
                    <a:prstClr val="black"/>
                  </a:solidFill>
                </a:rPr>
                <a:t>surface area </a:t>
              </a:r>
            </a:p>
            <a:p>
              <a:pPr lvl="0">
                <a:defRPr/>
              </a:pPr>
              <a:r>
                <a:rPr lang="en-GB" sz="1600" dirty="0">
                  <a:solidFill>
                    <a:prstClr val="black"/>
                  </a:solidFill>
                </a:rPr>
                <a:t>of each of these prisms: </a:t>
              </a:r>
              <a:endParaRPr lang="en-GB" sz="1600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724DE3D3-16E2-4B7D-BCD5-6BED7457DC31}"/>
                </a:ext>
              </a:extLst>
            </p:cNvPr>
            <p:cNvSpPr txBox="1"/>
            <p:nvPr/>
          </p:nvSpPr>
          <p:spPr>
            <a:xfrm>
              <a:off x="6180048" y="540436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1)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FE9F0A8-0695-4FCA-8D09-E9B024AF1D1B}"/>
                </a:ext>
              </a:extLst>
            </p:cNvPr>
            <p:cNvSpPr txBox="1"/>
            <p:nvPr/>
          </p:nvSpPr>
          <p:spPr>
            <a:xfrm>
              <a:off x="7796511" y="540436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2)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0FF1AA37-5BAF-41B7-A508-894C9BF51190}"/>
                </a:ext>
              </a:extLst>
            </p:cNvPr>
            <p:cNvSpPr txBox="1"/>
            <p:nvPr/>
          </p:nvSpPr>
          <p:spPr>
            <a:xfrm>
              <a:off x="8995138" y="5404360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9.8m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4190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0FA906-690E-414D-A19B-D1AF0CC2A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393" y="3827077"/>
            <a:ext cx="1106110" cy="8353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09501AA-6C51-4665-BEFD-F355D3E3AE29}"/>
              </a:ext>
            </a:extLst>
          </p:cNvPr>
          <p:cNvSpPr/>
          <p:nvPr/>
        </p:nvSpPr>
        <p:spPr>
          <a:xfrm>
            <a:off x="1048624" y="34839"/>
            <a:ext cx="98363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</a:rPr>
              <a:t>VOLUME AND SURFACE AREA</a:t>
            </a:r>
            <a:r>
              <a:rPr kumimoji="0" lang="en-US" sz="2800" b="0" i="0" u="none" strike="noStrike" kern="1200" cap="none" spc="0" normalizeH="0" noProof="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</a:rPr>
              <a:t> OF CONES, SPHERES AND PYRAMIDS</a:t>
            </a:r>
            <a:endParaRPr kumimoji="0" lang="en-GB" sz="2800" b="0" i="0" u="none" strike="noStrike" kern="1200" cap="none" spc="0" normalizeH="0" baseline="0" noProof="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8D2B573C-B6FD-471C-AB77-8A56F4155E15}"/>
              </a:ext>
            </a:extLst>
          </p:cNvPr>
          <p:cNvSpPr/>
          <p:nvPr/>
        </p:nvSpPr>
        <p:spPr>
          <a:xfrm>
            <a:off x="1118294" y="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2D5D74-F3C6-4CEF-9747-1769A6C13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545" y="4898338"/>
            <a:ext cx="1892481" cy="459793"/>
          </a:xfrm>
          <a:prstGeom prst="rect">
            <a:avLst/>
          </a:prstGeom>
        </p:spPr>
      </p:pic>
      <p:sp>
        <p:nvSpPr>
          <p:cNvPr id="8" name="Rounded Rectangle 22">
            <a:extLst>
              <a:ext uri="{FF2B5EF4-FFF2-40B4-BE49-F238E27FC236}">
                <a16:creationId xmlns:a16="http://schemas.microsoft.com/office/drawing/2014/main" id="{5A4778B5-46D8-46FB-B7C9-57768A5A5DEC}"/>
              </a:ext>
            </a:extLst>
          </p:cNvPr>
          <p:cNvSpPr/>
          <p:nvPr/>
        </p:nvSpPr>
        <p:spPr>
          <a:xfrm>
            <a:off x="1118294" y="4880356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24">
            <a:extLst>
              <a:ext uri="{FF2B5EF4-FFF2-40B4-BE49-F238E27FC236}">
                <a16:creationId xmlns:a16="http://schemas.microsoft.com/office/drawing/2014/main" id="{9982FD2D-16EC-4FED-8504-79A76663EA21}"/>
              </a:ext>
            </a:extLst>
          </p:cNvPr>
          <p:cNvSpPr/>
          <p:nvPr/>
        </p:nvSpPr>
        <p:spPr>
          <a:xfrm>
            <a:off x="1118294" y="1132114"/>
            <a:ext cx="4493621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Rounded Rectangle 28">
            <a:extLst>
              <a:ext uri="{FF2B5EF4-FFF2-40B4-BE49-F238E27FC236}">
                <a16:creationId xmlns:a16="http://schemas.microsoft.com/office/drawing/2014/main" id="{21626BC2-9482-4C22-9FAD-C99CF96C3382}"/>
              </a:ext>
            </a:extLst>
          </p:cNvPr>
          <p:cNvSpPr/>
          <p:nvPr/>
        </p:nvSpPr>
        <p:spPr>
          <a:xfrm>
            <a:off x="3383595" y="4893815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87022F"/>
                </a:solidFill>
                <a:effectLst/>
                <a:uLnTx/>
                <a:uFillTx/>
                <a:latin typeface="Calibri" panose="020F0502020204030204" pitchFamily="34" charset="0"/>
              </a:rPr>
              <a:t>Key Words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Surface Area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 pitchFamily="34" charset="0"/>
              </a:rPr>
              <a:t>Volume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Sphere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 pitchFamily="34" charset="0"/>
              </a:rPr>
              <a:t>Cone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Pyramid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>
                <a:solidFill>
                  <a:prstClr val="black"/>
                </a:solidFill>
                <a:latin typeface="Calibri" panose="020F0502020204030204" pitchFamily="34" charset="0"/>
              </a:rPr>
              <a:t>Radius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Height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noProof="0" dirty="0">
                <a:solidFill>
                  <a:prstClr val="black"/>
                </a:solidFill>
                <a:latin typeface="Calibri" panose="020F0502020204030204" pitchFamily="34" charset="0"/>
              </a:rPr>
              <a:t>Slanted length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90B2C8-A69B-4CDB-869C-220E66D9F96A}"/>
              </a:ext>
            </a:extLst>
          </p:cNvPr>
          <p:cNvSpPr txBox="1"/>
          <p:nvPr/>
        </p:nvSpPr>
        <p:spPr>
          <a:xfrm>
            <a:off x="5764734" y="1148828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Examples</a:t>
            </a:r>
          </a:p>
        </p:txBody>
      </p:sp>
      <p:sp>
        <p:nvSpPr>
          <p:cNvPr id="12" name="Rounded Rectangle 33">
            <a:extLst>
              <a:ext uri="{FF2B5EF4-FFF2-40B4-BE49-F238E27FC236}">
                <a16:creationId xmlns:a16="http://schemas.microsoft.com/office/drawing/2014/main" id="{BE6427AB-7D65-4237-8DD1-4A22FDDE790B}"/>
              </a:ext>
            </a:extLst>
          </p:cNvPr>
          <p:cNvSpPr/>
          <p:nvPr/>
        </p:nvSpPr>
        <p:spPr>
          <a:xfrm>
            <a:off x="5695049" y="1130661"/>
            <a:ext cx="5176844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19">
            <a:extLst>
              <a:ext uri="{FF2B5EF4-FFF2-40B4-BE49-F238E27FC236}">
                <a16:creationId xmlns:a16="http://schemas.microsoft.com/office/drawing/2014/main" id="{75E73563-AE74-43BE-BADE-BF186092D790}"/>
              </a:ext>
            </a:extLst>
          </p:cNvPr>
          <p:cNvSpPr/>
          <p:nvPr/>
        </p:nvSpPr>
        <p:spPr>
          <a:xfrm>
            <a:off x="5138289" y="4893815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3ADC95-258E-4042-AEA6-CBFA8EFA71E0}"/>
              </a:ext>
            </a:extLst>
          </p:cNvPr>
          <p:cNvSpPr txBox="1"/>
          <p:nvPr/>
        </p:nvSpPr>
        <p:spPr>
          <a:xfrm rot="10800000">
            <a:off x="5138288" y="6266593"/>
            <a:ext cx="5746661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ANSWERS: 1) V = 3053.6cm</a:t>
            </a:r>
            <a:r>
              <a:rPr kumimoji="0" lang="en-GB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SA = 1017.9cm</a:t>
            </a:r>
            <a:r>
              <a:rPr kumimoji="0" lang="en-GB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lang="en-GB" sz="1100" dirty="0">
                <a:solidFill>
                  <a:prstClr val="black"/>
                </a:solidFill>
              </a:rPr>
              <a:t>   2) V = 1206.4cm</a:t>
            </a:r>
            <a:r>
              <a:rPr lang="en-GB" sz="1100" baseline="30000" dirty="0">
                <a:solidFill>
                  <a:prstClr val="black"/>
                </a:solidFill>
              </a:rPr>
              <a:t>3</a:t>
            </a:r>
            <a:r>
              <a:rPr lang="en-GB" sz="1100" dirty="0">
                <a:solidFill>
                  <a:prstClr val="black"/>
                </a:solidFill>
              </a:rPr>
              <a:t>  SA = 696.2cm</a:t>
            </a:r>
            <a:r>
              <a:rPr lang="en-GB" sz="1100" baseline="30000" dirty="0">
                <a:solidFill>
                  <a:prstClr val="black"/>
                </a:solidFill>
              </a:rPr>
              <a:t>2</a:t>
            </a:r>
            <a:r>
              <a:rPr lang="en-GB" sz="1100" dirty="0">
                <a:solidFill>
                  <a:prstClr val="black"/>
                </a:solidFill>
              </a:rPr>
              <a:t>   3) V = 1280cm</a:t>
            </a:r>
            <a:r>
              <a:rPr lang="en-GB" sz="1100" baseline="30000" dirty="0">
                <a:solidFill>
                  <a:prstClr val="black"/>
                </a:solidFill>
              </a:rPr>
              <a:t>3</a:t>
            </a:r>
            <a:r>
              <a:rPr lang="en-GB" sz="1100" dirty="0">
                <a:solidFill>
                  <a:prstClr val="black"/>
                </a:solidFill>
              </a:rPr>
              <a:t>  SA = 800cm</a:t>
            </a:r>
            <a:r>
              <a:rPr lang="en-GB" sz="1100" baseline="30000" dirty="0">
                <a:solidFill>
                  <a:prstClr val="black"/>
                </a:solidFill>
              </a:rPr>
              <a:t>2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BAE502-4C60-44DE-9CDC-B076513476A8}"/>
              </a:ext>
            </a:extLst>
          </p:cNvPr>
          <p:cNvSpPr txBox="1"/>
          <p:nvPr/>
        </p:nvSpPr>
        <p:spPr>
          <a:xfrm>
            <a:off x="1385784" y="5376112"/>
            <a:ext cx="1698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32A7D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576-579, 587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87F1BF-467D-4E7D-9B6A-6A1DD870DBA4}"/>
              </a:ext>
            </a:extLst>
          </p:cNvPr>
          <p:cNvSpPr/>
          <p:nvPr/>
        </p:nvSpPr>
        <p:spPr>
          <a:xfrm>
            <a:off x="2368468" y="1130661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Concepts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7EDBED-0939-475F-87DD-155FA6D6641B}"/>
              </a:ext>
            </a:extLst>
          </p:cNvPr>
          <p:cNvSpPr/>
          <p:nvPr/>
        </p:nvSpPr>
        <p:spPr>
          <a:xfrm>
            <a:off x="5138288" y="4920468"/>
            <a:ext cx="41886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volume and surface area of: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  1)                                        2)                                       3)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2F1748-990C-4A20-8696-AD7624B7A7F0}"/>
              </a:ext>
            </a:extLst>
          </p:cNvPr>
          <p:cNvSpPr txBox="1"/>
          <p:nvPr/>
        </p:nvSpPr>
        <p:spPr>
          <a:xfrm>
            <a:off x="1085589" y="1436441"/>
            <a:ext cx="4596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your exam you will be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following formulae to use: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A008F7-F603-4699-9F23-004D271C77D0}"/>
                  </a:ext>
                </a:extLst>
              </p:cNvPr>
              <p:cNvSpPr txBox="1"/>
              <p:nvPr/>
            </p:nvSpPr>
            <p:spPr>
              <a:xfrm>
                <a:off x="1061300" y="1655086"/>
                <a:ext cx="2501647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𝑉𝑜𝑙𝑢𝑚𝑒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𝑠𝑝h𝑒𝑟𝑒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A008F7-F603-4699-9F23-004D271C7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300" y="1655086"/>
                <a:ext cx="2501647" cy="496290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5A153DA-22A3-421A-AFF3-1D7D326D9897}"/>
                  </a:ext>
                </a:extLst>
              </p:cNvPr>
              <p:cNvSpPr txBox="1"/>
              <p:nvPr/>
            </p:nvSpPr>
            <p:spPr>
              <a:xfrm>
                <a:off x="1033420" y="2070183"/>
                <a:ext cx="28960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𝑆𝑢𝑟𝑓𝑎𝑐𝑒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𝑠𝑝h𝑒𝑟𝑒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5A153DA-22A3-421A-AFF3-1D7D326D9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420" y="2070183"/>
                <a:ext cx="2896049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157C7C08-815A-4122-8E44-162E9CFE01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8635" y="1729889"/>
            <a:ext cx="900003" cy="89042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C376DC-F895-4C71-AAAC-FC39771CAFD3}"/>
                  </a:ext>
                </a:extLst>
              </p:cNvPr>
              <p:cNvSpPr txBox="1"/>
              <p:nvPr/>
            </p:nvSpPr>
            <p:spPr>
              <a:xfrm>
                <a:off x="3137450" y="2567407"/>
                <a:ext cx="2300053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𝑉𝑜𝑙𝑢𝑚𝑒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𝑐𝑜𝑛𝑒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C376DC-F895-4C71-AAAC-FC39771CAF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450" y="2567407"/>
                <a:ext cx="2300053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2FD5586-BEB1-4F09-8AF7-BE7D64CEB08B}"/>
                  </a:ext>
                </a:extLst>
              </p:cNvPr>
              <p:cNvSpPr txBox="1"/>
              <p:nvPr/>
            </p:nvSpPr>
            <p:spPr>
              <a:xfrm>
                <a:off x="2522992" y="3032416"/>
                <a:ext cx="30889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𝑆𝑢𝑟𝑓𝑎𝑐𝑒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𝑐𝑜𝑛𝑒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2FD5586-BEB1-4F09-8AF7-BE7D64CEB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992" y="3032416"/>
                <a:ext cx="3088923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3">
            <a:extLst>
              <a:ext uri="{FF2B5EF4-FFF2-40B4-BE49-F238E27FC236}">
                <a16:creationId xmlns:a16="http://schemas.microsoft.com/office/drawing/2014/main" id="{F6E2B2FF-CE99-4583-98C1-8D4D4E50D5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7585" y="2416303"/>
            <a:ext cx="1010099" cy="95721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0A6DA2E-9F8B-4367-9C82-D6ADB1DF1732}"/>
              </a:ext>
            </a:extLst>
          </p:cNvPr>
          <p:cNvSpPr txBox="1"/>
          <p:nvPr/>
        </p:nvSpPr>
        <p:spPr>
          <a:xfrm>
            <a:off x="1151395" y="3511736"/>
            <a:ext cx="4596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your exam you will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to know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following formulae: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28E245-841A-428A-95BF-3D4DF4080BB4}"/>
                  </a:ext>
                </a:extLst>
              </p:cNvPr>
              <p:cNvSpPr txBox="1"/>
              <p:nvPr/>
            </p:nvSpPr>
            <p:spPr>
              <a:xfrm>
                <a:off x="1085589" y="3829533"/>
                <a:ext cx="3474797" cy="472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𝑉𝑜𝑙𝑢𝑚𝑒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𝑝𝑦𝑟𝑎𝑚𝑖𝑑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𝑏𝑎𝑠𝑒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𝑎𝑟𝑒𝑎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h𝑒𝑖𝑔h𝑡</m:t>
                          </m:r>
                        </m:num>
                        <m:den>
                          <m:r>
                            <a:rPr lang="en-GB" sz="13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3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28E245-841A-428A-95BF-3D4DF4080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9" y="3829533"/>
                <a:ext cx="3474797" cy="4721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A26A5ED0-D7A5-4A72-A37C-08EDCB60D99C}"/>
              </a:ext>
            </a:extLst>
          </p:cNvPr>
          <p:cNvSpPr txBox="1"/>
          <p:nvPr/>
        </p:nvSpPr>
        <p:spPr>
          <a:xfrm>
            <a:off x="1915029" y="268549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3FBD00E-F46A-4FEB-A632-6485C2D04A5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98985" y="1627179"/>
            <a:ext cx="1673760" cy="1929078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C390D900-74FC-42A7-B690-2B8A90097D09}"/>
              </a:ext>
            </a:extLst>
          </p:cNvPr>
          <p:cNvGrpSpPr/>
          <p:nvPr/>
        </p:nvGrpSpPr>
        <p:grpSpPr>
          <a:xfrm>
            <a:off x="7552548" y="1159670"/>
            <a:ext cx="3107582" cy="786011"/>
            <a:chOff x="6210965" y="1761834"/>
            <a:chExt cx="3107582" cy="7860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AC9862BB-B1B0-41A4-AC7A-204D91839344}"/>
                    </a:ext>
                  </a:extLst>
                </p:cNvPr>
                <p:cNvSpPr txBox="1"/>
                <p:nvPr/>
              </p:nvSpPr>
              <p:spPr>
                <a:xfrm>
                  <a:off x="6210965" y="1761834"/>
                  <a:ext cx="3107582" cy="4733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𝑉𝑜𝑙𝑢𝑚𝑒</m:t>
                        </m:r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𝑝𝑦𝑟𝑎𝑚𝑖𝑑</m:t>
                        </m:r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3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300" b="0" i="1" smtClean="0">
                                <a:latin typeface="Cambria Math" panose="02040503050406030204" pitchFamily="18" charset="0"/>
                              </a:rPr>
                              <m:t>(3.2</m:t>
                            </m:r>
                            <m:r>
                              <a:rPr lang="en-GB" sz="1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×3.2)×7</m:t>
                            </m:r>
                          </m:num>
                          <m:den>
                            <m:r>
                              <a:rPr lang="en-GB" sz="13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300" b="0" dirty="0"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10965" y="1761834"/>
                  <a:ext cx="3107582" cy="473399"/>
                </a:xfrm>
                <a:prstGeom prst="rect">
                  <a:avLst/>
                </a:prstGeom>
                <a:blipFill>
                  <a:blip r:embed="rId13"/>
                  <a:stretch>
                    <a:fillRect b="-128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6D320131-5891-4C60-B7F9-C66F31A90A8B}"/>
                    </a:ext>
                  </a:extLst>
                </p:cNvPr>
                <p:cNvSpPr txBox="1"/>
                <p:nvPr/>
              </p:nvSpPr>
              <p:spPr>
                <a:xfrm>
                  <a:off x="7850159" y="2255457"/>
                  <a:ext cx="1096710" cy="2923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300" b="0" i="1" smtClean="0">
                            <a:latin typeface="Cambria Math" panose="02040503050406030204" pitchFamily="18" charset="0"/>
                          </a:rPr>
                          <m:t>=23.89</m:t>
                        </m:r>
                        <m:sSup>
                          <m:sSupPr>
                            <m:ctrlPr>
                              <a:rPr lang="en-GB" sz="13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300" b="0" i="1" smtClean="0"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en-GB" sz="13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GB" sz="1300" b="0" dirty="0"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0159" y="2255457"/>
                  <a:ext cx="1096710" cy="292388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9250E30-961E-4B0A-9224-7B3825730B11}"/>
                  </a:ext>
                </a:extLst>
              </p:cNvPr>
              <p:cNvSpPr txBox="1"/>
              <p:nvPr/>
            </p:nvSpPr>
            <p:spPr>
              <a:xfrm>
                <a:off x="7607965" y="1912749"/>
                <a:ext cx="2821926" cy="292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𝑆𝑢𝑟𝑓𝑎𝑐𝑒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𝑏𝑎𝑠𝑒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+4 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𝑡𝑟𝑖𝑎𝑛𝑔𝑙𝑒𝑠</m:t>
                      </m:r>
                    </m:oMath>
                  </m:oMathPara>
                </a14:m>
                <a:endParaRPr lang="en-GB" sz="13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9250E30-961E-4B0A-9224-7B3825730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965" y="1912749"/>
                <a:ext cx="2821926" cy="292388"/>
              </a:xfrm>
              <a:prstGeom prst="rect">
                <a:avLst/>
              </a:prstGeom>
              <a:blipFill>
                <a:blip r:embed="rId1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B37D8BE-17CE-4916-8A86-70204946AF0D}"/>
              </a:ext>
            </a:extLst>
          </p:cNvPr>
          <p:cNvCxnSpPr>
            <a:stCxn id="32" idx="2"/>
          </p:cNvCxnSpPr>
          <p:nvPr/>
        </p:nvCxnSpPr>
        <p:spPr>
          <a:xfrm flipH="1">
            <a:off x="8712167" y="2205137"/>
            <a:ext cx="306761" cy="1931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746A0A0-45E5-4E63-9941-0E79D3D04773}"/>
                  </a:ext>
                </a:extLst>
              </p:cNvPr>
              <p:cNvSpPr txBox="1"/>
              <p:nvPr/>
            </p:nvSpPr>
            <p:spPr>
              <a:xfrm>
                <a:off x="7607965" y="2362765"/>
                <a:ext cx="18927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3.2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×3.2=10.24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746A0A0-45E5-4E63-9941-0E79D3D04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965" y="2362765"/>
                <a:ext cx="189276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9D65B3A-2E63-4C7B-BB1A-45228DA3A313}"/>
              </a:ext>
            </a:extLst>
          </p:cNvPr>
          <p:cNvCxnSpPr/>
          <p:nvPr/>
        </p:nvCxnSpPr>
        <p:spPr>
          <a:xfrm flipH="1">
            <a:off x="9839927" y="2218200"/>
            <a:ext cx="33646" cy="452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D409A14-AF78-4385-9752-59A362B1B560}"/>
              </a:ext>
            </a:extLst>
          </p:cNvPr>
          <p:cNvSpPr txBox="1"/>
          <p:nvPr/>
        </p:nvSpPr>
        <p:spPr>
          <a:xfrm>
            <a:off x="7858727" y="2636707"/>
            <a:ext cx="2984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We will need to find the slanted height to be able to calculate the area of our triangles.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C130051-56B7-4172-BFC5-B76580FB5F59}"/>
                  </a:ext>
                </a:extLst>
              </p:cNvPr>
              <p:cNvSpPr txBox="1"/>
              <p:nvPr/>
            </p:nvSpPr>
            <p:spPr>
              <a:xfrm>
                <a:off x="5625364" y="3647824"/>
                <a:ext cx="2595326" cy="6049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𝑆𝑙𝑎𝑛𝑡𝑒𝑑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h𝑒𝑖𝑔h𝑡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1.6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                        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51.56</m:t>
                        </m:r>
                      </m:e>
                    </m:ra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C130051-56B7-4172-BFC5-B76580FB5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364" y="3647824"/>
                <a:ext cx="2595326" cy="60490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6307C30-855E-475F-97D8-D8CC1E13FA37}"/>
                  </a:ext>
                </a:extLst>
              </p:cNvPr>
              <p:cNvSpPr txBox="1"/>
              <p:nvPr/>
            </p:nvSpPr>
            <p:spPr>
              <a:xfrm>
                <a:off x="8469017" y="3347289"/>
                <a:ext cx="1979067" cy="102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4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𝑡𝑟𝑖𝑎𝑛𝑔𝑙𝑒𝑠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3.2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51.56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=45.96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6307C30-855E-475F-97D8-D8CC1E13F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9017" y="3347289"/>
                <a:ext cx="1979067" cy="102835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98FB2FE-D4F6-4AEC-A944-02FB9FE30E54}"/>
              </a:ext>
            </a:extLst>
          </p:cNvPr>
          <p:cNvCxnSpPr/>
          <p:nvPr/>
        </p:nvCxnSpPr>
        <p:spPr>
          <a:xfrm flipH="1">
            <a:off x="7953749" y="3134598"/>
            <a:ext cx="404249" cy="5125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>
            <a:extLst>
              <a:ext uri="{FF2B5EF4-FFF2-40B4-BE49-F238E27FC236}">
                <a16:creationId xmlns:a16="http://schemas.microsoft.com/office/drawing/2014/main" id="{C94AF16F-F65D-4EF1-A986-B975A1577E4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877459" y="5160504"/>
            <a:ext cx="866612" cy="86818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E0CC4F9-1807-4921-A320-592DC201442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595600" y="5245870"/>
            <a:ext cx="798988" cy="79898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6A853E6-B559-4022-A245-83F2923729B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318297" y="5249804"/>
            <a:ext cx="635452" cy="80202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DB89BC4F-9AFA-4CE6-B11C-D00FEC535B45}"/>
              </a:ext>
            </a:extLst>
          </p:cNvPr>
          <p:cNvSpPr txBox="1"/>
          <p:nvPr/>
        </p:nvSpPr>
        <p:spPr>
          <a:xfrm>
            <a:off x="7711924" y="5501948"/>
            <a:ext cx="5277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19.7cm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2734B42-ABA8-44A3-A0E9-5C55FCB6AA39}"/>
                  </a:ext>
                </a:extLst>
              </p:cNvPr>
              <p:cNvSpPr txBox="1"/>
              <p:nvPr/>
            </p:nvSpPr>
            <p:spPr>
              <a:xfrm>
                <a:off x="5719719" y="4413701"/>
                <a:ext cx="3370858" cy="2923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𝑆𝑢𝑟𝑓𝑎𝑐𝑒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1300" b="0" i="1" smtClean="0">
                          <a:latin typeface="Cambria Math" panose="02040503050406030204" pitchFamily="18" charset="0"/>
                        </a:rPr>
                        <m:t>=10.24+45.96=56.20</m:t>
                      </m:r>
                      <m:sSup>
                        <m:sSupPr>
                          <m:ctrlPr>
                            <a:rPr lang="en-GB" sz="13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sz="13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3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2734B42-ABA8-44A3-A0E9-5C55FCB6A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9719" y="4413701"/>
                <a:ext cx="3370858" cy="292388"/>
              </a:xfrm>
              <a:prstGeom prst="rect">
                <a:avLst/>
              </a:prstGeom>
              <a:blipFill>
                <a:blip r:embed="rId22"/>
                <a:stretch>
                  <a:fillRect b="-10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92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653</Words>
  <Application>Microsoft Office PowerPoint</Application>
  <PresentationFormat>Widescreen</PresentationFormat>
  <Paragraphs>157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9</cp:revision>
  <dcterms:created xsi:type="dcterms:W3CDTF">2023-02-09T10:29:29Z</dcterms:created>
  <dcterms:modified xsi:type="dcterms:W3CDTF">2023-02-09T11:36:46Z</dcterms:modified>
</cp:coreProperties>
</file>