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30" r:id="rId3"/>
    <p:sldId id="331" r:id="rId4"/>
    <p:sldId id="332" r:id="rId5"/>
    <p:sldId id="291" r:id="rId6"/>
    <p:sldId id="293" r:id="rId7"/>
    <p:sldId id="29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3890-1775-479B-8CA9-6863621C7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C302F-FEC0-4868-8D21-DD48F9292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870C-F124-4318-879D-DD2B8575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6299F-7D49-45FC-B8C5-F5F7A0E3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B6D09-BDED-47D8-ACCB-3F226D7C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F05FB-A46E-4913-957E-35CB12F42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4C08E-1F0E-4E9D-836B-72E1D93AB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5C2C4-2CCF-4C92-9D61-B3B05649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8417-4A6B-454C-9E1D-F2B0CA92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0612-C978-4C87-8834-F409DA9C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3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8B5B8-BF41-4C60-B3D8-39EA63101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613FD-EE1A-4E58-A26A-BFDA16AC3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0CF2-F448-42EE-AA3F-9A26B205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AD048-FDA0-4E02-A0E9-2981BDB05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989FA-E2A8-4442-B608-8421FC49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1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3B3C-9602-4E12-B409-A2312F1D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511C3-3E7B-4FDF-8E24-2E8245AA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E3C79-EB6B-46BC-B24B-3E50DAED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74C-81D9-4820-B9D9-B06FB9B0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BF64-8942-4ABC-923C-562C3AB6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2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8BBA-55FF-4E74-A8B8-0A55A1EA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124EC-6F35-403B-B7BC-5A3FAEB7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65E6B-EBA0-456D-A1D4-179900C0C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D0B83-8874-4C04-A837-0C79ED1A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A07A-41EF-4EF5-9747-DE91D52C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6340-456E-4A2A-B3C3-2A9AAA26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E7320-165F-48F2-BC92-05BC21A32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DFFAA-A0D6-426F-93F6-4DF6114D7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DF215-5BE4-4C87-B211-C3B6C069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DE878-6154-44D3-A2BB-2DD9D3E3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D88C-7A64-474A-9416-AA14937B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78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06B2-A781-439B-A755-DF7762767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66A6-287F-4A1F-BF58-4853CA80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8B270-63F0-49B1-B698-4DB55D4C0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26103-4242-46A2-BB69-21A42860A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B7793-1E2F-405F-A884-B9E07C635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AAE7E-C4D6-42A7-B4E0-7D54B88B8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E7166-F419-46C0-A573-F2438D073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74D51-DFDF-47EF-9A47-0923A581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9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C84E-4E10-4AED-93D1-C8962FFA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46916-FDF0-4BC1-A5A2-CCF45F1AC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BE20AF-6CC1-4264-9705-0FF7E9D6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FFD69-EE90-4341-8A72-165BB78B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7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E4D8E3-A68F-4631-928D-694D2DDE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92A251-F964-4111-81B7-50AB8FF6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52FA-EDD2-4A9C-9125-E390F853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0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49B4-7F45-403C-9D1F-30D97069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6ECA-08D7-4B33-8153-EF75E1C0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0B377-5682-4824-913C-9CB37EBEB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93C1B-95F9-48B6-879A-E6FED8354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ECE25-6FF9-40D6-BC7D-BD1C48A4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C412A-9B9E-48D5-9F47-3BDC11FB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98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083B-8363-4541-A328-73D68EAE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AB824-5A14-4871-A702-974F18DD6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AF2CB-523B-43CF-9064-5B922F507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32C57-4D88-4B82-8F24-FF95DF98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C3FAF-54EC-44DB-B7AA-473E5789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4E566-C850-489E-B56C-9D098E16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99AA2-AFCF-48B1-8FC8-1461F818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51FAE-CFF6-4066-883C-996216AF2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10A6F-011C-4E62-8A4E-89DDCA79D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3FA3F-17A4-4E62-99AE-8F2F1FC7B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9576C-B0A9-4B55-927C-872760650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92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1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5.png"/><Relationship Id="rId7" Type="http://schemas.openxmlformats.org/officeDocument/2006/relationships/image" Target="../media/image68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1.png"/><Relationship Id="rId9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Higher</a:t>
            </a: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DISTANCE-TIME GRAPHS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3"/>
            <a:ext cx="2023490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77972" y="4484720"/>
            <a:ext cx="1402950" cy="2297823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Distance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Time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Speed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Gradient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Stationary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60573" y="1151233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316295" y="1200331"/>
            <a:ext cx="7567522" cy="3171373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012543" y="4484719"/>
            <a:ext cx="5925383" cy="186383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012542" y="6420901"/>
            <a:ext cx="5966783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ANSWERS: 1) 20 minutes   2) 4km  3) 8km  4) 16km/h</a:t>
            </a:r>
          </a:p>
        </p:txBody>
      </p:sp>
      <p:sp>
        <p:nvSpPr>
          <p:cNvPr id="4" name="Rectangle 3"/>
          <p:cNvSpPr/>
          <p:nvPr/>
        </p:nvSpPr>
        <p:spPr>
          <a:xfrm>
            <a:off x="1103354" y="1212788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274778" y="1512000"/>
            <a:ext cx="19985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 </a:t>
            </a:r>
            <a:r>
              <a:rPr lang="en-GB" sz="1400" b="1" dirty="0"/>
              <a:t>distance-time</a:t>
            </a:r>
            <a:r>
              <a:rPr lang="en-GB" sz="1400" dirty="0"/>
              <a:t> graph, plots time against the distance away from a starting point.</a:t>
            </a:r>
          </a:p>
          <a:p>
            <a:endParaRPr lang="en-GB" sz="1400" dirty="0"/>
          </a:p>
          <a:p>
            <a:r>
              <a:rPr lang="en-GB" sz="1400" b="1" dirty="0"/>
              <a:t>Speed</a:t>
            </a:r>
            <a:r>
              <a:rPr lang="en-GB" sz="1400" dirty="0"/>
              <a:t> can be calculated from these graphs by finding the gradient of the graph.</a:t>
            </a:r>
          </a:p>
          <a:p>
            <a:endParaRPr lang="en-GB" sz="1400" dirty="0"/>
          </a:p>
          <a:p>
            <a:r>
              <a:rPr lang="en-GB" sz="1400" dirty="0"/>
              <a:t>Horizontal lines are sections where the object is stationary.</a:t>
            </a:r>
          </a:p>
          <a:p>
            <a:endParaRPr lang="en-GB" sz="1400" b="1" dirty="0"/>
          </a:p>
          <a:p>
            <a:endParaRPr lang="en-GB" sz="1400" b="1" dirty="0"/>
          </a:p>
          <a:p>
            <a:endParaRPr lang="en-GB" sz="1400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7766158" y="4557097"/>
            <a:ext cx="31749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 distance-time graph shows the journey of someone from home to the shop and back again.</a:t>
            </a:r>
          </a:p>
          <a:p>
            <a:pPr marL="228600" indent="-228600">
              <a:buAutoNum type="arabicParenR"/>
            </a:pPr>
            <a:r>
              <a:rPr lang="en-GB" sz="1200" dirty="0"/>
              <a:t>How long were they at the shop for?</a:t>
            </a:r>
          </a:p>
          <a:p>
            <a:pPr marL="228600" indent="-228600">
              <a:buAutoNum type="arabicParenR"/>
            </a:pPr>
            <a:r>
              <a:rPr lang="en-GB" sz="1200" dirty="0"/>
              <a:t>How far away from home is the shop?</a:t>
            </a:r>
          </a:p>
          <a:p>
            <a:pPr marL="228600" indent="-228600">
              <a:buAutoNum type="arabicParenR"/>
            </a:pPr>
            <a:r>
              <a:rPr lang="en-GB" sz="1200" dirty="0"/>
              <a:t>How far did they travel in total?</a:t>
            </a:r>
          </a:p>
          <a:p>
            <a:pPr marL="228600" indent="-228600">
              <a:buAutoNum type="arabicParenR"/>
            </a:pPr>
            <a:r>
              <a:rPr lang="en-GB" sz="1200" dirty="0"/>
              <a:t>What speed did they travel on the way to the shop in km/h?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277870" y="1596993"/>
            <a:ext cx="2939580" cy="2800976"/>
            <a:chOff x="2571929" y="1476375"/>
            <a:chExt cx="2554182" cy="238835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64041" y="1476375"/>
              <a:ext cx="2162070" cy="219962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764650" y="3602288"/>
              <a:ext cx="475237" cy="2624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Time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 rot="16200000">
              <a:off x="2257527" y="2279406"/>
              <a:ext cx="1083425" cy="4546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/>
                <a:t>Distance in </a:t>
              </a:r>
            </a:p>
            <a:p>
              <a:pPr algn="ctr"/>
              <a:r>
                <a:rPr lang="en-GB" sz="1400" dirty="0"/>
                <a:t>Km from home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>
            <a:off x="5277871" y="1818684"/>
            <a:ext cx="1630365" cy="97241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94609" y="1396838"/>
            <a:ext cx="18512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Horizontal sections are</a:t>
            </a:r>
          </a:p>
          <a:p>
            <a:r>
              <a:rPr lang="en-GB" sz="1400" dirty="0"/>
              <a:t>where the object is</a:t>
            </a:r>
          </a:p>
          <a:p>
            <a:r>
              <a:rPr lang="en-GB" sz="1400" dirty="0"/>
              <a:t>stationary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05969" y="2945385"/>
            <a:ext cx="17181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Diagonal lines show the object moving away from home or moving closer to home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095982" y="3553661"/>
            <a:ext cx="992120" cy="10883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280033" y="2882525"/>
            <a:ext cx="490190" cy="870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7766158" y="2144212"/>
            <a:ext cx="14952" cy="7470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717434" y="2365186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21km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22139" y="284281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1hr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8600112" y="1292315"/>
            <a:ext cx="812553" cy="688621"/>
            <a:chOff x="171516" y="3821213"/>
            <a:chExt cx="812553" cy="688621"/>
          </a:xfrm>
        </p:grpSpPr>
        <p:grpSp>
          <p:nvGrpSpPr>
            <p:cNvPr id="64" name="Group 63"/>
            <p:cNvGrpSpPr/>
            <p:nvPr/>
          </p:nvGrpSpPr>
          <p:grpSpPr>
            <a:xfrm>
              <a:off x="171516" y="3821213"/>
              <a:ext cx="812553" cy="657089"/>
              <a:chOff x="171516" y="3821213"/>
              <a:chExt cx="812553" cy="657089"/>
            </a:xfrm>
          </p:grpSpPr>
          <p:sp>
            <p:nvSpPr>
              <p:cNvPr id="68" name="Isosceles Triangle 67"/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9" name="Straight Connector 68"/>
              <p:cNvCxnSpPr>
                <a:stCxn id="68" idx="1"/>
                <a:endCxn id="68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endCxn id="68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TextBox 64"/>
            <p:cNvSpPr txBox="1"/>
            <p:nvPr/>
          </p:nvSpPr>
          <p:spPr>
            <a:xfrm>
              <a:off x="292158" y="414050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1263" y="3865428"/>
              <a:ext cx="313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D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54530" y="4140501"/>
              <a:ext cx="3159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9664988" y="1273250"/>
            <a:ext cx="812553" cy="714754"/>
            <a:chOff x="8650029" y="1310336"/>
            <a:chExt cx="812553" cy="714754"/>
          </a:xfrm>
        </p:grpSpPr>
        <p:grpSp>
          <p:nvGrpSpPr>
            <p:cNvPr id="72" name="Group 71"/>
            <p:cNvGrpSpPr/>
            <p:nvPr/>
          </p:nvGrpSpPr>
          <p:grpSpPr>
            <a:xfrm>
              <a:off x="8650029" y="1310336"/>
              <a:ext cx="812553" cy="657089"/>
              <a:chOff x="171516" y="3821213"/>
              <a:chExt cx="812553" cy="657089"/>
            </a:xfrm>
          </p:grpSpPr>
          <p:sp>
            <p:nvSpPr>
              <p:cNvPr id="76" name="Isosceles Triangle 75"/>
              <p:cNvSpPr/>
              <p:nvPr/>
            </p:nvSpPr>
            <p:spPr>
              <a:xfrm>
                <a:off x="171516" y="3821213"/>
                <a:ext cx="812553" cy="657089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GB"/>
              </a:p>
            </p:txBody>
          </p:sp>
          <p:cxnSp>
            <p:nvCxnSpPr>
              <p:cNvPr id="77" name="Straight Connector 76"/>
              <p:cNvCxnSpPr>
                <a:stCxn id="76" idx="1"/>
                <a:endCxn id="76" idx="5"/>
              </p:cNvCxnSpPr>
              <p:nvPr/>
            </p:nvCxnSpPr>
            <p:spPr>
              <a:xfrm>
                <a:off x="374654" y="4149758"/>
                <a:ext cx="40627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endCxn id="76" idx="3"/>
              </p:cNvCxnSpPr>
              <p:nvPr/>
            </p:nvCxnSpPr>
            <p:spPr>
              <a:xfrm>
                <a:off x="577792" y="4149757"/>
                <a:ext cx="1" cy="3285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/>
            <p:cNvSpPr txBox="1"/>
            <p:nvPr/>
          </p:nvSpPr>
          <p:spPr>
            <a:xfrm>
              <a:off x="8769125" y="165575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/>
                <a:t>S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840765" y="1389387"/>
              <a:ext cx="4062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400" dirty="0"/>
                <a:t>21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886176" y="1648182"/>
              <a:ext cx="4718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dirty="0"/>
                <a:t>1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8468847" y="2066756"/>
                <a:ext cx="2048510" cy="1413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𝑆𝑝𝑒𝑒𝑑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𝑆𝑝𝑒𝑒𝑑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𝑆𝑝𝑒𝑒𝑑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𝑘𝑚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8847" y="2066756"/>
                <a:ext cx="2048510" cy="1413849"/>
              </a:xfrm>
              <a:prstGeom prst="rect">
                <a:avLst/>
              </a:prstGeom>
              <a:blipFill>
                <a:blip r:embed="rId4"/>
                <a:stretch>
                  <a:fillRect b="-3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Picture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9200" y="4516809"/>
            <a:ext cx="2621451" cy="1795346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273629" y="5472881"/>
            <a:ext cx="200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32A7DF"/>
                </a:solidFill>
              </a:rPr>
              <a:t>874 - 879</a:t>
            </a:r>
          </a:p>
        </p:txBody>
      </p:sp>
    </p:spTree>
    <p:extLst>
      <p:ext uri="{BB962C8B-B14F-4D97-AF65-F5344CB8AC3E}">
        <p14:creationId xmlns:p14="http://schemas.microsoft.com/office/powerpoint/2010/main" val="268039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0" y="1"/>
            <a:ext cx="96040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Higher</a:t>
            </a: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STRAIGHT LINE GRAPHS AND EQUATION OF A LINE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8289"/>
            <a:ext cx="2194558" cy="1233839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4"/>
            <a:ext cx="2023490" cy="3579223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77972" y="4849224"/>
            <a:ext cx="1394558" cy="193331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Coordinate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Gradient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963195" y="1152909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316295" y="1200331"/>
            <a:ext cx="7602154" cy="3580676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012543" y="4856940"/>
            <a:ext cx="5925383" cy="1596841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4951667" y="6520932"/>
                <a:ext cx="5966783" cy="26161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ANSWERS: 2)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11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951667" y="6520932"/>
                <a:ext cx="5966783" cy="261610"/>
              </a:xfrm>
              <a:prstGeom prst="rect">
                <a:avLst/>
              </a:prstGeom>
              <a:blipFill>
                <a:blip r:embed="rId3"/>
                <a:stretch>
                  <a:fillRect t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103354" y="1212788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1197986" y="1636927"/>
                <a:ext cx="2133765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Coordinates </a:t>
                </a:r>
                <a:r>
                  <a:rPr lang="en-GB" sz="1400" dirty="0"/>
                  <a:t>in 2D are written as follows:</a:t>
                </a:r>
              </a:p>
              <a:p>
                <a:pPr algn="ctr"/>
                <a:endParaRPr lang="en-GB" sz="1400" b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  <a:p>
                <a:pPr algn="ctr"/>
                <a:endParaRPr lang="en-GB" sz="1400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986" y="1636927"/>
                <a:ext cx="2133765" cy="1169551"/>
              </a:xfrm>
              <a:prstGeom prst="rect">
                <a:avLst/>
              </a:prstGeom>
              <a:blipFill>
                <a:blip r:embed="rId4"/>
                <a:stretch>
                  <a:fillRect l="-857" t="-1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Box 98"/>
              <p:cNvSpPr txBox="1"/>
              <p:nvPr/>
            </p:nvSpPr>
            <p:spPr>
              <a:xfrm>
                <a:off x="6629329" y="5008001"/>
                <a:ext cx="23601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indent="-228600">
                  <a:buAutoNum type="arabicParenR"/>
                </a:pPr>
                <a:r>
                  <a:rPr lang="en-GB" sz="1400" dirty="0"/>
                  <a:t>Plot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2)  Find the equation of the line for the attached graph.</a:t>
                </a:r>
              </a:p>
            </p:txBody>
          </p:sp>
        </mc:Choice>
        <mc:Fallback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329" y="5008001"/>
                <a:ext cx="2360198" cy="954107"/>
              </a:xfrm>
              <a:prstGeom prst="rect">
                <a:avLst/>
              </a:prstGeom>
              <a:blipFill>
                <a:blip r:embed="rId5"/>
                <a:stretch>
                  <a:fillRect l="-773" t="-1923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1959054" y="2187852"/>
            <a:ext cx="246407" cy="1721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2348346" y="2173920"/>
            <a:ext cx="280057" cy="1852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80010" y="2136719"/>
            <a:ext cx="739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000" dirty="0">
                <a:cs typeface="Times New Roman" panose="02020603050405020304" pitchFamily="18" charset="0"/>
              </a:rPr>
              <a:t>is the value that is to the left/right</a:t>
            </a:r>
            <a:r>
              <a:rPr lang="en-GB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04426" y="2146560"/>
            <a:ext cx="6668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sz="1000" dirty="0">
                <a:cs typeface="Times New Roman" panose="02020603050405020304" pitchFamily="18" charset="0"/>
              </a:rPr>
              <a:t>is the value that is to up/down</a:t>
            </a:r>
            <a:endParaRPr lang="en-GB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/>
              <p:cNvSpPr txBox="1"/>
              <p:nvPr/>
            </p:nvSpPr>
            <p:spPr>
              <a:xfrm>
                <a:off x="1171860" y="2777398"/>
                <a:ext cx="2133765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Straight line graphs </a:t>
                </a:r>
                <a:r>
                  <a:rPr lang="en-GB" sz="1200" dirty="0"/>
                  <a:t>always have the equation: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  <a:p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sz="1200" dirty="0">
                    <a:cs typeface="Times New Roman" panose="02020603050405020304" pitchFamily="18" charset="0"/>
                  </a:rPr>
                  <a:t> is the </a:t>
                </a:r>
                <a:r>
                  <a:rPr lang="en-GB" sz="1200" b="1" dirty="0">
                    <a:cs typeface="Times New Roman" panose="02020603050405020304" pitchFamily="18" charset="0"/>
                  </a:rPr>
                  <a:t>gradient  </a:t>
                </a:r>
                <a:r>
                  <a:rPr lang="en-GB" sz="1200" dirty="0">
                    <a:cs typeface="Times New Roman" panose="02020603050405020304" pitchFamily="18" charset="0"/>
                  </a:rPr>
                  <a:t>i.e. the steepness of the graph.</a:t>
                </a:r>
              </a:p>
              <a:p>
                <a:r>
                  <a:rPr lang="en-GB" sz="1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GB" sz="1200" dirty="0">
                    <a:cs typeface="Times New Roman" panose="02020603050405020304" pitchFamily="18" charset="0"/>
                  </a:rPr>
                  <a:t> is the </a:t>
                </a:r>
                <a:r>
                  <a:rPr lang="en-GB" sz="1200" b="1" dirty="0">
                    <a:cs typeface="Times New Roman" panose="02020603050405020304" pitchFamily="18" charset="0"/>
                  </a:rPr>
                  <a:t>y intercept </a:t>
                </a:r>
                <a:r>
                  <a:rPr lang="en-GB" sz="1200" dirty="0">
                    <a:cs typeface="Times New Roman" panose="02020603050405020304" pitchFamily="18" charset="0"/>
                  </a:rPr>
                  <a:t>i.e. where the graph cuts the y axis.</a:t>
                </a:r>
              </a:p>
              <a:p>
                <a:endParaRPr lang="en-GB" sz="12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860" y="2777398"/>
                <a:ext cx="2133765" cy="1569660"/>
              </a:xfrm>
              <a:prstGeom prst="rect">
                <a:avLst/>
              </a:prstGeom>
              <a:blipFill>
                <a:blip r:embed="rId6"/>
                <a:stretch>
                  <a:fillRect t="-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275828" y="5365471"/>
            <a:ext cx="2040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199,200,205,207-211,214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6244783" y="1910761"/>
            <a:ext cx="2527549" cy="2435091"/>
            <a:chOff x="5106171" y="1686925"/>
            <a:chExt cx="2214708" cy="2189943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106171" y="1686925"/>
              <a:ext cx="2214708" cy="2189943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>
              <a:off x="5721531" y="2146560"/>
              <a:ext cx="0" cy="89854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303520" y="3027682"/>
              <a:ext cx="418011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8830207" y="1667125"/>
                <a:ext cx="1385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0207" y="1667125"/>
                <a:ext cx="1385957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8761496" y="1956008"/>
                <a:ext cx="908005" cy="8869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1496" y="1956008"/>
                <a:ext cx="908005" cy="88690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/>
              <p:cNvSpPr txBox="1"/>
              <p:nvPr/>
            </p:nvSpPr>
            <p:spPr>
              <a:xfrm>
                <a:off x="8860004" y="2784960"/>
                <a:ext cx="13202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0004" y="2784960"/>
                <a:ext cx="1320233" cy="369332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/>
              <p:nvPr/>
            </p:nvSpPr>
            <p:spPr>
              <a:xfrm>
                <a:off x="8823365" y="3500926"/>
                <a:ext cx="1772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7=(2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×2)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365" y="3500926"/>
                <a:ext cx="1772537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/>
              <p:cNvSpPr txBox="1"/>
              <p:nvPr/>
            </p:nvSpPr>
            <p:spPr>
              <a:xfrm>
                <a:off x="8823364" y="3881405"/>
                <a:ext cx="7802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364" y="3881405"/>
                <a:ext cx="78027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8823364" y="4199601"/>
                <a:ext cx="1335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364" y="4199601"/>
                <a:ext cx="1335366" cy="369332"/>
              </a:xfrm>
              <a:prstGeom prst="rect">
                <a:avLst/>
              </a:prstGeom>
              <a:blipFill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8187056" y="1345894"/>
            <a:ext cx="2672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Calculate the equation of this line: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402824" y="3129212"/>
            <a:ext cx="2672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Substitute in a coordinate: (2,7)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/>
              <p:cNvSpPr txBox="1"/>
              <p:nvPr/>
            </p:nvSpPr>
            <p:spPr>
              <a:xfrm>
                <a:off x="3562118" y="1176571"/>
                <a:ext cx="26722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Plot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118" y="1176571"/>
                <a:ext cx="2672258" cy="307777"/>
              </a:xfrm>
              <a:prstGeom prst="rect">
                <a:avLst/>
              </a:prstGeom>
              <a:blipFill>
                <a:blip r:embed="rId14"/>
                <a:stretch>
                  <a:fillRect l="-683"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" name="Table 30"/>
          <p:cNvGraphicFramePr>
            <a:graphicFrameLocks noGrp="1"/>
          </p:cNvGraphicFramePr>
          <p:nvPr>
            <p:extLst/>
          </p:nvPr>
        </p:nvGraphicFramePr>
        <p:xfrm>
          <a:off x="3769856" y="1481050"/>
          <a:ext cx="1849500" cy="561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375">
                  <a:extLst>
                    <a:ext uri="{9D8B030D-6E8A-4147-A177-3AD203B41FA5}">
                      <a16:colId xmlns:a16="http://schemas.microsoft.com/office/drawing/2014/main" val="767498608"/>
                    </a:ext>
                  </a:extLst>
                </a:gridCol>
                <a:gridCol w="462375">
                  <a:extLst>
                    <a:ext uri="{9D8B030D-6E8A-4147-A177-3AD203B41FA5}">
                      <a16:colId xmlns:a16="http://schemas.microsoft.com/office/drawing/2014/main" val="2554726110"/>
                    </a:ext>
                  </a:extLst>
                </a:gridCol>
                <a:gridCol w="462375">
                  <a:extLst>
                    <a:ext uri="{9D8B030D-6E8A-4147-A177-3AD203B41FA5}">
                      <a16:colId xmlns:a16="http://schemas.microsoft.com/office/drawing/2014/main" val="417231535"/>
                    </a:ext>
                  </a:extLst>
                </a:gridCol>
                <a:gridCol w="462375">
                  <a:extLst>
                    <a:ext uri="{9D8B030D-6E8A-4147-A177-3AD203B41FA5}">
                      <a16:colId xmlns:a16="http://schemas.microsoft.com/office/drawing/2014/main" val="871955617"/>
                    </a:ext>
                  </a:extLst>
                </a:gridCol>
              </a:tblGrid>
              <a:tr h="280618">
                <a:tc>
                  <a:txBody>
                    <a:bodyPr/>
                    <a:lstStyle/>
                    <a:p>
                      <a:pPr algn="ctr"/>
                      <a:r>
                        <a:rPr lang="en-GB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321133"/>
                  </a:ext>
                </a:extLst>
              </a:tr>
              <a:tr h="28061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009089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720892" y="1987807"/>
            <a:ext cx="2182706" cy="2233655"/>
            <a:chOff x="2614049" y="2079958"/>
            <a:chExt cx="2182706" cy="2233655"/>
          </a:xfrm>
        </p:grpSpPr>
        <p:sp>
          <p:nvSpPr>
            <p:cNvPr id="36" name="TextBox 35"/>
            <p:cNvSpPr txBox="1"/>
            <p:nvPr/>
          </p:nvSpPr>
          <p:spPr>
            <a:xfrm>
              <a:off x="3487156" y="2079958"/>
              <a:ext cx="24237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2614049" y="2320388"/>
              <a:ext cx="2182706" cy="1993225"/>
              <a:chOff x="2605810" y="2259576"/>
              <a:chExt cx="2182706" cy="1993225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605810" y="2259576"/>
                <a:ext cx="2005066" cy="1993225"/>
              </a:xfrm>
              <a:prstGeom prst="rect">
                <a:avLst/>
              </a:prstGeom>
            </p:spPr>
          </p:pic>
          <p:sp>
            <p:nvSpPr>
              <p:cNvPr id="86" name="TextBox 85"/>
              <p:cNvSpPr txBox="1"/>
              <p:nvPr/>
            </p:nvSpPr>
            <p:spPr>
              <a:xfrm>
                <a:off x="4546142" y="3126416"/>
                <a:ext cx="24237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 flipH="1">
                <a:off x="2614603" y="2266550"/>
                <a:ext cx="1849500" cy="17580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3618103" y="2727190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x</a:t>
                </a: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3465443" y="2869803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/>
                  <a:t>x</a:t>
                </a: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3768350" y="2573698"/>
                <a:ext cx="2267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x</a:t>
                </a:r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6929820" y="27353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551798" y="3335543"/>
            <a:ext cx="2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131742" y="4951008"/>
            <a:ext cx="1420056" cy="14154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129539" y="4911819"/>
            <a:ext cx="1406076" cy="144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74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Higher</a:t>
            </a: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COORDINATE GEOMETRY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892" y="5018563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5027035"/>
            <a:ext cx="2194558" cy="109509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20096"/>
            <a:ext cx="2194557" cy="3738724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b="1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b="1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23064" y="5027036"/>
            <a:ext cx="1573628" cy="1744023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Parallel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Perpendicular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Gradient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Midpoint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Length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12304" y="1138718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523064" y="1200330"/>
            <a:ext cx="7443206" cy="373366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196765" y="5027035"/>
            <a:ext cx="5769505" cy="1235166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196762" y="6423836"/>
            <a:ext cx="5769504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ANSWERS: 1)  </a:t>
            </a:r>
            <a:r>
              <a:rPr lang="en-GB" sz="1200" dirty="0">
                <a:cs typeface="Times New Roman" panose="02020603050405020304" pitchFamily="18" charset="0"/>
              </a:rPr>
              <a:t> (5.5, 9)  2) 8.06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237824" y="1215663"/>
            <a:ext cx="2169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Key Concepts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1006" y="1698855"/>
            <a:ext cx="1552250" cy="153787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277132" y="2753475"/>
                <a:ext cx="7104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7132" y="2753475"/>
                <a:ext cx="71045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637964" y="3187733"/>
                <a:ext cx="592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7964" y="3187733"/>
                <a:ext cx="59227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810771" y="1458472"/>
                <a:ext cx="5965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771" y="1458472"/>
                <a:ext cx="59651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230091" y="3452713"/>
                <a:ext cx="226422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Parallel</a:t>
                </a:r>
                <a:r>
                  <a:rPr lang="en-GB" sz="1200" dirty="0"/>
                  <a:t> lines have the same gradient.</a:t>
                </a:r>
              </a:p>
              <a:p>
                <a:r>
                  <a:rPr lang="en-GB" sz="1200" dirty="0"/>
                  <a:t>e.g.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+3 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091" y="3452713"/>
                <a:ext cx="2264227" cy="646331"/>
              </a:xfrm>
              <a:prstGeom prst="rect">
                <a:avLst/>
              </a:prstGeom>
              <a:blipFill>
                <a:blip r:embed="rId7"/>
                <a:stretch>
                  <a:fillRect l="-27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237825" y="4015863"/>
                <a:ext cx="2317454" cy="923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Perpendicular</a:t>
                </a:r>
                <a:r>
                  <a:rPr lang="en-GB" sz="1200" dirty="0"/>
                  <a:t> line gradients are the negative reciprocal of one another</a:t>
                </a:r>
              </a:p>
              <a:p>
                <a:r>
                  <a:rPr lang="en-GB" sz="1200" dirty="0"/>
                  <a:t>e.g.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825" y="4015863"/>
                <a:ext cx="2317454" cy="923843"/>
              </a:xfrm>
              <a:prstGeom prst="rect">
                <a:avLst/>
              </a:prstGeom>
              <a:blipFill>
                <a:blip r:embed="rId8"/>
                <a:stretch>
                  <a:fillRect t="-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275828" y="5426434"/>
            <a:ext cx="2040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200, 205, 208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220950" y="1835364"/>
                <a:ext cx="4484589" cy="1138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Calculate the midpoint between the coordinates (1,1) and (3,4).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𝑀𝑖𝑑𝑝𝑜𝑖𝑛𝑡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3+1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1+4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2,2,5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950" y="1835364"/>
                <a:ext cx="4484589" cy="1138004"/>
              </a:xfrm>
              <a:prstGeom prst="rect">
                <a:avLst/>
              </a:prstGeom>
              <a:blipFill>
                <a:blip r:embed="rId9"/>
                <a:stretch>
                  <a:fillRect l="-679" t="-1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3630612" y="1698854"/>
            <a:ext cx="2482791" cy="2492286"/>
            <a:chOff x="2487611" y="1698854"/>
            <a:chExt cx="2482791" cy="249228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487611" y="1698854"/>
              <a:ext cx="2482791" cy="2492286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3230880" y="1811383"/>
              <a:ext cx="1088571" cy="164132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4231854" y="3236731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14698" y="160038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6199994" y="3195505"/>
                <a:ext cx="4484589" cy="1413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Calculate the distance between the coordinates (1,1) and (3,4).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𝐿𝑒𝑛𝑔𝑡h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                                            </a:t>
                </a:r>
              </a:p>
              <a:p>
                <a:r>
                  <a:rPr lang="en-GB" sz="1600" dirty="0"/>
                  <a:t>                                           =</a:t>
                </a:r>
                <a:r>
                  <a:rPr lang="en-GB" dirty="0"/>
                  <a:t> 3.61</a:t>
                </a: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994" y="3195505"/>
                <a:ext cx="4484589" cy="1413016"/>
              </a:xfrm>
              <a:prstGeom prst="rect">
                <a:avLst/>
              </a:prstGeom>
              <a:blipFill>
                <a:blip r:embed="rId11"/>
                <a:stretch>
                  <a:fillRect l="-679" t="-1293" b="-60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5456724" y="1826655"/>
            <a:ext cx="0" cy="1594742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8" idx="1"/>
          </p:cNvCxnSpPr>
          <p:nvPr/>
        </p:nvCxnSpPr>
        <p:spPr>
          <a:xfrm flipH="1" flipV="1">
            <a:off x="4231854" y="3421398"/>
            <a:ext cx="1224870" cy="2423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314698" y="5038901"/>
            <a:ext cx="4953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Calculate the midpoint between the coordinates (2,7) and (9,11).</a:t>
            </a:r>
          </a:p>
          <a:p>
            <a:pPr marL="342900" indent="-342900">
              <a:buFontTx/>
              <a:buAutoNum type="arabicParenR"/>
            </a:pPr>
            <a:r>
              <a:rPr lang="en-GB" dirty="0"/>
              <a:t>Calculate the distance between the coordinates (2,7) and (9,11).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59110" y="337879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415046" y="237043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8810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Higher</a:t>
            </a: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TYPES OF GRAPH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892" y="5027272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5013088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23064" y="5027036"/>
            <a:ext cx="1573628" cy="1744023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Quadratic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Cubic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Reciprocal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Circle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Graph </a:t>
            </a:r>
          </a:p>
          <a:p>
            <a:pPr algn="ctr"/>
            <a:endParaRPr lang="en-GB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51915" y="1142116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330892" y="1200330"/>
            <a:ext cx="9635379" cy="373366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196765" y="5027035"/>
            <a:ext cx="5769505" cy="1235166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5196762" y="6423836"/>
            <a:ext cx="5769504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ANSWERS:   1d    2b   3a   4c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4938" y="1546961"/>
            <a:ext cx="1973556" cy="21038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5211" y="1293367"/>
            <a:ext cx="1267148" cy="22945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2918" y="1936805"/>
            <a:ext cx="1728753" cy="17140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0679" y="1936805"/>
            <a:ext cx="1742898" cy="172083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654938" y="3746996"/>
                <a:ext cx="17872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Quadratic graphs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938" y="3746996"/>
                <a:ext cx="1787284" cy="646331"/>
              </a:xfrm>
              <a:prstGeom prst="rect">
                <a:avLst/>
              </a:prstGeom>
              <a:blipFill>
                <a:blip r:embed="rId7"/>
                <a:stretch>
                  <a:fillRect l="-2721" t="-5660" r="-2041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066294" y="3728909"/>
                <a:ext cx="1832553" cy="911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Reciprocal graphs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294" y="3728909"/>
                <a:ext cx="1832553" cy="911788"/>
              </a:xfrm>
              <a:prstGeom prst="rect">
                <a:avLst/>
              </a:prstGeom>
              <a:blipFill>
                <a:blip r:embed="rId8"/>
                <a:stretch>
                  <a:fillRect l="-2658" t="-4027" r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6522917" y="3728910"/>
                <a:ext cx="148617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Circle graphs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917" y="3728910"/>
                <a:ext cx="1486176" cy="646331"/>
              </a:xfrm>
              <a:prstGeom prst="rect">
                <a:avLst/>
              </a:prstGeom>
              <a:blipFill>
                <a:blip r:embed="rId9"/>
                <a:stretch>
                  <a:fillRect l="-3279"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8779354" y="3767555"/>
                <a:ext cx="1383777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Cubic graphs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9354" y="3767555"/>
                <a:ext cx="1383777" cy="669992"/>
              </a:xfrm>
              <a:prstGeom prst="rect">
                <a:avLst/>
              </a:prstGeom>
              <a:blipFill>
                <a:blip r:embed="rId10"/>
                <a:stretch>
                  <a:fillRect l="-3524" t="-4545" r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251193" y="5478861"/>
            <a:ext cx="2117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257, 298-301, 314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12528" y="5012063"/>
            <a:ext cx="3348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Match the graph with the correct equation: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93310" y="5330488"/>
            <a:ext cx="678742" cy="83314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2631" y="5364889"/>
            <a:ext cx="808987" cy="7987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22732" y="545098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90705" y="526632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23162" y="5330489"/>
            <a:ext cx="729645" cy="860328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955084" y="5694305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c)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36869" y="5292022"/>
            <a:ext cx="914518" cy="89316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931210" y="538318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8811644" y="5037511"/>
                <a:ext cx="1709802" cy="1259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400" dirty="0"/>
              </a:p>
              <a:p>
                <a:pPr marL="342900" indent="-3429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/>
              </a:p>
              <a:p>
                <a:pPr marL="342900" indent="-3429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400" dirty="0"/>
              </a:p>
              <a:p>
                <a:pPr marL="342900" indent="-34290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400" dirty="0"/>
              </a:p>
              <a:p>
                <a:endParaRPr lang="en-GB" sz="14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1644" y="5037511"/>
                <a:ext cx="1709802" cy="1259447"/>
              </a:xfrm>
              <a:prstGeom prst="rect">
                <a:avLst/>
              </a:prstGeom>
              <a:blipFill>
                <a:blip r:embed="rId14"/>
                <a:stretch>
                  <a:fillRect l="-712" t="-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24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Higher</a:t>
            </a: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QUADRATIC GRAPHS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3572349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337915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14412" y="4860527"/>
            <a:ext cx="6040003" cy="154873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4914410" y="6461702"/>
                <a:ext cx="6051858" cy="27699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  1)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=−2  2) (−2,−1)  3) 3  4)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=−1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GB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914410" y="6461702"/>
                <a:ext cx="6051858" cy="276999"/>
              </a:xfrm>
              <a:prstGeom prst="rect">
                <a:avLst/>
              </a:prstGeom>
              <a:blipFill>
                <a:blip r:embed="rId3"/>
                <a:stretch>
                  <a:fillRect t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4914413" y="1172022"/>
            <a:ext cx="6051857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19979" y="4904377"/>
            <a:ext cx="1510413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Quadratic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Roots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Intercept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Turning point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Line of symmetry 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530619" y="1146887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309950" y="1153474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5153" y="1630182"/>
            <a:ext cx="2189727" cy="277612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199438" y="1555545"/>
                <a:ext cx="18544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438" y="1555545"/>
                <a:ext cx="1854482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674224" y="5360206"/>
            <a:ext cx="127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3A7DF"/>
                </a:solidFill>
              </a:rPr>
              <a:t>251-256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898428" y="1445516"/>
            <a:ext cx="0" cy="315458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924003" y="1335537"/>
            <a:ext cx="322217" cy="220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227313" y="1157305"/>
                <a:ext cx="1444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Line of symmetry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7313" y="1157305"/>
                <a:ext cx="1444498" cy="523220"/>
              </a:xfrm>
              <a:prstGeom prst="rect">
                <a:avLst/>
              </a:prstGeom>
              <a:blipFill>
                <a:blip r:embed="rId6"/>
                <a:stretch>
                  <a:fillRect l="-1271" t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5924002" y="4393199"/>
            <a:ext cx="355560" cy="242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246219" y="4310226"/>
                <a:ext cx="11592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Turning point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(−1,−9)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6219" y="4310226"/>
                <a:ext cx="1159292" cy="523220"/>
              </a:xfrm>
              <a:prstGeom prst="rect">
                <a:avLst/>
              </a:prstGeom>
              <a:blipFill>
                <a:blip r:embed="rId7"/>
                <a:stretch>
                  <a:fillRect l="-1579" t="-2326" r="-526" b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H="1" flipV="1">
            <a:off x="5435393" y="2760634"/>
            <a:ext cx="2343539" cy="1094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6528805" y="2757916"/>
            <a:ext cx="1250126" cy="1034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7815255" y="3745665"/>
                <a:ext cx="1209562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Roots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         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/>
                  <a:t> </a:t>
                </a:r>
              </a:p>
              <a:p>
                <a:r>
                  <a:rPr lang="en-GB" sz="1400" dirty="0"/>
                  <a:t> </a:t>
                </a: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255" y="3745665"/>
                <a:ext cx="1209562" cy="738664"/>
              </a:xfrm>
              <a:prstGeom prst="rect">
                <a:avLst/>
              </a:prstGeom>
              <a:blipFill>
                <a:blip r:embed="rId8"/>
                <a:stretch>
                  <a:fillRect l="-1515" t="-8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7647918" y="1951672"/>
            <a:ext cx="31645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 quadratic equation can be solved from its graph.</a:t>
            </a:r>
          </a:p>
          <a:p>
            <a:r>
              <a:rPr lang="en-GB" sz="1400" dirty="0"/>
              <a:t>The roots of the graph tell us the possible solutions for the equation. There can be 1 root, 2 roots or no roots for a quadratic equation. This is dependant on how many times the graph crosses the 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dirty="0"/>
              <a:t> axis.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39346" y="1542295"/>
            <a:ext cx="3272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 quadratic graph will always be in the shape of a parabola.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39346" y="2398630"/>
            <a:ext cx="1513899" cy="102891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/>
              <p:cNvSpPr/>
              <p:nvPr/>
            </p:nvSpPr>
            <p:spPr>
              <a:xfrm>
                <a:off x="1694739" y="2003994"/>
                <a:ext cx="9161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739" y="2003994"/>
                <a:ext cx="916148" cy="369332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3248121" y="1988501"/>
                <a:ext cx="10892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121" y="1988501"/>
                <a:ext cx="1089273" cy="369332"/>
              </a:xfrm>
              <a:prstGeom prst="rect">
                <a:avLst/>
              </a:prstGeom>
              <a:blipFill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07060" y="2437662"/>
            <a:ext cx="1672905" cy="88778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356522" y="3487255"/>
            <a:ext cx="3272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roots of a quadratic graph are where the graph crosses the</a:t>
            </a: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GB" sz="1400" dirty="0"/>
              <a:t>axis. The roots are the solutions to the equation.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6192226" y="4175455"/>
            <a:ext cx="1476708" cy="203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7635482" y="4264602"/>
                <a:ext cx="13719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1400" dirty="0"/>
                  <a:t> intercept =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endParaRPr lang="en-GB" sz="14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482" y="4264602"/>
                <a:ext cx="1371914" cy="307777"/>
              </a:xfrm>
              <a:prstGeom prst="rect">
                <a:avLst/>
              </a:prstGeom>
              <a:blipFill>
                <a:blip r:embed="rId13"/>
                <a:stretch>
                  <a:fillRect l="-1333" t="-6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4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90265" y="4947885"/>
            <a:ext cx="1312712" cy="13329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6562852" y="5001906"/>
                <a:ext cx="3416769" cy="1169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/>
                  <a:t>Identify from the graph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1400" dirty="0"/>
                  <a:t>:</a:t>
                </a:r>
              </a:p>
              <a:p>
                <a:pPr marL="342900" indent="-342900">
                  <a:buAutoNum type="arabicParenR"/>
                </a:pPr>
                <a:r>
                  <a:rPr lang="en-GB" sz="1400" dirty="0"/>
                  <a:t>The line of symmetry</a:t>
                </a:r>
              </a:p>
              <a:p>
                <a:pPr marL="342900" indent="-342900">
                  <a:buAutoNum type="arabicParenR"/>
                </a:pPr>
                <a:r>
                  <a:rPr lang="en-GB" sz="1400" dirty="0"/>
                  <a:t>The turning point</a:t>
                </a:r>
              </a:p>
              <a:p>
                <a:pPr marL="342900" indent="-342900">
                  <a:buAutoNum type="arabicParenR"/>
                </a:pPr>
                <a:r>
                  <a:rPr lang="en-GB" sz="1400" dirty="0"/>
                  <a:t>The </a:t>
                </a:r>
                <a:r>
                  <a:rPr lang="en-GB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1400" dirty="0"/>
                  <a:t> intercept</a:t>
                </a:r>
              </a:p>
              <a:p>
                <a:pPr marL="342900" indent="-342900">
                  <a:buAutoNum type="arabicParenR"/>
                </a:pPr>
                <a:r>
                  <a:rPr lang="en-GB" sz="1400" dirty="0"/>
                  <a:t>The two roots of the equation</a:t>
                </a: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852" y="5001906"/>
                <a:ext cx="3416769" cy="1169551"/>
              </a:xfrm>
              <a:prstGeom prst="rect">
                <a:avLst/>
              </a:prstGeom>
              <a:blipFill>
                <a:blip r:embed="rId15"/>
                <a:stretch>
                  <a:fillRect l="-714" t="-524" b="-5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665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Higher</a:t>
            </a: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SOLVE QUADRATIC INEQUALITIES GRAPHICALLY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337915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14412" y="4860527"/>
            <a:ext cx="6040003" cy="154873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4914410" y="6461702"/>
                <a:ext cx="6051858" cy="27699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  1)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≤−1 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   </m:t>
                    </m:r>
                  </m:oMath>
                </a14:m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GB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≤−1</m:t>
                    </m:r>
                  </m:oMath>
                </a14:m>
                <a:endParaRPr lang="en-GB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914410" y="6461702"/>
                <a:ext cx="6051858" cy="276999"/>
              </a:xfrm>
              <a:prstGeom prst="rect">
                <a:avLst/>
              </a:prstGeom>
              <a:blipFill>
                <a:blip r:embed="rId3"/>
                <a:stretch>
                  <a:fillRect t="-20000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506227" y="1172022"/>
            <a:ext cx="7460043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30066" y="5067570"/>
            <a:ext cx="10902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Quadratic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Inequality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Solutions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640187" y="1220465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584203" y="1181607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60376" y="5340662"/>
            <a:ext cx="127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3A7DF"/>
                </a:solidFill>
              </a:rPr>
              <a:t>277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89705" y="1460898"/>
            <a:ext cx="228168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When an quadratic inequality is solved it provides the </a:t>
            </a:r>
            <a:r>
              <a:rPr lang="en-GB" sz="1400" b="1" dirty="0"/>
              <a:t>range of values</a:t>
            </a:r>
            <a:r>
              <a:rPr lang="en-GB" sz="1400" dirty="0"/>
              <a:t> that are possible. </a:t>
            </a:r>
          </a:p>
          <a:p>
            <a:endParaRPr lang="en-GB" sz="1400" dirty="0"/>
          </a:p>
          <a:p>
            <a:r>
              <a:rPr lang="en-GB" sz="1400" dirty="0"/>
              <a:t>When an equation has </a:t>
            </a:r>
            <a:r>
              <a:rPr lang="en-GB" sz="1400" b="1" dirty="0"/>
              <a:t>solutions greater than 0 </a:t>
            </a:r>
            <a:r>
              <a:rPr lang="en-GB" sz="1400" dirty="0"/>
              <a:t>then the solutions are taken from </a:t>
            </a:r>
            <a:r>
              <a:rPr lang="en-GB" sz="1400" b="1" dirty="0"/>
              <a:t>above the </a:t>
            </a:r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b="1" dirty="0"/>
              <a:t> axis</a:t>
            </a:r>
            <a:r>
              <a:rPr lang="en-GB" sz="1400" dirty="0"/>
              <a:t>. </a:t>
            </a:r>
          </a:p>
          <a:p>
            <a:endParaRPr lang="en-GB" sz="1400" dirty="0"/>
          </a:p>
          <a:p>
            <a:r>
              <a:rPr lang="en-GB" sz="1400" dirty="0"/>
              <a:t>When an equation has solutions </a:t>
            </a:r>
            <a:r>
              <a:rPr lang="en-GB" sz="1400" b="1" dirty="0"/>
              <a:t>less than 0 </a:t>
            </a:r>
            <a:r>
              <a:rPr lang="en-GB" sz="1400" dirty="0"/>
              <a:t>then the solutions are taken from </a:t>
            </a:r>
            <a:r>
              <a:rPr lang="en-GB" sz="1400" b="1" dirty="0"/>
              <a:t>below the </a:t>
            </a:r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1400" b="1" dirty="0"/>
              <a:t> axis</a:t>
            </a:r>
            <a:r>
              <a:rPr lang="en-GB" sz="1400" dirty="0"/>
              <a:t>.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039140" y="5056478"/>
            <a:ext cx="15635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State the range of values possible for each inequality.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4272028" y="3675529"/>
                <a:ext cx="16611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−1≥0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028" y="3675529"/>
                <a:ext cx="166116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4899698" y="4886901"/>
            <a:ext cx="40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969419" y="4883467"/>
            <a:ext cx="40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5019" y="1480734"/>
            <a:ext cx="2609049" cy="2226688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 flipH="1">
            <a:off x="3720181" y="2674367"/>
            <a:ext cx="703832" cy="43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671457" y="2674367"/>
            <a:ext cx="609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/>
              <p:cNvSpPr txBox="1"/>
              <p:nvPr/>
            </p:nvSpPr>
            <p:spPr>
              <a:xfrm>
                <a:off x="3991718" y="4277996"/>
                <a:ext cx="21356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≥0.5 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𝑎𝑛𝑑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≤−2.5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718" y="4277996"/>
                <a:ext cx="213564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680385" y="3935314"/>
            <a:ext cx="2683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range of solutions are: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2724" y="1550939"/>
            <a:ext cx="2609049" cy="2226688"/>
          </a:xfrm>
          <a:prstGeom prst="rect">
            <a:avLst/>
          </a:prstGeom>
        </p:spPr>
      </p:pic>
      <p:cxnSp>
        <p:nvCxnSpPr>
          <p:cNvPr id="59" name="Straight Arrow Connector 58"/>
          <p:cNvCxnSpPr/>
          <p:nvPr/>
        </p:nvCxnSpPr>
        <p:spPr>
          <a:xfrm flipV="1">
            <a:off x="8806544" y="2931272"/>
            <a:ext cx="1009423" cy="351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8423952" y="3775932"/>
                <a:ext cx="16611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−1≤0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952" y="3775932"/>
                <a:ext cx="166116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/>
              <p:cNvSpPr txBox="1"/>
              <p:nvPr/>
            </p:nvSpPr>
            <p:spPr>
              <a:xfrm>
                <a:off x="8419615" y="4374268"/>
                <a:ext cx="1619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−2.5≤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≤0.5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9615" y="4374268"/>
                <a:ext cx="161954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7832309" y="4035717"/>
            <a:ext cx="2683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range of solutions are: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54044" y="4997816"/>
            <a:ext cx="1745393" cy="114697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5361647" y="6096926"/>
                <a:ext cx="15473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−2≥0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647" y="6096926"/>
                <a:ext cx="154734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39069" y="4983096"/>
            <a:ext cx="1412851" cy="116155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7217146" y="6093645"/>
                <a:ext cx="16611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+2≤0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146" y="6093645"/>
                <a:ext cx="166116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627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913" y="4775517"/>
            <a:ext cx="1637669" cy="16337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200" y="850785"/>
            <a:ext cx="3624875" cy="414148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41702" y="0"/>
            <a:ext cx="950105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</a:t>
            </a:r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Higher</a:t>
            </a:r>
          </a:p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INEQUALITIES AND REGIONS ON GRAPHS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337915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14412" y="4860527"/>
            <a:ext cx="6040003" cy="154873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4914410" y="6461702"/>
            <a:ext cx="6051858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  (1,0), (1,1), (1,2), (1,3), (0,1), (0,2) </a:t>
            </a:r>
            <a:endParaRPr lang="en-GB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506227" y="1172022"/>
            <a:ext cx="7460043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630066" y="5067570"/>
            <a:ext cx="10902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Region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Inequality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Solution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059684" y="1150829"/>
            <a:ext cx="1192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584203" y="1181607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94821" y="5335099"/>
            <a:ext cx="127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3A7DF"/>
                </a:solidFill>
              </a:rPr>
              <a:t>273-276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245772" y="1600433"/>
                <a:ext cx="2100581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Inequalities can be represented on graphs. They highlight regions where all of the possible true values exist within its given constraints. </a:t>
                </a:r>
              </a:p>
              <a:p>
                <a:endParaRPr lang="en-GB" sz="1400" dirty="0"/>
              </a:p>
              <a:p>
                <a:r>
                  <a:rPr lang="en-GB" sz="1400" dirty="0"/>
                  <a:t>Solid lines are used on the graph when ≤ ≥ are involved.</a:t>
                </a:r>
              </a:p>
              <a:p>
                <a:r>
                  <a:rPr lang="en-GB" sz="1400" dirty="0"/>
                  <a:t>Dashed lines are used on the graph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&lt;&gt;</m:t>
                    </m:r>
                  </m:oMath>
                </a14:m>
                <a:r>
                  <a:rPr lang="en-GB" sz="1400" dirty="0"/>
                  <a:t> are involved.</a:t>
                </a:r>
              </a:p>
              <a:p>
                <a:endParaRPr lang="en-GB" sz="14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772" y="1600433"/>
                <a:ext cx="2100581" cy="3108543"/>
              </a:xfrm>
              <a:prstGeom prst="rect">
                <a:avLst/>
              </a:prstGeom>
              <a:blipFill>
                <a:blip r:embed="rId5"/>
                <a:stretch>
                  <a:fillRect l="-870" t="-393" r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7180132" y="5007614"/>
            <a:ext cx="3191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State the possible integer values that are true for the given inequalities.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6577150" y="1482730"/>
                <a:ext cx="4397085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Highlight the region that represents the possible solutions to the following inequalities: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</m:t>
                      </m:r>
                    </m:oMath>
                  </m:oMathPara>
                </a14:m>
                <a:endParaRPr lang="en-GB" sz="1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Plot the points for each linear graph and draw the lines.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Choose a coordinate whose values can be substituted in to each inequality. If the inequality is FALSE once values have been substituted in, then shade this area.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You should be left with one area with no shading once you have repeated this for all inequalities.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/>
                  <a:t>Each x is a possible set of integer values which are true for all three inequalities. </a:t>
                </a:r>
                <a:r>
                  <a:rPr lang="en-GB" sz="1400" dirty="0" err="1"/>
                  <a:t>Eg</a:t>
                </a:r>
                <a:r>
                  <a:rPr lang="en-GB" sz="1400" dirty="0"/>
                  <a:t>. (2,1), (2,2) (2,3)…</a:t>
                </a: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150" y="1482730"/>
                <a:ext cx="4397085" cy="3108543"/>
              </a:xfrm>
              <a:prstGeom prst="rect">
                <a:avLst/>
              </a:prstGeom>
              <a:blipFill>
                <a:blip r:embed="rId6"/>
                <a:stretch>
                  <a:fillRect l="-416" t="-392" r="-971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5744822" y="6185191"/>
                <a:ext cx="592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822" y="6185191"/>
                <a:ext cx="592278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6271984" y="6132018"/>
                <a:ext cx="9806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984" y="6132018"/>
                <a:ext cx="980653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6051260" y="4880337"/>
                <a:ext cx="8989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≤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260" y="4880337"/>
                <a:ext cx="89890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065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1215</Words>
  <Application>Microsoft Office PowerPoint</Application>
  <PresentationFormat>Widescreen</PresentationFormat>
  <Paragraphs>260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5</cp:revision>
  <dcterms:created xsi:type="dcterms:W3CDTF">2023-03-29T13:41:02Z</dcterms:created>
  <dcterms:modified xsi:type="dcterms:W3CDTF">2023-03-29T13:54:42Z</dcterms:modified>
</cp:coreProperties>
</file>