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2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3890-1775-479B-8CA9-6863621C7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C302F-FEC0-4868-8D21-DD48F9292C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D870C-F124-4318-879D-DD2B85755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6299F-7D49-45FC-B8C5-F5F7A0E38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B6D09-BDED-47D8-ACCB-3F226D7C6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14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05FB-A46E-4913-957E-35CB12F42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4C08E-1F0E-4E9D-836B-72E1D93AB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5C2C4-2CCF-4C92-9D61-B3B05649B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08417-4A6B-454C-9E1D-F2B0CA92B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30612-C978-4C87-8834-F409DA9C6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3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58B5B8-BF41-4C60-B3D8-39EA631016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613FD-EE1A-4E58-A26A-BFDA16AC3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60CF2-F448-42EE-AA3F-9A26B205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AD048-FDA0-4E02-A0E9-2981BDB05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989FA-E2A8-4442-B608-8421FC49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1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3B3C-9602-4E12-B409-A2312F1D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511C3-3E7B-4FDF-8E24-2E8245AA5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E3C79-EB6B-46BC-B24B-3E50DAED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74C-81D9-4820-B9D9-B06FB9B0F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BBF64-8942-4ABC-923C-562C3AB6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92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B8BBA-55FF-4E74-A8B8-0A55A1EA8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E124EC-6F35-403B-B7BC-5A3FAEB72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65E6B-EBA0-456D-A1D4-179900C0C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D0B83-8874-4C04-A837-0C79ED1A1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CA07A-41EF-4EF5-9747-DE91D52C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81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6340-456E-4A2A-B3C3-2A9AAA26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E7320-165F-48F2-BC92-05BC21A320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DFFAA-A0D6-426F-93F6-4DF6114D7D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DF215-5BE4-4C87-B211-C3B6C0691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DE878-6154-44D3-A2BB-2DD9D3E36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AD88C-7A64-474A-9416-AA14937B4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78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D06B2-A781-439B-A755-DF7762767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366A6-287F-4A1F-BF58-4853CA806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8B270-63F0-49B1-B698-4DB55D4C0B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26103-4242-46A2-BB69-21A42860A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B7793-1E2F-405F-A884-B9E07C635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BAAE7E-C4D6-42A7-B4E0-7D54B88B8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7E7166-F419-46C0-A573-F2438D07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674D51-DFDF-47EF-9A47-0923A581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9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C84E-4E10-4AED-93D1-C8962FFA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F46916-FDF0-4BC1-A5A2-CCF45F1AC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BE20AF-6CC1-4264-9705-0FF7E9D69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FFD69-EE90-4341-8A72-165BB78B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37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E4D8E3-A68F-4631-928D-694D2DDE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92A251-F964-4111-81B7-50AB8FF6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F52FA-EDD2-4A9C-9125-E390F853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0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449B4-7F45-403C-9D1F-30D97069D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6ECA-08D7-4B33-8153-EF75E1C07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0B377-5682-4824-913C-9CB37EBEB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93C1B-95F9-48B6-879A-E6FED8354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ECE25-6FF9-40D6-BC7D-BD1C48A4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C412A-9B9E-48D5-9F47-3BDC11FB3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98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083B-8363-4541-A328-73D68EAE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AB824-5A14-4871-A702-974F18DD6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AF2CB-523B-43CF-9064-5B922F507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32C57-4D88-4B82-8F24-FF95DF98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C3FAF-54EC-44DB-B7AA-473E57896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4E566-C850-489E-B56C-9D098E16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99AA2-AFCF-48B1-8FC8-1461F818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551FAE-CFF6-4066-883C-996216AF2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10A6F-011C-4E62-8A4E-89DDCA79D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5CB1-5A18-4F0F-A095-39C97DB49F8A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3FA3F-17A4-4E62-99AE-8F2F1FC7B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9576C-B0A9-4B55-927C-872760650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B7FF1-6576-4059-915D-0851321D04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92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7.png"/><Relationship Id="rId18" Type="http://schemas.openxmlformats.org/officeDocument/2006/relationships/image" Target="../media/image31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6.png"/><Relationship Id="rId17" Type="http://schemas.openxmlformats.org/officeDocument/2006/relationships/image" Target="../media/image30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5" Type="http://schemas.openxmlformats.org/officeDocument/2006/relationships/image" Target="../media/image28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10 </a:t>
            </a:r>
            <a:r>
              <a:rPr lang="en-GB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Foundation</a:t>
            </a:r>
          </a:p>
          <a:p>
            <a:pPr algn="ctr" defTabSz="457200">
              <a:defRPr/>
            </a:pPr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PERIMETER AND CIRCUMFERENCE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457200">
              <a:defRPr/>
            </a:pPr>
            <a:endParaRPr lang="en-GB" sz="200" b="1" dirty="0">
              <a:solidFill>
                <a:srgbClr val="E7E6E6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2671" y="1201783"/>
            <a:ext cx="2399205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endParaRPr lang="en-GB" sz="1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477972" y="4963484"/>
            <a:ext cx="1623075" cy="181905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Circle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Perimeter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Circumference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Radius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Diameter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Pi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Arc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20712" y="1202252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sz="2400" b="1" dirty="0">
                <a:solidFill>
                  <a:prstClr val="black"/>
                </a:solidFill>
                <a:latin typeface="Calibri" panose="020F0502020204030204"/>
              </a:rPr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668487" y="1200330"/>
            <a:ext cx="7297783" cy="368808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endParaRPr lang="en-GB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32665" y="4963484"/>
            <a:ext cx="5705260" cy="127568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 sz="1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5146691" y="6374448"/>
                <a:ext cx="5791235" cy="35452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200" dirty="0">
                    <a:solidFill>
                      <a:prstClr val="black"/>
                    </a:solidFill>
                    <a:latin typeface="Calibri" panose="020F0502020204030204"/>
                  </a:rPr>
                  <a:t>ANSWERS: 	1) </a:t>
                </a:r>
                <a14:m>
                  <m:oMath xmlns:m="http://schemas.openxmlformats.org/officeDocument/2006/math">
                    <m:r>
                      <a:rPr lang="en-GB" sz="1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1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prstClr val="black"/>
                    </a:solidFill>
                    <a:latin typeface="Calibri" panose="020F0502020204030204"/>
                  </a:rPr>
                  <a:t> or 37.7cm  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GB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GB" sz="1200" dirty="0">
                    <a:solidFill>
                      <a:prstClr val="black"/>
                    </a:solidFill>
                    <a:latin typeface="Calibri" panose="020F0502020204030204"/>
                  </a:rPr>
                  <a:t> or 9.54cm  3) 38.56cm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GB" sz="1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2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prstClr val="black"/>
                    </a:solidFill>
                    <a:latin typeface="Calibri" panose="020F0502020204030204"/>
                  </a:rPr>
                  <a:t> or 5.59cm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5146691" y="6374448"/>
                <a:ext cx="5791235" cy="354521"/>
              </a:xfrm>
              <a:prstGeom prst="rect">
                <a:avLst/>
              </a:prstGeom>
              <a:blipFill>
                <a:blip r:embed="rId3"/>
                <a:stretch>
                  <a:fillRect t="-3448" r="-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275893" y="5393859"/>
            <a:ext cx="2084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2000" b="1" dirty="0">
                <a:solidFill>
                  <a:srgbClr val="32A7DF"/>
                </a:solidFill>
                <a:latin typeface="Calibri" panose="020F0502020204030204"/>
              </a:rPr>
              <a:t>534, 535, 537, 538, 541, 544-545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5473" y="1200887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Key Concepts</a:t>
            </a:r>
          </a:p>
          <a:p>
            <a:pPr algn="ctr" defTabSz="457200">
              <a:defRPr/>
            </a:pPr>
            <a:endParaRPr lang="en-GB" sz="14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57200">
              <a:defRPr/>
            </a:pPr>
            <a:endParaRPr lang="en-GB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32665" y="5046418"/>
            <a:ext cx="57052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Calculate:</a:t>
            </a:r>
          </a:p>
          <a:p>
            <a:pPr marL="342900" indent="-342900" defTabSz="457200">
              <a:buFontTx/>
              <a:buAutoNum type="arabicParenR"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The circumference of a circle with a diameter of 12cm</a:t>
            </a:r>
          </a:p>
          <a:p>
            <a:pPr marL="342900" indent="-342900" defTabSz="457200">
              <a:buFontTx/>
              <a:buAutoNum type="arabicParenR"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The diameter of a circle with a circumference of 30cm</a:t>
            </a:r>
          </a:p>
          <a:p>
            <a:pPr marL="342900" indent="-342900" defTabSz="457200">
              <a:buFontTx/>
              <a:buAutoNum type="arabicParenR"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The perimeter of a semicircle with diameter 15cm</a:t>
            </a:r>
          </a:p>
          <a:p>
            <a:pPr marL="342900" indent="-342900" defTabSz="457200">
              <a:buFontTx/>
              <a:buAutoNum type="arabicParenR"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The arc length of the diagram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8591" y="1368671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Calculate: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3888" y="1707225"/>
            <a:ext cx="1119615" cy="12999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88856" y="1505126"/>
            <a:ext cx="1316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/>
              </a:rPr>
              <a:t>Parts of a circle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215678" y="1973550"/>
                <a:ext cx="220457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400" b="1" dirty="0">
                    <a:solidFill>
                      <a:prstClr val="black"/>
                    </a:solidFill>
                    <a:latin typeface="Calibri" panose="020F0502020204030204"/>
                  </a:rPr>
                  <a:t>Circumference </a:t>
                </a:r>
              </a:p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of a circle is </a:t>
                </a:r>
              </a:p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calculated </a:t>
                </a:r>
              </a:p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by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 and is </a:t>
                </a:r>
              </a:p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the distance </a:t>
                </a:r>
              </a:p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around the circle.</a:t>
                </a: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678" y="1973550"/>
                <a:ext cx="2204572" cy="1384995"/>
              </a:xfrm>
              <a:prstGeom prst="rect">
                <a:avLst/>
              </a:prstGeom>
              <a:blipFill>
                <a:blip r:embed="rId5"/>
                <a:stretch>
                  <a:fillRect l="-829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199606" y="3466824"/>
                <a:ext cx="2333896" cy="623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400" b="1" dirty="0">
                    <a:solidFill>
                      <a:prstClr val="black"/>
                    </a:solidFill>
                    <a:latin typeface="Calibri" panose="020F0502020204030204"/>
                  </a:rPr>
                  <a:t>Arc length </a:t>
                </a: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of a sector is calculated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GB" sz="14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14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606" y="3466824"/>
                <a:ext cx="2333896" cy="623889"/>
              </a:xfrm>
              <a:prstGeom prst="rect">
                <a:avLst/>
              </a:prstGeom>
              <a:blipFill>
                <a:blip r:embed="rId6"/>
                <a:stretch>
                  <a:fillRect l="-783" t="-1961"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0057" y="3963491"/>
            <a:ext cx="863298" cy="838514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3650855" y="1650328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a) </a:t>
            </a: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Circumference</a:t>
            </a:r>
          </a:p>
        </p:txBody>
      </p:sp>
      <p:sp>
        <p:nvSpPr>
          <p:cNvPr id="11" name="Oval 10"/>
          <p:cNvSpPr/>
          <p:nvPr/>
        </p:nvSpPr>
        <p:spPr>
          <a:xfrm>
            <a:off x="3820026" y="2057859"/>
            <a:ext cx="811538" cy="7690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3" name="Straight Arrow Connector 12"/>
          <p:cNvCxnSpPr>
            <a:stCxn id="11" idx="2"/>
            <a:endCxn id="11" idx="6"/>
          </p:cNvCxnSpPr>
          <p:nvPr/>
        </p:nvCxnSpPr>
        <p:spPr>
          <a:xfrm>
            <a:off x="3820026" y="2442401"/>
            <a:ext cx="811538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92145" y="2198751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4cm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631564" y="1967749"/>
                <a:ext cx="132600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   C =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</m:t>
                    </m:r>
                  </m:oMath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      </a:t>
                </a: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=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libri" panose="020F0502020204030204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or  = 12.57cm</a:t>
                </a: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564" y="1967749"/>
                <a:ext cx="1326004" cy="830997"/>
              </a:xfrm>
              <a:prstGeom prst="rect">
                <a:avLst/>
              </a:prstGeom>
              <a:blipFill>
                <a:blip r:embed="rId8"/>
                <a:stretch>
                  <a:fillRect l="-2765" t="-2206" r="-1382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3655382" y="2905858"/>
            <a:ext cx="41238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b) </a:t>
            </a: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Diameter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when the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circumference is 20cm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3992145" y="3481400"/>
                <a:ext cx="1356012" cy="1180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        C =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      20 =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libri" panose="020F0502020204030204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Or 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6.37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 </a:t>
                </a: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145" y="3481400"/>
                <a:ext cx="1356012" cy="1180451"/>
              </a:xfrm>
              <a:prstGeom prst="rect">
                <a:avLst/>
              </a:prstGeom>
              <a:blipFill>
                <a:blip r:embed="rId9"/>
                <a:stretch>
                  <a:fillRect l="-2703" t="-1546" b="-56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5876067" y="1669165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c) </a:t>
            </a: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Perimeter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311489" y="1969158"/>
            <a:ext cx="1261037" cy="696889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6694983" y="2624201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6cm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311488" y="2666046"/>
            <a:ext cx="1197478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6105127" y="2790501"/>
                <a:ext cx="1534266" cy="5582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127" y="2790501"/>
                <a:ext cx="1534266" cy="55823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6119945" y="3322471"/>
                <a:ext cx="1511568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×6</m:t>
                          </m:r>
                        </m:num>
                        <m:den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945" y="3322471"/>
                <a:ext cx="1511568" cy="5533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6117245" y="3867693"/>
                <a:ext cx="130676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libri" panose="020F0502020204030204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Or = 15.42cm</a:t>
                </a:r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245" y="3867693"/>
                <a:ext cx="1306768" cy="584775"/>
              </a:xfrm>
              <a:prstGeom prst="rect">
                <a:avLst/>
              </a:prstGeom>
              <a:blipFill>
                <a:blip r:embed="rId13"/>
                <a:stretch>
                  <a:fillRect l="-2326" r="-139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8009877" y="1694169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d) </a:t>
            </a: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Arc length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7910867" y="2065955"/>
                <a:ext cx="1746440" cy="453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Arc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867" y="2065955"/>
                <a:ext cx="1746440" cy="453586"/>
              </a:xfrm>
              <a:prstGeom prst="rect">
                <a:avLst/>
              </a:prstGeom>
              <a:blipFill>
                <a:blip r:embed="rId14"/>
                <a:stretch>
                  <a:fillRect l="-2098" b="-67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7902785" y="2522159"/>
                <a:ext cx="2199769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Arc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×2×10</m:t>
                    </m:r>
                  </m:oMath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785" y="2522159"/>
                <a:ext cx="2199769" cy="442044"/>
              </a:xfrm>
              <a:prstGeom prst="rect">
                <a:avLst/>
              </a:prstGeom>
              <a:blipFill>
                <a:blip r:embed="rId15"/>
                <a:stretch>
                  <a:fillRect l="-1385" b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 rot="20763079">
            <a:off x="9667394" y="2332405"/>
            <a:ext cx="346970" cy="193197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9621026" y="1657691"/>
            <a:ext cx="2728010" cy="857599"/>
            <a:chOff x="8338682" y="1657690"/>
            <a:chExt cx="2728010" cy="857599"/>
          </a:xfrm>
        </p:grpSpPr>
        <p:grpSp>
          <p:nvGrpSpPr>
            <p:cNvPr id="60" name="Group 59"/>
            <p:cNvGrpSpPr/>
            <p:nvPr/>
          </p:nvGrpSpPr>
          <p:grpSpPr>
            <a:xfrm>
              <a:off x="8338682" y="1657690"/>
              <a:ext cx="2728010" cy="857599"/>
              <a:chOff x="7376604" y="2074378"/>
              <a:chExt cx="2728010" cy="857599"/>
            </a:xfrm>
          </p:grpSpPr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376604" y="2074378"/>
                <a:ext cx="995604" cy="857599"/>
              </a:xfrm>
              <a:prstGeom prst="rect">
                <a:avLst/>
              </a:prstGeom>
            </p:spPr>
          </p:pic>
          <p:cxnSp>
            <p:nvCxnSpPr>
              <p:cNvPr id="55" name="Straight Arrow Connector 54"/>
              <p:cNvCxnSpPr>
                <a:stCxn id="50" idx="2"/>
                <a:endCxn id="50" idx="3"/>
              </p:cNvCxnSpPr>
              <p:nvPr/>
            </p:nvCxnSpPr>
            <p:spPr>
              <a:xfrm flipV="1">
                <a:off x="7874406" y="2503178"/>
                <a:ext cx="497802" cy="428799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8041212" y="2620241"/>
                <a:ext cx="20634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10cm</a:t>
                </a: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8564489" y="2085777"/>
              <a:ext cx="438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GB" sz="1400" dirty="0">
                  <a:solidFill>
                    <a:prstClr val="black"/>
                  </a:solidFill>
                  <a:latin typeface="Calibri" panose="020F0502020204030204"/>
                </a:rPr>
                <a:t>28</a:t>
              </a:r>
              <a:r>
                <a:rPr lang="en-GB" sz="1400" baseline="30000" dirty="0">
                  <a:solidFill>
                    <a:prstClr val="black"/>
                  </a:solidFill>
                  <a:latin typeface="Calibri" panose="020F0502020204030204"/>
                </a:rPr>
                <a:t>o</a:t>
              </a:r>
              <a:endParaRPr lang="en-GB" sz="14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7910867" y="2996752"/>
                <a:ext cx="1848904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Arc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×20</m:t>
                    </m:r>
                  </m:oMath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867" y="2996752"/>
                <a:ext cx="1848904" cy="442044"/>
              </a:xfrm>
              <a:prstGeom prst="rect">
                <a:avLst/>
              </a:prstGeom>
              <a:blipFill>
                <a:blip r:embed="rId17"/>
                <a:stretch>
                  <a:fillRect l="-1980" b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7922750" y="3472531"/>
                <a:ext cx="1295547" cy="687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Arc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libri" panose="020F0502020204030204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Or   = 4.89cm</a:t>
                </a: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2750" y="3472531"/>
                <a:ext cx="1295547" cy="687561"/>
              </a:xfrm>
              <a:prstGeom prst="rect">
                <a:avLst/>
              </a:prstGeom>
              <a:blipFill>
                <a:blip r:embed="rId18"/>
                <a:stretch>
                  <a:fillRect l="-2830" r="-1415" b="-11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9659895" y="5149129"/>
            <a:ext cx="2728010" cy="857599"/>
            <a:chOff x="8338682" y="1657690"/>
            <a:chExt cx="2728010" cy="857599"/>
          </a:xfrm>
        </p:grpSpPr>
        <p:grpSp>
          <p:nvGrpSpPr>
            <p:cNvPr id="70" name="Group 69"/>
            <p:cNvGrpSpPr/>
            <p:nvPr/>
          </p:nvGrpSpPr>
          <p:grpSpPr>
            <a:xfrm>
              <a:off x="8338682" y="1657690"/>
              <a:ext cx="2728010" cy="857599"/>
              <a:chOff x="7376604" y="2074378"/>
              <a:chExt cx="2728010" cy="857599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376604" y="2074378"/>
                <a:ext cx="995604" cy="857599"/>
              </a:xfrm>
              <a:prstGeom prst="rect">
                <a:avLst/>
              </a:prstGeom>
            </p:spPr>
          </p:pic>
          <p:cxnSp>
            <p:nvCxnSpPr>
              <p:cNvPr id="73" name="Straight Arrow Connector 72"/>
              <p:cNvCxnSpPr>
                <a:stCxn id="72" idx="2"/>
                <a:endCxn id="72" idx="3"/>
              </p:cNvCxnSpPr>
              <p:nvPr/>
            </p:nvCxnSpPr>
            <p:spPr>
              <a:xfrm flipV="1">
                <a:off x="7874406" y="2503178"/>
                <a:ext cx="497802" cy="428799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8041212" y="2620241"/>
                <a:ext cx="20634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8cm</a:t>
                </a:r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8564489" y="2085777"/>
              <a:ext cx="438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GB" sz="1400" dirty="0">
                  <a:solidFill>
                    <a:prstClr val="black"/>
                  </a:solidFill>
                  <a:latin typeface="Calibri" panose="020F0502020204030204"/>
                </a:rPr>
                <a:t>40</a:t>
              </a:r>
              <a:r>
                <a:rPr lang="en-GB" sz="1400" baseline="30000" dirty="0">
                  <a:solidFill>
                    <a:prstClr val="black"/>
                  </a:solidFill>
                  <a:latin typeface="Calibri" panose="020F0502020204030204"/>
                </a:rPr>
                <a:t>o</a:t>
              </a:r>
              <a:endParaRPr lang="en-GB" sz="14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730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2671" y="1"/>
            <a:ext cx="95010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</a:t>
            </a:r>
            <a:r>
              <a:rPr lang="en-GB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 Foundation</a:t>
            </a:r>
          </a:p>
          <a:p>
            <a:pPr algn="ctr" defTabSz="457200">
              <a:defRPr/>
            </a:pPr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/>
              </a:rPr>
              <a:t>AREA OF CIRCLES AND PART CIRCLES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457200">
              <a:defRPr/>
            </a:pPr>
            <a:endParaRPr lang="en-GB" sz="200" b="1" dirty="0">
              <a:solidFill>
                <a:srgbClr val="E7E6E6">
                  <a:lumMod val="50000"/>
                </a:srgbClr>
              </a:solidFill>
              <a:latin typeface="Calibri" panose="020F0502020204030204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2671" y="1201783"/>
            <a:ext cx="2399205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endParaRPr lang="en-GB" sz="1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2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457200">
              <a:defRPr/>
            </a:pPr>
            <a:endParaRPr lang="en-GB" sz="13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477972" y="4963484"/>
            <a:ext cx="1623075" cy="1819058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GB" sz="14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 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Circle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Area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Radius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Diameter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Pi</a:t>
            </a:r>
          </a:p>
          <a:p>
            <a:pPr algn="ctr" defTabSz="457200">
              <a:defRPr/>
            </a:pPr>
            <a:r>
              <a:rPr lang="en-GB" sz="1400" b="1" dirty="0">
                <a:solidFill>
                  <a:prstClr val="black"/>
                </a:solidFill>
                <a:latin typeface="Calibri" panose="020F0502020204030204" pitchFamily="34" charset="0"/>
              </a:rPr>
              <a:t>Sector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20712" y="1202252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sz="2400" b="1" dirty="0">
                <a:solidFill>
                  <a:prstClr val="black"/>
                </a:solidFill>
                <a:latin typeface="Calibri" panose="020F0502020204030204"/>
              </a:rPr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668487" y="1200330"/>
            <a:ext cx="7297783" cy="3688088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>
              <a:defRPr/>
            </a:pPr>
            <a:endParaRPr lang="en-GB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32665" y="4963484"/>
            <a:ext cx="5705260" cy="1275680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 sz="1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 rot="10800000">
                <a:off x="5232665" y="6333312"/>
                <a:ext cx="5746661" cy="43678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100" dirty="0">
                    <a:solidFill>
                      <a:prstClr val="black"/>
                    </a:solidFill>
                    <a:latin typeface="Calibri" panose="020F0502020204030204"/>
                  </a:rPr>
                  <a:t>ANSWERS: 1) </a:t>
                </a:r>
                <a14:m>
                  <m:oMath xmlns:m="http://schemas.openxmlformats.org/officeDocument/2006/math">
                    <m:r>
                      <a:rPr lang="en-GB" sz="110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81</m:t>
                    </m:r>
                    <m:r>
                      <a:rPr lang="en-GB" sz="1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100" dirty="0">
                    <a:solidFill>
                      <a:prstClr val="black"/>
                    </a:solidFill>
                    <a:latin typeface="Calibri" panose="020F0502020204030204"/>
                  </a:rPr>
                  <a:t> or 254.47cm</a:t>
                </a:r>
                <a:r>
                  <a:rPr lang="en-GB" sz="1100" baseline="30000" dirty="0">
                    <a:solidFill>
                      <a:prstClr val="black"/>
                    </a:solidFill>
                    <a:latin typeface="Calibri" panose="020F0502020204030204"/>
                  </a:rPr>
                  <a:t>2</a:t>
                </a:r>
                <a:r>
                  <a:rPr lang="en-GB" sz="1100" dirty="0">
                    <a:solidFill>
                      <a:prstClr val="black"/>
                    </a:solidFill>
                    <a:latin typeface="Calibri" panose="020F0502020204030204"/>
                  </a:rPr>
                  <a:t>  2)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1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  <m:t>45</m:t>
                            </m:r>
                          </m:num>
                          <m:den>
                            <m:r>
                              <a:rPr lang="en-GB" sz="1100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</m:e>
                    </m:rad>
                  </m:oMath>
                </a14:m>
                <a:r>
                  <a:rPr lang="en-GB" sz="1100" dirty="0">
                    <a:solidFill>
                      <a:prstClr val="black"/>
                    </a:solidFill>
                    <a:latin typeface="Calibri" panose="020F0502020204030204"/>
                  </a:rPr>
                  <a:t> or 3.78cm</a:t>
                </a:r>
                <a:r>
                  <a:rPr lang="en-GB" sz="1100" baseline="30000" dirty="0">
                    <a:solidFill>
                      <a:prstClr val="black"/>
                    </a:solidFill>
                    <a:latin typeface="Calibri" panose="020F0502020204030204"/>
                  </a:rPr>
                  <a:t>2</a:t>
                </a:r>
                <a:r>
                  <a:rPr lang="en-GB" sz="1100" dirty="0">
                    <a:solidFill>
                      <a:prstClr val="black"/>
                    </a:solidFill>
                    <a:latin typeface="Calibri" panose="020F0502020204030204"/>
                  </a:rPr>
                  <a:t>  3) </a:t>
                </a:r>
                <a14:m>
                  <m:oMath xmlns:m="http://schemas.openxmlformats.org/officeDocument/2006/math">
                    <m:r>
                      <a:rPr lang="en-GB" sz="1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32</m:t>
                    </m:r>
                    <m:r>
                      <a:rPr lang="en-GB" sz="1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100" dirty="0">
                    <a:solidFill>
                      <a:prstClr val="black"/>
                    </a:solidFill>
                    <a:latin typeface="Calibri" panose="020F0502020204030204"/>
                  </a:rPr>
                  <a:t> or 100.53cm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num>
                      <m:den>
                        <m:r>
                          <a:rPr lang="en-GB" sz="1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100" dirty="0">
                    <a:solidFill>
                      <a:prstClr val="black"/>
                    </a:solidFill>
                    <a:latin typeface="Calibri" panose="020F0502020204030204"/>
                  </a:rPr>
                  <a:t> or 22.34cm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5232665" y="6333312"/>
                <a:ext cx="5746661" cy="4367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368730" y="5401814"/>
            <a:ext cx="1898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2000" b="1" dirty="0">
                <a:solidFill>
                  <a:srgbClr val="32A7DF"/>
                </a:solidFill>
                <a:latin typeface="Calibri" panose="020F0502020204030204"/>
              </a:rPr>
              <a:t>539, 540, 542-543, 546-547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5473" y="1200887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Key Concepts</a:t>
            </a:r>
          </a:p>
          <a:p>
            <a:pPr algn="ctr" defTabSz="457200">
              <a:defRPr/>
            </a:pPr>
            <a:endParaRPr lang="en-GB" sz="1400" b="1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457200">
              <a:defRPr/>
            </a:pPr>
            <a:endParaRPr lang="en-GB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32665" y="5046418"/>
            <a:ext cx="57052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Calculate:</a:t>
            </a:r>
          </a:p>
          <a:p>
            <a:pPr marL="342900" indent="-342900" defTabSz="457200">
              <a:buFontTx/>
              <a:buAutoNum type="arabicParenR"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The area of a circle with a radius of 9cm</a:t>
            </a:r>
          </a:p>
          <a:p>
            <a:pPr marL="342900" indent="-342900" defTabSz="457200">
              <a:buFontTx/>
              <a:buAutoNum type="arabicParenR"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The radius of a circle with an area of 45cm</a:t>
            </a:r>
            <a:r>
              <a:rPr lang="en-GB" sz="1400" baseline="30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endParaRPr lang="en-GB" sz="1400" dirty="0">
              <a:solidFill>
                <a:prstClr val="black"/>
              </a:solidFill>
              <a:latin typeface="Calibri" panose="020F0502020204030204"/>
            </a:endParaRPr>
          </a:p>
          <a:p>
            <a:pPr marL="342900" indent="-342900" defTabSz="457200">
              <a:buFontTx/>
              <a:buAutoNum type="arabicParenR"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The area of a semicircle with diameter of 16cm</a:t>
            </a:r>
          </a:p>
          <a:p>
            <a:pPr marL="342900" indent="-342900" defTabSz="457200">
              <a:buFontTx/>
              <a:buAutoNum type="arabicParenR"/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The area of the sector in the diagram</a:t>
            </a:r>
          </a:p>
        </p:txBody>
      </p:sp>
      <p:sp>
        <p:nvSpPr>
          <p:cNvPr id="7" name="Rectangle 6"/>
          <p:cNvSpPr/>
          <p:nvPr/>
        </p:nvSpPr>
        <p:spPr>
          <a:xfrm>
            <a:off x="3658591" y="1368671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Calculate: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223473" y="1659590"/>
                <a:ext cx="23214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The </a:t>
                </a:r>
                <a:r>
                  <a:rPr lang="en-GB" sz="1400" b="1" dirty="0">
                    <a:solidFill>
                      <a:prstClr val="black"/>
                    </a:solidFill>
                    <a:latin typeface="Calibri" panose="020F0502020204030204"/>
                  </a:rPr>
                  <a:t>area </a:t>
                </a: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of a circle is </a:t>
                </a:r>
              </a:p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calculated by </a:t>
                </a:r>
                <a14:m>
                  <m:oMath xmlns:m="http://schemas.openxmlformats.org/officeDocument/2006/math"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473" y="1659590"/>
                <a:ext cx="2321420" cy="523220"/>
              </a:xfrm>
              <a:prstGeom prst="rect">
                <a:avLst/>
              </a:prstGeom>
              <a:blipFill>
                <a:blip r:embed="rId4"/>
                <a:stretch>
                  <a:fillRect l="-787" t="-2326" b="-127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1196348" y="2455640"/>
                <a:ext cx="2333896" cy="632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The</a:t>
                </a:r>
                <a:r>
                  <a:rPr lang="en-GB" sz="1400" b="1" dirty="0">
                    <a:solidFill>
                      <a:prstClr val="black"/>
                    </a:solidFill>
                    <a:latin typeface="Calibri" panose="020F0502020204030204"/>
                  </a:rPr>
                  <a:t> area of a sector</a:t>
                </a: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 is calculated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num>
                      <m:den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348" y="2455640"/>
                <a:ext cx="2333896" cy="632866"/>
              </a:xfrm>
              <a:prstGeom prst="rect">
                <a:avLst/>
              </a:prstGeom>
              <a:blipFill>
                <a:blip r:embed="rId5"/>
                <a:stretch>
                  <a:fillRect l="-783" t="-19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ectangle 40"/>
          <p:cNvSpPr/>
          <p:nvPr/>
        </p:nvSpPr>
        <p:spPr>
          <a:xfrm>
            <a:off x="3650855" y="1650328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a) </a:t>
            </a: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Area</a:t>
            </a:r>
          </a:p>
        </p:txBody>
      </p:sp>
      <p:sp>
        <p:nvSpPr>
          <p:cNvPr id="11" name="Oval 10"/>
          <p:cNvSpPr/>
          <p:nvPr/>
        </p:nvSpPr>
        <p:spPr>
          <a:xfrm>
            <a:off x="3820026" y="2057859"/>
            <a:ext cx="811538" cy="7690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en-GB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7131" y="2201749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3cm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631564" y="1967749"/>
                <a:ext cx="129073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   A =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      </a:t>
                </a: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=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libri" panose="020F0502020204030204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or  = 28.3cm</a:t>
                </a:r>
                <a:r>
                  <a:rPr lang="en-GB" sz="1600" baseline="30000" dirty="0">
                    <a:solidFill>
                      <a:srgbClr val="FF0000"/>
                    </a:solidFill>
                    <a:latin typeface="Calibri" panose="020F0502020204030204"/>
                  </a:rPr>
                  <a:t>2</a:t>
                </a:r>
                <a:endParaRPr lang="en-GB" sz="1600" dirty="0">
                  <a:solidFill>
                    <a:srgbClr val="FF0000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564" y="1967749"/>
                <a:ext cx="1290738" cy="830997"/>
              </a:xfrm>
              <a:prstGeom prst="rect">
                <a:avLst/>
              </a:prstGeom>
              <a:blipFill>
                <a:blip r:embed="rId6"/>
                <a:stretch>
                  <a:fillRect l="-2830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3655382" y="2905858"/>
            <a:ext cx="41238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b) </a:t>
            </a: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Radius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when the</a:t>
            </a:r>
          </a:p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area is 20cm</a:t>
            </a:r>
            <a:r>
              <a:rPr lang="en-GB" sz="1600" baseline="30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3392145" y="3490632"/>
                <a:ext cx="1436932" cy="9342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        A =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      20 =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  <a:ea typeface="Cambria Math" panose="02040503050406030204" pitchFamily="18" charset="0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solidFill>
                    <a:srgbClr val="FF0000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2145" y="3490632"/>
                <a:ext cx="1436932" cy="934230"/>
              </a:xfrm>
              <a:prstGeom prst="rect">
                <a:avLst/>
              </a:prstGeom>
              <a:blipFill>
                <a:blip r:embed="rId7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5876067" y="1669165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c) </a:t>
            </a: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Area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11489" y="1925613"/>
            <a:ext cx="1261037" cy="696889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6726003" y="2555143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12cm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6105127" y="2790501"/>
                <a:ext cx="1241750" cy="584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GB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127" y="2790501"/>
                <a:ext cx="1241750" cy="58484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>
                <a:off x="6119946" y="3322470"/>
                <a:ext cx="1247777" cy="584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GB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GB" sz="1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946" y="3322470"/>
                <a:ext cx="1247777" cy="58484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6117245" y="3867693"/>
                <a:ext cx="13756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=18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libri" panose="020F0502020204030204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Or = 56.55cm</a:t>
                </a:r>
                <a:r>
                  <a:rPr lang="en-GB" sz="1600" baseline="30000" dirty="0">
                    <a:solidFill>
                      <a:srgbClr val="FF0000"/>
                    </a:solidFill>
                    <a:latin typeface="Calibri" panose="020F0502020204030204"/>
                  </a:rPr>
                  <a:t>2</a:t>
                </a:r>
                <a:endParaRPr lang="en-GB" sz="1600" dirty="0">
                  <a:solidFill>
                    <a:srgbClr val="FF0000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245" y="3867693"/>
                <a:ext cx="1375698" cy="584775"/>
              </a:xfrm>
              <a:prstGeom prst="rect">
                <a:avLst/>
              </a:prstGeom>
              <a:blipFill>
                <a:blip r:embed="rId11"/>
                <a:stretch>
                  <a:fillRect l="-2212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>
            <a:off x="8009877" y="1694169"/>
            <a:ext cx="41238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GB" sz="1600" dirty="0">
                <a:solidFill>
                  <a:prstClr val="black"/>
                </a:solidFill>
                <a:latin typeface="Calibri" panose="020F0502020204030204"/>
              </a:rPr>
              <a:t>d) </a:t>
            </a:r>
            <a:r>
              <a:rPr lang="en-GB" sz="1600" b="1" dirty="0">
                <a:solidFill>
                  <a:prstClr val="black"/>
                </a:solidFill>
                <a:latin typeface="Calibri" panose="020F0502020204030204"/>
              </a:rPr>
              <a:t>Area of a sector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/>
              <p:cNvSpPr txBox="1"/>
              <p:nvPr/>
            </p:nvSpPr>
            <p:spPr>
              <a:xfrm>
                <a:off x="7910867" y="2065955"/>
                <a:ext cx="1875450" cy="4535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Arc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867" y="2065955"/>
                <a:ext cx="1875450" cy="453586"/>
              </a:xfrm>
              <a:prstGeom prst="rect">
                <a:avLst/>
              </a:prstGeom>
              <a:blipFill>
                <a:blip r:embed="rId12"/>
                <a:stretch>
                  <a:fillRect l="-1954" b="-67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7902784" y="2522159"/>
                <a:ext cx="1995290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Arc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784" y="2522159"/>
                <a:ext cx="1995290" cy="442044"/>
              </a:xfrm>
              <a:prstGeom prst="rect">
                <a:avLst/>
              </a:prstGeom>
              <a:blipFill>
                <a:blip r:embed="rId13"/>
                <a:stretch>
                  <a:fillRect l="-1524" b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9477120" y="3471346"/>
            <a:ext cx="2728010" cy="857599"/>
            <a:chOff x="8338682" y="1657690"/>
            <a:chExt cx="2728010" cy="857599"/>
          </a:xfrm>
        </p:grpSpPr>
        <p:grpSp>
          <p:nvGrpSpPr>
            <p:cNvPr id="60" name="Group 59"/>
            <p:cNvGrpSpPr/>
            <p:nvPr/>
          </p:nvGrpSpPr>
          <p:grpSpPr>
            <a:xfrm>
              <a:off x="8338682" y="1657690"/>
              <a:ext cx="2728010" cy="857599"/>
              <a:chOff x="7376604" y="2074378"/>
              <a:chExt cx="2728010" cy="857599"/>
            </a:xfrm>
          </p:grpSpPr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376604" y="2074378"/>
                <a:ext cx="995604" cy="857599"/>
              </a:xfrm>
              <a:prstGeom prst="rect">
                <a:avLst/>
              </a:prstGeom>
            </p:spPr>
          </p:pic>
          <p:cxnSp>
            <p:nvCxnSpPr>
              <p:cNvPr id="55" name="Straight Arrow Connector 54"/>
              <p:cNvCxnSpPr>
                <a:stCxn id="50" idx="2"/>
                <a:endCxn id="50" idx="3"/>
              </p:cNvCxnSpPr>
              <p:nvPr/>
            </p:nvCxnSpPr>
            <p:spPr>
              <a:xfrm flipV="1">
                <a:off x="7874406" y="2503178"/>
                <a:ext cx="497802" cy="428799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8041212" y="2620241"/>
                <a:ext cx="20634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10cm</a:t>
                </a: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8564489" y="2085777"/>
              <a:ext cx="438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GB" sz="1400" dirty="0">
                  <a:solidFill>
                    <a:prstClr val="black"/>
                  </a:solidFill>
                  <a:latin typeface="Calibri" panose="020F0502020204030204"/>
                </a:rPr>
                <a:t>28</a:t>
              </a:r>
              <a:r>
                <a:rPr lang="en-GB" sz="1400" baseline="30000" dirty="0">
                  <a:solidFill>
                    <a:prstClr val="black"/>
                  </a:solidFill>
                  <a:latin typeface="Calibri" panose="020F0502020204030204"/>
                </a:rPr>
                <a:t>o</a:t>
              </a:r>
              <a:endParaRPr lang="en-GB" sz="14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7910868" y="2996752"/>
                <a:ext cx="1962717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600" dirty="0">
                    <a:solidFill>
                      <a:prstClr val="black"/>
                    </a:solidFill>
                    <a:latin typeface="Calibri" panose="020F0502020204030204"/>
                  </a:rPr>
                  <a:t>Arc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GB" sz="1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360</m:t>
                        </m:r>
                      </m:den>
                    </m:f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</m:t>
                    </m:r>
                  </m:oMath>
                </a14:m>
                <a:endParaRPr lang="en-GB" sz="16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868" y="2996752"/>
                <a:ext cx="1962717" cy="442044"/>
              </a:xfrm>
              <a:prstGeom prst="rect">
                <a:avLst/>
              </a:prstGeom>
              <a:blipFill>
                <a:blip r:embed="rId15"/>
                <a:stretch>
                  <a:fillRect l="-1863" b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/>
              <p:cNvSpPr txBox="1"/>
              <p:nvPr/>
            </p:nvSpPr>
            <p:spPr>
              <a:xfrm>
                <a:off x="7922749" y="3472531"/>
                <a:ext cx="1399742" cy="6880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Arc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70</m:t>
                        </m:r>
                      </m:num>
                      <m:den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libri" panose="020F0502020204030204"/>
                </a:endParaRPr>
              </a:p>
              <a:p>
                <a:pPr defTabSz="457200">
                  <a:defRPr/>
                </a:pPr>
                <a:r>
                  <a:rPr lang="en-GB" sz="1600" dirty="0">
                    <a:solidFill>
                      <a:srgbClr val="FF0000"/>
                    </a:solidFill>
                    <a:latin typeface="Calibri" panose="020F0502020204030204"/>
                  </a:rPr>
                  <a:t>Or   = 24.43cm</a:t>
                </a:r>
              </a:p>
            </p:txBody>
          </p:sp>
        </mc:Choice>
        <mc:Fallback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2749" y="3472531"/>
                <a:ext cx="1399742" cy="688073"/>
              </a:xfrm>
              <a:prstGeom prst="rect">
                <a:avLst/>
              </a:prstGeom>
              <a:blipFill>
                <a:blip r:embed="rId16"/>
                <a:stretch>
                  <a:fillRect l="-2620" r="-1310" b="-10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/>
          <p:cNvGrpSpPr/>
          <p:nvPr/>
        </p:nvGrpSpPr>
        <p:grpSpPr>
          <a:xfrm>
            <a:off x="9659895" y="5149129"/>
            <a:ext cx="2728010" cy="857599"/>
            <a:chOff x="8338682" y="1657690"/>
            <a:chExt cx="2728010" cy="857599"/>
          </a:xfrm>
        </p:grpSpPr>
        <p:grpSp>
          <p:nvGrpSpPr>
            <p:cNvPr id="70" name="Group 69"/>
            <p:cNvGrpSpPr/>
            <p:nvPr/>
          </p:nvGrpSpPr>
          <p:grpSpPr>
            <a:xfrm>
              <a:off x="8338682" y="1657690"/>
              <a:ext cx="2728010" cy="857599"/>
              <a:chOff x="7376604" y="2074378"/>
              <a:chExt cx="2728010" cy="857599"/>
            </a:xfrm>
          </p:grpSpPr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376604" y="2074378"/>
                <a:ext cx="995604" cy="857599"/>
              </a:xfrm>
              <a:prstGeom prst="rect">
                <a:avLst/>
              </a:prstGeom>
            </p:spPr>
          </p:pic>
          <p:cxnSp>
            <p:nvCxnSpPr>
              <p:cNvPr id="73" name="Straight Arrow Connector 72"/>
              <p:cNvCxnSpPr>
                <a:stCxn id="72" idx="2"/>
                <a:endCxn id="72" idx="3"/>
              </p:cNvCxnSpPr>
              <p:nvPr/>
            </p:nvCxnSpPr>
            <p:spPr>
              <a:xfrm flipV="1">
                <a:off x="7874406" y="2503178"/>
                <a:ext cx="497802" cy="428799"/>
              </a:xfrm>
              <a:prstGeom prst="straightConnector1">
                <a:avLst/>
              </a:prstGeom>
              <a:ln w="9525" cap="flat" cmpd="sng" algn="ctr">
                <a:solidFill>
                  <a:schemeClr val="dk1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8041212" y="2620241"/>
                <a:ext cx="20634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en-GB" sz="1400" dirty="0">
                    <a:solidFill>
                      <a:prstClr val="black"/>
                    </a:solidFill>
                    <a:latin typeface="Calibri" panose="020F0502020204030204"/>
                  </a:rPr>
                  <a:t>8cm</a:t>
                </a:r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8564489" y="2085777"/>
              <a:ext cx="4388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>
                <a:defRPr/>
              </a:pPr>
              <a:r>
                <a:rPr lang="en-GB" sz="1400" dirty="0">
                  <a:solidFill>
                    <a:prstClr val="black"/>
                  </a:solidFill>
                  <a:latin typeface="Calibri" panose="020F0502020204030204"/>
                </a:rPr>
                <a:t>40</a:t>
              </a:r>
              <a:r>
                <a:rPr lang="en-GB" sz="1400" baseline="30000" dirty="0">
                  <a:solidFill>
                    <a:prstClr val="black"/>
                  </a:solidFill>
                  <a:latin typeface="Calibri" panose="020F0502020204030204"/>
                </a:rPr>
                <a:t>o</a:t>
              </a:r>
              <a:endParaRPr lang="en-GB" sz="140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621737" y="3375342"/>
            <a:ext cx="1475959" cy="1447439"/>
          </a:xfrm>
          <a:prstGeom prst="rect">
            <a:avLst/>
          </a:prstGeom>
        </p:spPr>
      </p:pic>
      <p:cxnSp>
        <p:nvCxnSpPr>
          <p:cNvPr id="27" name="Straight Arrow Connector 26"/>
          <p:cNvCxnSpPr>
            <a:endCxn id="11" idx="6"/>
          </p:cNvCxnSpPr>
          <p:nvPr/>
        </p:nvCxnSpPr>
        <p:spPr>
          <a:xfrm>
            <a:off x="4214452" y="2438881"/>
            <a:ext cx="417112" cy="35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4550490" y="3348732"/>
                <a:ext cx="1291247" cy="11876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4572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num>
                            <m:den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</m:e>
                      </m:rad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libri" panose="020F0502020204030204"/>
                </a:endParaRPr>
              </a:p>
              <a:p>
                <a:pPr defTabSz="457200">
                  <a:defRPr/>
                </a:pPr>
                <a:r>
                  <a:rPr lang="en-GB" dirty="0">
                    <a:solidFill>
                      <a:srgbClr val="FF0000"/>
                    </a:solidFill>
                    <a:latin typeface="Calibri" panose="020F0502020204030204"/>
                  </a:rPr>
                  <a:t>Or  </a:t>
                </a:r>
                <a14:m>
                  <m:oMath xmlns:m="http://schemas.openxmlformats.org/officeDocument/2006/math">
                    <m:r>
                      <a:rPr lang="en-GB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2.52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libri" panose="020F0502020204030204"/>
                  </a:rPr>
                  <a:t> </a:t>
                </a: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490" y="3348732"/>
                <a:ext cx="1291247" cy="1187697"/>
              </a:xfrm>
              <a:prstGeom prst="rect">
                <a:avLst/>
              </a:prstGeom>
              <a:blipFill>
                <a:blip r:embed="rId18"/>
                <a:stretch>
                  <a:fillRect l="-3774" b="-71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6311489" y="2622501"/>
            <a:ext cx="1181455" cy="0"/>
          </a:xfrm>
          <a:prstGeom prst="straightConnector1">
            <a:avLst/>
          </a:prstGeom>
          <a:ln>
            <a:solidFill>
              <a:srgbClr val="2C278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840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440</Words>
  <Application>Microsoft Office PowerPoint</Application>
  <PresentationFormat>Widescreen</PresentationFormat>
  <Paragraphs>127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2</cp:revision>
  <dcterms:created xsi:type="dcterms:W3CDTF">2023-03-29T13:41:02Z</dcterms:created>
  <dcterms:modified xsi:type="dcterms:W3CDTF">2023-03-29T13:42:43Z</dcterms:modified>
</cp:coreProperties>
</file>