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890-1775-479B-8CA9-6863621C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302F-FEC0-4868-8D21-DD48F929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870C-F124-4318-879D-DD2B857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99F-7D49-45FC-B8C5-F5F7A0E3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6D09-BDED-47D8-ACCB-3F226D7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05FB-A46E-4913-957E-35CB12F4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4C08E-1F0E-4E9D-836B-72E1D93A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C2C4-2CCF-4C92-9D61-B3B0564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8417-4A6B-454C-9E1D-F2B0CA92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0612-C978-4C87-8834-F409DA9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8B5B8-BF41-4C60-B3D8-39EA63101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13FD-EE1A-4E58-A26A-BFDA16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CF2-F448-42EE-AA3F-9A26B205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AD048-FDA0-4E02-A0E9-2981BDB0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989FA-E2A8-4442-B608-8421FC49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B3C-9602-4E12-B409-A2312F1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11C3-3E7B-4FDF-8E24-2E8245AA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3C79-EB6B-46BC-B24B-3E50DAED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74C-81D9-4820-B9D9-B06FB9B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BF64-8942-4ABC-923C-562C3AB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8BBA-55FF-4E74-A8B8-0A55A1EA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124EC-6F35-403B-B7BC-5A3FAEB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5E6B-EBA0-456D-A1D4-179900C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D0B83-8874-4C04-A837-0C79ED1A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A07A-41EF-4EF5-9747-DE91D52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6340-456E-4A2A-B3C3-2A9AAA26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7320-165F-48F2-BC92-05BC21A32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DFFAA-A0D6-426F-93F6-4DF6114D7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DF215-5BE4-4C87-B211-C3B6C069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DE878-6154-44D3-A2BB-2DD9D3E3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D88C-7A64-474A-9416-AA14937B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06B2-A781-439B-A755-DF776276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66A6-287F-4A1F-BF58-4853CA8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8B270-63F0-49B1-B698-4DB55D4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26103-4242-46A2-BB69-21A42860A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7793-1E2F-405F-A884-B9E07C635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AAE7E-C4D6-42A7-B4E0-7D54B88B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E7166-F419-46C0-A573-F2438D07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74D51-DFDF-47EF-9A47-0923A581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84E-4E10-4AED-93D1-C8962FFA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46916-FDF0-4BC1-A5A2-CCF45F1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E20AF-6CC1-4264-9705-0FF7E9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FFD69-EE90-4341-8A72-165BB78B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4D8E3-A68F-4631-928D-694D2DDE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2A251-F964-4111-81B7-50AB8FF6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52FA-EDD2-4A9C-9125-E390F85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0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49B4-7F45-403C-9D1F-30D9706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6ECA-08D7-4B33-8153-EF75E1C0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0B377-5682-4824-913C-9CB37EBE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93C1B-95F9-48B6-879A-E6FED835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ECE25-6FF9-40D6-BC7D-BD1C48A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C412A-9B9E-48D5-9F47-3BDC11FB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083B-8363-4541-A328-73D68EA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AB824-5A14-4871-A702-974F18DD6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AF2CB-523B-43CF-9064-5B922F5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2C57-4D88-4B82-8F24-FF95DF98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3FAF-54EC-44DB-B7AA-473E5789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4E566-C850-489E-B56C-9D098E16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99AA2-AFCF-48B1-8FC8-1461F81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51FAE-CFF6-4066-883C-996216AF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0A6F-011C-4E62-8A4E-89DDCA79D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FA3F-17A4-4E62-99AE-8F2F1FC7B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576C-B0A9-4B55-927C-87276065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2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7.png"/><Relationship Id="rId18" Type="http://schemas.openxmlformats.org/officeDocument/2006/relationships/image" Target="../media/image31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28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Foundation</a:t>
            </a:r>
          </a:p>
          <a:p>
            <a:pPr algn="ctr" defTabSz="457200">
              <a:defRPr/>
            </a:pPr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PERIMETER AND CIRCUMFERENCE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457200">
              <a:defRPr/>
            </a:pPr>
            <a:endParaRPr lang="en-GB" sz="200" b="1" dirty="0">
              <a:solidFill>
                <a:srgbClr val="E7E6E6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Circle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Perimeter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Circumference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Radius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Diameter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Pi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Arc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20712" y="120225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7" y="1200330"/>
            <a:ext cx="729778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146691" y="6374448"/>
                <a:ext cx="5791235" cy="35452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200" dirty="0">
                    <a:solidFill>
                      <a:prstClr val="black"/>
                    </a:solidFill>
                    <a:latin typeface="Calibri" panose="020F0502020204030204"/>
                  </a:rPr>
                  <a:t>ANSWERS: 	1)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prstClr val="black"/>
                    </a:solidFill>
                    <a:latin typeface="Calibri" panose="020F0502020204030204"/>
                  </a:rPr>
                  <a:t> or 37.7cm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prstClr val="black"/>
                    </a:solidFill>
                    <a:latin typeface="Calibri" panose="020F0502020204030204"/>
                  </a:rPr>
                  <a:t> or 9.54cm  3) 38.56cm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prstClr val="black"/>
                    </a:solidFill>
                    <a:latin typeface="Calibri" panose="020F0502020204030204"/>
                  </a:rPr>
                  <a:t> or 5.59cm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146691" y="6374448"/>
                <a:ext cx="5791235" cy="354521"/>
              </a:xfrm>
              <a:prstGeom prst="rect">
                <a:avLst/>
              </a:prstGeom>
              <a:blipFill>
                <a:blip r:embed="rId3"/>
                <a:stretch>
                  <a:fillRect t="-3448" r="-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275893" y="5393859"/>
            <a:ext cx="2084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2000" b="1" dirty="0">
                <a:solidFill>
                  <a:srgbClr val="32A7DF"/>
                </a:solidFill>
                <a:latin typeface="Calibri" panose="020F0502020204030204"/>
              </a:rPr>
              <a:t>534, 535, 537, 538, 541, 544-545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Key Concepts</a:t>
            </a:r>
          </a:p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2665" y="5046418"/>
            <a:ext cx="57052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Calculate: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circumference of a circle with a diameter of 12cm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diameter of a circle with a circumference of 30cm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perimeter of a semicircle with diameter 15cm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arc length of the diagram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3658591" y="1368671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Calculate: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3888" y="1707225"/>
            <a:ext cx="1119615" cy="12999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88856" y="1505126"/>
            <a:ext cx="131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/>
              </a:rPr>
              <a:t>Parts of a circle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215678" y="1973550"/>
                <a:ext cx="220457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Circumference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of a circle is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calculated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by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 and is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 distance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around the circle.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678" y="1973550"/>
                <a:ext cx="2204572" cy="1384995"/>
              </a:xfrm>
              <a:prstGeom prst="rect">
                <a:avLst/>
              </a:prstGeom>
              <a:blipFill>
                <a:blip r:embed="rId5"/>
                <a:stretch>
                  <a:fillRect l="-829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199606" y="3466824"/>
                <a:ext cx="2333896" cy="623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Arc length </a:t>
                </a: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of a sector is calculated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GB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1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606" y="3466824"/>
                <a:ext cx="2333896" cy="623889"/>
              </a:xfrm>
              <a:prstGeom prst="rect">
                <a:avLst/>
              </a:prstGeom>
              <a:blipFill>
                <a:blip r:embed="rId6"/>
                <a:stretch>
                  <a:fillRect l="-783" t="-1961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0057" y="3963491"/>
            <a:ext cx="863298" cy="838514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3650855" y="1650328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Circumference</a:t>
            </a:r>
          </a:p>
        </p:txBody>
      </p:sp>
      <p:sp>
        <p:nvSpPr>
          <p:cNvPr id="11" name="Oval 10"/>
          <p:cNvSpPr/>
          <p:nvPr/>
        </p:nvSpPr>
        <p:spPr>
          <a:xfrm>
            <a:off x="3820026" y="2057859"/>
            <a:ext cx="811538" cy="769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3" name="Straight Arrow Connector 12"/>
          <p:cNvCxnSpPr>
            <a:stCxn id="11" idx="2"/>
            <a:endCxn id="11" idx="6"/>
          </p:cNvCxnSpPr>
          <p:nvPr/>
        </p:nvCxnSpPr>
        <p:spPr>
          <a:xfrm>
            <a:off x="3820026" y="2442401"/>
            <a:ext cx="81153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92145" y="219875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4cm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631564" y="1967749"/>
                <a:ext cx="132600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C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</a:t>
                </a: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 = 12.57cm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64" y="1967749"/>
                <a:ext cx="1326004" cy="830997"/>
              </a:xfrm>
              <a:prstGeom prst="rect">
                <a:avLst/>
              </a:prstGeom>
              <a:blipFill>
                <a:blip r:embed="rId8"/>
                <a:stretch>
                  <a:fillRect l="-2765" t="-2206" r="-138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3655382" y="2905858"/>
            <a:ext cx="41238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b)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Diameter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when the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circumference is 20cm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992145" y="3481400"/>
                <a:ext cx="1356012" cy="1180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  C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20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6.37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 </a:t>
                </a: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145" y="3481400"/>
                <a:ext cx="1356012" cy="1180451"/>
              </a:xfrm>
              <a:prstGeom prst="rect">
                <a:avLst/>
              </a:prstGeom>
              <a:blipFill>
                <a:blip r:embed="rId9"/>
                <a:stretch>
                  <a:fillRect l="-2703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5876067" y="1669165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Perimeter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11489" y="1969158"/>
            <a:ext cx="1261037" cy="69688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694983" y="262420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6cm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311488" y="2666046"/>
            <a:ext cx="119747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105127" y="2790501"/>
                <a:ext cx="1534266" cy="558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127" y="2790501"/>
                <a:ext cx="1534266" cy="5582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6119945" y="3322471"/>
                <a:ext cx="1511568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×6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945" y="3322471"/>
                <a:ext cx="1511568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6117245" y="3867693"/>
                <a:ext cx="130676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= 15.42cm</a:t>
                </a: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45" y="3867693"/>
                <a:ext cx="1306768" cy="584775"/>
              </a:xfrm>
              <a:prstGeom prst="rect">
                <a:avLst/>
              </a:prstGeom>
              <a:blipFill>
                <a:blip r:embed="rId13"/>
                <a:stretch>
                  <a:fillRect l="-2326" r="-139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8009877" y="1694169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Arc length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7910867" y="2065955"/>
                <a:ext cx="1746440" cy="453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867" y="2065955"/>
                <a:ext cx="1746440" cy="453586"/>
              </a:xfrm>
              <a:prstGeom prst="rect">
                <a:avLst/>
              </a:prstGeom>
              <a:blipFill>
                <a:blip r:embed="rId14"/>
                <a:stretch>
                  <a:fillRect l="-2098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7902785" y="2522159"/>
                <a:ext cx="2199769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×2×10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85" y="2522159"/>
                <a:ext cx="2199769" cy="442044"/>
              </a:xfrm>
              <a:prstGeom prst="rect">
                <a:avLst/>
              </a:prstGeom>
              <a:blipFill>
                <a:blip r:embed="rId15"/>
                <a:stretch>
                  <a:fillRect l="-1385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 rot="20763079">
            <a:off x="9667394" y="2332405"/>
            <a:ext cx="346970" cy="193197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9621026" y="1657691"/>
            <a:ext cx="2728010" cy="857599"/>
            <a:chOff x="8338682" y="1657690"/>
            <a:chExt cx="2728010" cy="857599"/>
          </a:xfrm>
        </p:grpSpPr>
        <p:grpSp>
          <p:nvGrpSpPr>
            <p:cNvPr id="60" name="Group 5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55" name="Straight Arrow Connector 54"/>
              <p:cNvCxnSpPr>
                <a:stCxn id="50" idx="2"/>
                <a:endCxn id="50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10cm</a:t>
                </a: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28</a:t>
              </a:r>
              <a:r>
                <a:rPr lang="en-GB" sz="1400" baseline="30000" dirty="0">
                  <a:solidFill>
                    <a:prstClr val="black"/>
                  </a:solidFill>
                  <a:latin typeface="Calibri" panose="020F0502020204030204"/>
                </a:rPr>
                <a:t>o</a:t>
              </a:r>
              <a:endParaRPr lang="en-GB" sz="14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7910867" y="2996752"/>
                <a:ext cx="1848904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×20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867" y="2996752"/>
                <a:ext cx="1848904" cy="442044"/>
              </a:xfrm>
              <a:prstGeom prst="rect">
                <a:avLst/>
              </a:prstGeom>
              <a:blipFill>
                <a:blip r:embed="rId17"/>
                <a:stretch>
                  <a:fillRect l="-1980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7922750" y="3472531"/>
                <a:ext cx="1295547" cy="687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  = 4.89cm</a:t>
                </a:r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750" y="3472531"/>
                <a:ext cx="1295547" cy="687561"/>
              </a:xfrm>
              <a:prstGeom prst="rect">
                <a:avLst/>
              </a:prstGeom>
              <a:blipFill>
                <a:blip r:embed="rId18"/>
                <a:stretch>
                  <a:fillRect l="-2830" r="-1415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9659895" y="5149129"/>
            <a:ext cx="2728010" cy="857599"/>
            <a:chOff x="8338682" y="1657690"/>
            <a:chExt cx="2728010" cy="857599"/>
          </a:xfrm>
        </p:grpSpPr>
        <p:grpSp>
          <p:nvGrpSpPr>
            <p:cNvPr id="70" name="Group 6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73" name="Straight Arrow Connector 72"/>
              <p:cNvCxnSpPr>
                <a:stCxn id="72" idx="2"/>
                <a:endCxn id="72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8cm</a:t>
                </a: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40</a:t>
              </a:r>
              <a:r>
                <a:rPr lang="en-GB" sz="1400" baseline="30000" dirty="0">
                  <a:solidFill>
                    <a:prstClr val="black"/>
                  </a:solidFill>
                  <a:latin typeface="Calibri" panose="020F0502020204030204"/>
                </a:rPr>
                <a:t>o</a:t>
              </a:r>
              <a:endParaRPr lang="en-GB" sz="14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730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Foundation</a:t>
            </a:r>
          </a:p>
          <a:p>
            <a:pPr algn="ctr" defTabSz="457200">
              <a:defRPr/>
            </a:pPr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AREA OF CIRCLES AND PART CIRCLES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457200">
              <a:defRPr/>
            </a:pPr>
            <a:endParaRPr lang="en-GB" sz="200" b="1" dirty="0">
              <a:solidFill>
                <a:srgbClr val="E7E6E6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Circle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Area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Radius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Diameter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Pi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Sector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20712" y="120225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7" y="1200330"/>
            <a:ext cx="729778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32665" y="6333312"/>
                <a:ext cx="5746661" cy="43678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ANSWERS: 1) </a:t>
                </a:r>
                <a14:m>
                  <m:oMath xmlns:m="http://schemas.openxmlformats.org/officeDocument/2006/math">
                    <m:r>
                      <a:rPr lang="en-GB" sz="11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81</m:t>
                    </m:r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254.47cm</a:t>
                </a:r>
                <a:r>
                  <a:rPr lang="en-GB" sz="1100" baseline="30000" dirty="0">
                    <a:solidFill>
                      <a:prstClr val="black"/>
                    </a:solidFill>
                    <a:latin typeface="Calibri" panose="020F0502020204030204"/>
                  </a:rPr>
                  <a:t>2</a:t>
                </a:r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 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1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1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45</m:t>
                            </m:r>
                          </m:num>
                          <m:den>
                            <m:r>
                              <a:rPr lang="en-GB" sz="11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3.78cm</a:t>
                </a:r>
                <a:r>
                  <a:rPr lang="en-GB" sz="1100" baseline="30000" dirty="0">
                    <a:solidFill>
                      <a:prstClr val="black"/>
                    </a:solidFill>
                    <a:latin typeface="Calibri" panose="020F0502020204030204"/>
                  </a:rPr>
                  <a:t>2</a:t>
                </a:r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 3) </a:t>
                </a:r>
                <a14:m>
                  <m:oMath xmlns:m="http://schemas.openxmlformats.org/officeDocument/2006/math"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32</m:t>
                    </m:r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100.53cm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GB" sz="11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22.34cm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32665" y="6333312"/>
                <a:ext cx="5746661" cy="4367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368730" y="5401814"/>
            <a:ext cx="1898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2000" b="1" dirty="0">
                <a:solidFill>
                  <a:srgbClr val="32A7DF"/>
                </a:solidFill>
                <a:latin typeface="Calibri" panose="020F0502020204030204"/>
              </a:rPr>
              <a:t>539, 540, 542-543, 546-547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Key Concepts</a:t>
            </a:r>
          </a:p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2665" y="5046418"/>
            <a:ext cx="57052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Calculate: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area of a circle with a radius of 9cm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radius of a circle with an area of 45cm</a:t>
            </a:r>
            <a:r>
              <a:rPr lang="en-GB" sz="1400" baseline="30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area of a semicircle with diameter of 16cm</a:t>
            </a:r>
          </a:p>
          <a:p>
            <a:pPr marL="342900" indent="-342900" defTabSz="457200">
              <a:buFontTx/>
              <a:buAutoNum type="arabicParenR"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The area of the sector in the diagram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3658591" y="1368671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Calculate: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223473" y="1659590"/>
                <a:ext cx="2321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 </a:t>
                </a: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area </a:t>
                </a: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of a circle is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calculated by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473" y="1659590"/>
                <a:ext cx="2321420" cy="523220"/>
              </a:xfrm>
              <a:prstGeom prst="rect">
                <a:avLst/>
              </a:prstGeom>
              <a:blipFill>
                <a:blip r:embed="rId4"/>
                <a:stretch>
                  <a:fillRect l="-787" t="-2326" b="-1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196348" y="2455640"/>
                <a:ext cx="2333896" cy="632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</a:t>
                </a: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 area of a sector</a:t>
                </a: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 is calculated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348" y="2455640"/>
                <a:ext cx="2333896" cy="632866"/>
              </a:xfrm>
              <a:prstGeom prst="rect">
                <a:avLst/>
              </a:prstGeom>
              <a:blipFill>
                <a:blip r:embed="rId5"/>
                <a:stretch>
                  <a:fillRect l="-783" t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3650855" y="1650328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Area</a:t>
            </a:r>
          </a:p>
        </p:txBody>
      </p:sp>
      <p:sp>
        <p:nvSpPr>
          <p:cNvPr id="11" name="Oval 10"/>
          <p:cNvSpPr/>
          <p:nvPr/>
        </p:nvSpPr>
        <p:spPr>
          <a:xfrm>
            <a:off x="3820026" y="2057859"/>
            <a:ext cx="811538" cy="769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7131" y="220174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3cm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631564" y="1967749"/>
                <a:ext cx="129073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A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</a:t>
                </a: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 = 28.3cm</a:t>
                </a:r>
                <a:r>
                  <a:rPr lang="en-GB" sz="1600" baseline="30000" dirty="0">
                    <a:solidFill>
                      <a:srgbClr val="FF0000"/>
                    </a:solidFill>
                    <a:latin typeface="Calibri" panose="020F0502020204030204"/>
                  </a:rPr>
                  <a:t>2</a:t>
                </a:r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64" y="1967749"/>
                <a:ext cx="1290738" cy="830997"/>
              </a:xfrm>
              <a:prstGeom prst="rect">
                <a:avLst/>
              </a:prstGeom>
              <a:blipFill>
                <a:blip r:embed="rId6"/>
                <a:stretch>
                  <a:fillRect l="-283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3655382" y="2905858"/>
            <a:ext cx="41238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b)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Radius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when the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area is 20cm</a:t>
            </a:r>
            <a:r>
              <a:rPr lang="en-GB" sz="1600" baseline="30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392145" y="3490632"/>
                <a:ext cx="1436932" cy="934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  A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20 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45" y="3490632"/>
                <a:ext cx="1436932" cy="934230"/>
              </a:xfrm>
              <a:prstGeom prst="rect">
                <a:avLst/>
              </a:prstGeom>
              <a:blipFill>
                <a:blip r:embed="rId7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5876067" y="1669165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Area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1489" y="1925613"/>
            <a:ext cx="1261037" cy="69688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726003" y="255514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12cm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105127" y="2790501"/>
                <a:ext cx="1241750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127" y="2790501"/>
                <a:ext cx="1241750" cy="5848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6119946" y="3322470"/>
                <a:ext cx="1247777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946" y="3322470"/>
                <a:ext cx="1247777" cy="5848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6117245" y="3867693"/>
                <a:ext cx="13756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= 56.55cm</a:t>
                </a:r>
                <a:r>
                  <a:rPr lang="en-GB" sz="1600" baseline="30000" dirty="0">
                    <a:solidFill>
                      <a:srgbClr val="FF0000"/>
                    </a:solidFill>
                    <a:latin typeface="Calibri" panose="020F0502020204030204"/>
                  </a:rPr>
                  <a:t>2</a:t>
                </a:r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45" y="3867693"/>
                <a:ext cx="1375698" cy="584775"/>
              </a:xfrm>
              <a:prstGeom prst="rect">
                <a:avLst/>
              </a:prstGeom>
              <a:blipFill>
                <a:blip r:embed="rId11"/>
                <a:stretch>
                  <a:fillRect l="-2212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8009877" y="1694169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Area of a sector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7910867" y="2065955"/>
                <a:ext cx="1875450" cy="453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867" y="2065955"/>
                <a:ext cx="1875450" cy="453586"/>
              </a:xfrm>
              <a:prstGeom prst="rect">
                <a:avLst/>
              </a:prstGeom>
              <a:blipFill>
                <a:blip r:embed="rId12"/>
                <a:stretch>
                  <a:fillRect l="-1954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7902784" y="2522159"/>
                <a:ext cx="1995290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84" y="2522159"/>
                <a:ext cx="1995290" cy="442044"/>
              </a:xfrm>
              <a:prstGeom prst="rect">
                <a:avLst/>
              </a:prstGeom>
              <a:blipFill>
                <a:blip r:embed="rId13"/>
                <a:stretch>
                  <a:fillRect l="-1524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9477120" y="3471346"/>
            <a:ext cx="2728010" cy="857599"/>
            <a:chOff x="8338682" y="1657690"/>
            <a:chExt cx="2728010" cy="857599"/>
          </a:xfrm>
        </p:grpSpPr>
        <p:grpSp>
          <p:nvGrpSpPr>
            <p:cNvPr id="60" name="Group 5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55" name="Straight Arrow Connector 54"/>
              <p:cNvCxnSpPr>
                <a:stCxn id="50" idx="2"/>
                <a:endCxn id="50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10cm</a:t>
                </a: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28</a:t>
              </a:r>
              <a:r>
                <a:rPr lang="en-GB" sz="1400" baseline="30000" dirty="0">
                  <a:solidFill>
                    <a:prstClr val="black"/>
                  </a:solidFill>
                  <a:latin typeface="Calibri" panose="020F0502020204030204"/>
                </a:rPr>
                <a:t>o</a:t>
              </a:r>
              <a:endParaRPr lang="en-GB" sz="14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7910868" y="2996752"/>
                <a:ext cx="1962717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868" y="2996752"/>
                <a:ext cx="1962717" cy="442044"/>
              </a:xfrm>
              <a:prstGeom prst="rect">
                <a:avLst/>
              </a:prstGeom>
              <a:blipFill>
                <a:blip r:embed="rId15"/>
                <a:stretch>
                  <a:fillRect l="-1863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7922749" y="3472531"/>
                <a:ext cx="1399742" cy="688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  = 24.43cm</a:t>
                </a:r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749" y="3472531"/>
                <a:ext cx="1399742" cy="688073"/>
              </a:xfrm>
              <a:prstGeom prst="rect">
                <a:avLst/>
              </a:prstGeom>
              <a:blipFill>
                <a:blip r:embed="rId16"/>
                <a:stretch>
                  <a:fillRect l="-2620" r="-1310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9659895" y="5149129"/>
            <a:ext cx="2728010" cy="857599"/>
            <a:chOff x="8338682" y="1657690"/>
            <a:chExt cx="2728010" cy="857599"/>
          </a:xfrm>
        </p:grpSpPr>
        <p:grpSp>
          <p:nvGrpSpPr>
            <p:cNvPr id="70" name="Group 6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73" name="Straight Arrow Connector 72"/>
              <p:cNvCxnSpPr>
                <a:stCxn id="72" idx="2"/>
                <a:endCxn id="72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8cm</a:t>
                </a: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40</a:t>
              </a:r>
              <a:r>
                <a:rPr lang="en-GB" sz="1400" baseline="30000" dirty="0">
                  <a:solidFill>
                    <a:prstClr val="black"/>
                  </a:solidFill>
                  <a:latin typeface="Calibri" panose="020F0502020204030204"/>
                </a:rPr>
                <a:t>o</a:t>
              </a:r>
              <a:endParaRPr lang="en-GB" sz="14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21737" y="3375342"/>
            <a:ext cx="1475959" cy="1447439"/>
          </a:xfrm>
          <a:prstGeom prst="rect">
            <a:avLst/>
          </a:prstGeom>
        </p:spPr>
      </p:pic>
      <p:cxnSp>
        <p:nvCxnSpPr>
          <p:cNvPr id="27" name="Straight Arrow Connector 26"/>
          <p:cNvCxnSpPr>
            <a:endCxn id="11" idx="6"/>
          </p:cNvCxnSpPr>
          <p:nvPr/>
        </p:nvCxnSpPr>
        <p:spPr>
          <a:xfrm>
            <a:off x="4214452" y="2438881"/>
            <a:ext cx="417112" cy="35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4550490" y="3348732"/>
                <a:ext cx="1291247" cy="1187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dirty="0">
                    <a:solidFill>
                      <a:srgbClr val="FF0000"/>
                    </a:solidFill>
                    <a:latin typeface="Calibri" panose="020F0502020204030204"/>
                  </a:rPr>
                  <a:t>Or  </a:t>
                </a:r>
                <a14:m>
                  <m:oMath xmlns:m="http://schemas.openxmlformats.org/officeDocument/2006/math">
                    <m:r>
                      <a:rPr lang="en-GB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2.52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libri" panose="020F0502020204030204"/>
                  </a:rPr>
                  <a:t> </a:t>
                </a: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490" y="3348732"/>
                <a:ext cx="1291247" cy="1187697"/>
              </a:xfrm>
              <a:prstGeom prst="rect">
                <a:avLst/>
              </a:prstGeom>
              <a:blipFill>
                <a:blip r:embed="rId18"/>
                <a:stretch>
                  <a:fillRect l="-3774" b="-7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6311489" y="2622501"/>
            <a:ext cx="1181455" cy="0"/>
          </a:xfrm>
          <a:prstGeom prst="straightConnector1">
            <a:avLst/>
          </a:prstGeom>
          <a:ln>
            <a:solidFill>
              <a:srgbClr val="2C278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840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440</Words>
  <Application>Microsoft Office PowerPoint</Application>
  <PresentationFormat>Widescreen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2</cp:revision>
  <dcterms:created xsi:type="dcterms:W3CDTF">2023-03-29T13:41:02Z</dcterms:created>
  <dcterms:modified xsi:type="dcterms:W3CDTF">2023-03-29T13:42:43Z</dcterms:modified>
</cp:coreProperties>
</file>