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9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60D08-5420-4C7E-A2D9-314C463F4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63360F-9A6C-46B1-BEE2-365545CB6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EC9BB-C2EF-495C-A4B8-CB10CCAF5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5485-8DFC-4AB3-B159-4B5DCB9BD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51499-3C2E-4A0E-8C7F-59CC6A225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184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8470B-BB3F-4F5F-AA9C-FFB53CD75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8DDFA4-FCEF-408F-82C0-766E5C7764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7A0B1-B868-4B39-9D1D-AF70D904A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2DF42-B4AA-4FA3-9FE7-316D8C56F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068B7-AD80-4026-B714-BD6D4E27C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73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6B58A5-030E-479E-8E5D-EF7A07E0D5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292B88-A2DF-4C75-B1A8-5AB1FCC17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C425E-1423-49D2-AC0E-8CBB13B9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38622-2522-4D0D-BF8B-88222278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B95C0-E1BA-4684-B12C-93A13097A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74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658C-3E4A-4AD2-AC6D-118092E92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8DB6F-6497-4299-9715-966440EFD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F8E9F-FCC4-4408-958A-8F983D49E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5AA06-DBE3-440D-ADA2-CFD7EC3CF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9E81F-F384-44C7-9CF2-E8E4FCD41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24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4EE8F-1486-445F-8A39-ADF7EA06E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29FF93-A4CC-4C69-A6EB-2CC0975A6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12C10-DEFA-459F-B1A2-D45B040EA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33AE8-99E1-48DC-8F64-3B418E25A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879ED-13D0-49CF-9341-1BCE83EAB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72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3BFC7-4B8B-4A36-9998-09EFF7C38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332D4-4FF2-4179-ADF7-D929EDB50E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BD63C7-A599-4675-8564-F6982EC62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F5BBB7-4459-4016-88BE-A64AF8266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129F4-2546-4E22-B78C-38EBC0345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19AD86-C612-4A24-8767-CF935BE8C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90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F65A3-6814-4B9D-887E-B17959AC4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48FD8-56E1-46EF-B1D1-458124068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E2F653-72DE-4CA6-A000-38F9286E8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694020-6516-40ED-958C-2635901D7D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4DEA3B-A340-4208-A749-DF0FCEE3C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4DCDC0-8D6B-4F37-B94A-637E94797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73025E-84D3-4A36-8DCD-1014DFE90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298B5F-93B0-4FC4-B868-1CD7A34E7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80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C92E0-99E4-4369-A8CE-C49DEB00C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AB4B33-0FFB-44D5-A6FD-FFA9D03ED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892BCB-2D6F-4A2D-9F7C-4E4EBED77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1B56AD-EBCE-4513-962C-E6E5FC5A0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49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BC430B-5AFB-453F-B19D-03AB3841F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F90EA-D421-48EB-A7AD-01605F55F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0715B-629A-4DEE-A32F-D65F5762E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1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2A31-0657-4981-BF37-AD494EC0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A2F6D-D238-4B62-B8EB-420B28642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49D20-1D6E-44B7-8254-8FA64787C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E1FDF2-BF37-442D-9C41-7A12396D0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2AFEE-4CF7-4366-B98E-9195705E4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D86EFD-2EC2-49A3-8805-549F00C6E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1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029A6-81BA-4E2E-BA04-D094A60C3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D682F2-ACC2-4C50-929A-A1491DBFE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3A67F-1B08-4A2C-9F87-C94462047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9C0D8-9441-400A-9899-CEF5543EB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4901-DB6E-4D8A-B2EA-A33E51CC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89BEE4-4D84-4648-813E-0FEB727CD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43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017306-2E23-4FC6-9807-564DE96E9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13519-D650-440D-ACFF-F77E8ACC8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8A0D4-41C2-49CB-B15A-C54F3C9DC7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DB668-B37D-4F0F-A083-7F7C48434633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6EB5B-A165-4119-98C5-4CF19D6BB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7BA57-0FD7-4195-AD0B-8B23A8A719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5996B-CFAF-446F-91D4-795382DD9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15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1702" y="0"/>
            <a:ext cx="950105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10 Higher</a:t>
            </a:r>
            <a:endParaRPr lang="en-GB" sz="32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EQUATION OF A CIRCLE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880353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0" b="1" dirty="0">
              <a:solidFill>
                <a:srgbClr val="32A7DF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12671" y="1200329"/>
            <a:ext cx="2194558" cy="3606802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06227" y="4850278"/>
            <a:ext cx="1337915" cy="189297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914412" y="4860527"/>
            <a:ext cx="6040003" cy="1548732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 rot="10800000">
                <a:off x="4914410" y="6448717"/>
                <a:ext cx="6051858" cy="30296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ANSWER  1) 5  2) 7  3) 16  4)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22</m:t>
                        </m:r>
                      </m:e>
                    </m:rad>
                  </m:oMath>
                </a14:m>
                <a:r>
                  <a:rPr lang="en-GB" sz="1200" dirty="0"/>
                  <a:t>  </a:t>
                </a:r>
                <a:endParaRPr lang="en-GB" sz="1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914410" y="6448717"/>
                <a:ext cx="6051858" cy="302968"/>
              </a:xfrm>
              <a:prstGeom prst="rect">
                <a:avLst/>
              </a:prstGeom>
              <a:blipFill>
                <a:blip r:embed="rId3"/>
                <a:stretch>
                  <a:fillRect t="-1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ounded Rectangle 23"/>
          <p:cNvSpPr/>
          <p:nvPr/>
        </p:nvSpPr>
        <p:spPr>
          <a:xfrm>
            <a:off x="3506227" y="1172022"/>
            <a:ext cx="7460043" cy="3608983"/>
          </a:xfrm>
          <a:prstGeom prst="roundRect">
            <a:avLst>
              <a:gd name="adj" fmla="val 849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592142" y="5067570"/>
            <a:ext cx="116608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Radius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Centre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Sketch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Square root</a:t>
            </a:r>
          </a:p>
          <a:p>
            <a:pPr algn="ctr"/>
            <a:endParaRPr lang="en-GB" sz="1600" dirty="0">
              <a:latin typeface="Calibri" panose="020F0502020204030204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192227" y="1173712"/>
            <a:ext cx="1192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Examples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584203" y="1181607"/>
            <a:ext cx="1456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Key Concepts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02552" y="5335099"/>
            <a:ext cx="127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33A7DF"/>
                </a:solidFill>
              </a:rPr>
              <a:t>314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1272109" y="2438164"/>
                <a:ext cx="20479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dirty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dirty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𝑟𝑎𝑑𝑖𝑢𝑠</m:t>
                          </m:r>
                        </m:e>
                        <m:sup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109" y="2438164"/>
                <a:ext cx="2047905" cy="369332"/>
              </a:xfrm>
              <a:prstGeom prst="rect">
                <a:avLst/>
              </a:prstGeom>
              <a:blipFill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4829" y="1697159"/>
            <a:ext cx="2734984" cy="26955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2671" y="1581866"/>
            <a:ext cx="21336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The </a:t>
            </a:r>
            <a:r>
              <a:rPr lang="en-GB" sz="1600" b="1" dirty="0"/>
              <a:t>equation of a circle </a:t>
            </a:r>
            <a:r>
              <a:rPr lang="en-GB" sz="1600" dirty="0"/>
              <a:t>will be in the format: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45771" y="2867608"/>
            <a:ext cx="21336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The </a:t>
            </a:r>
            <a:r>
              <a:rPr lang="en-GB" sz="1600" b="1" dirty="0"/>
              <a:t>centre</a:t>
            </a:r>
            <a:r>
              <a:rPr lang="en-GB" sz="1600" dirty="0"/>
              <a:t> of each circle will be at the coordinate </a:t>
            </a:r>
            <a:r>
              <a:rPr lang="en-GB" sz="1600" b="1" dirty="0"/>
              <a:t>(0,0).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7596708" y="1628031"/>
                <a:ext cx="20479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dirty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dirty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708" y="1628031"/>
                <a:ext cx="2047905" cy="369332"/>
              </a:xfrm>
              <a:prstGeom prst="rect">
                <a:avLst/>
              </a:prstGeom>
              <a:blipFill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796363" y="2130068"/>
                <a:ext cx="1648593" cy="6779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𝑅𝑎𝑑𝑖𝑢𝑠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              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±2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363" y="2130068"/>
                <a:ext cx="1648593" cy="6779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7236247" y="3003731"/>
            <a:ext cx="3334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Therefore we can plot the following coordinates to support us sketching our graph: (0,2), (0,-2), (2,0), (-2,0)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322321" y="2976512"/>
            <a:ext cx="10493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68512" y="2682941"/>
            <a:ext cx="757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radius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958517" y="4943659"/>
                <a:ext cx="6042426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Calculate the length of the radius for each of the following equations of circles:</a:t>
                </a:r>
              </a:p>
              <a:p>
                <a:r>
                  <a:rPr lang="en-GB" sz="1600" dirty="0"/>
                  <a:t>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25</m:t>
                    </m:r>
                  </m:oMath>
                </a14:m>
                <a:r>
                  <a:rPr lang="en-GB" sz="1600" dirty="0"/>
                  <a:t>		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49</m:t>
                    </m:r>
                  </m:oMath>
                </a14:m>
                <a:endParaRPr lang="en-GB" sz="1600" dirty="0"/>
              </a:p>
              <a:p>
                <a:endParaRPr lang="en-GB" sz="1600" dirty="0"/>
              </a:p>
              <a:p>
                <a:r>
                  <a:rPr lang="en-GB" sz="1600" dirty="0"/>
                  <a:t>3)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256</m:t>
                    </m:r>
                  </m:oMath>
                </a14:m>
                <a:r>
                  <a:rPr lang="en-GB" sz="1600" dirty="0"/>
                  <a:t>		4)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22</m:t>
                    </m:r>
                  </m:oMath>
                </a14:m>
                <a:endParaRPr lang="en-GB" sz="16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8517" y="4943659"/>
                <a:ext cx="6042426" cy="1323439"/>
              </a:xfrm>
              <a:prstGeom prst="rect">
                <a:avLst/>
              </a:prstGeom>
              <a:blipFill>
                <a:blip r:embed="rId8"/>
                <a:stretch>
                  <a:fillRect l="-504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4196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1702" y="0"/>
            <a:ext cx="950105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10 Higher</a:t>
            </a:r>
          </a:p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TANGENT TO A CIRCLE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880353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0" b="1" dirty="0">
              <a:solidFill>
                <a:srgbClr val="32A7DF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12671" y="1200329"/>
            <a:ext cx="2194558" cy="3606802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06227" y="4850278"/>
            <a:ext cx="1337915" cy="189297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914412" y="4860527"/>
            <a:ext cx="6040003" cy="1548732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 rot="10800000">
                <a:off x="4914410" y="6423004"/>
                <a:ext cx="6051858" cy="35439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ANSWER  </a:t>
                </a:r>
                <a14:m>
                  <m:oMath xmlns:m="http://schemas.openxmlformats.org/officeDocument/2006/math">
                    <m:r>
                      <a:rPr lang="en-GB" sz="12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200" i="1" dirty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2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 dirty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914410" y="6423004"/>
                <a:ext cx="6051858" cy="354392"/>
              </a:xfrm>
              <a:prstGeom prst="rect">
                <a:avLst/>
              </a:prstGeom>
              <a:blipFill>
                <a:blip r:embed="rId3"/>
                <a:stretch>
                  <a:fillRect t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ounded Rectangle 23"/>
          <p:cNvSpPr/>
          <p:nvPr/>
        </p:nvSpPr>
        <p:spPr>
          <a:xfrm>
            <a:off x="3506227" y="1172022"/>
            <a:ext cx="7460043" cy="3608983"/>
          </a:xfrm>
          <a:prstGeom prst="roundRect">
            <a:avLst>
              <a:gd name="adj" fmla="val 849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75394" y="4907166"/>
            <a:ext cx="14253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Radius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Tangent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Negative reciprocal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Perpendicular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Gradient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192227" y="1173712"/>
            <a:ext cx="1192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Examples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584203" y="1181607"/>
            <a:ext cx="1456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Key Concepts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02552" y="5335099"/>
            <a:ext cx="127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33A7DF"/>
                </a:solidFill>
              </a:rPr>
              <a:t>320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12670" y="1612509"/>
            <a:ext cx="22240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 </a:t>
            </a:r>
            <a:r>
              <a:rPr lang="en-GB" sz="1400" b="1" dirty="0"/>
              <a:t>tangent</a:t>
            </a:r>
            <a:r>
              <a:rPr lang="en-GB" sz="1400" dirty="0"/>
              <a:t> touches a circle at </a:t>
            </a:r>
            <a:r>
              <a:rPr lang="en-GB" sz="1400" b="1" dirty="0"/>
              <a:t>one point</a:t>
            </a:r>
            <a:r>
              <a:rPr lang="en-GB" sz="1400" dirty="0"/>
              <a:t>.</a:t>
            </a:r>
          </a:p>
          <a:p>
            <a:endParaRPr lang="en-GB" sz="1400" dirty="0"/>
          </a:p>
          <a:p>
            <a:r>
              <a:rPr lang="en-GB" sz="1400" dirty="0"/>
              <a:t>A </a:t>
            </a:r>
            <a:r>
              <a:rPr lang="en-GB" sz="1400" b="1" dirty="0"/>
              <a:t>tangent</a:t>
            </a:r>
            <a:r>
              <a:rPr lang="en-GB" sz="1400" dirty="0"/>
              <a:t> line is </a:t>
            </a:r>
            <a:r>
              <a:rPr lang="en-GB" sz="1400" b="1" dirty="0"/>
              <a:t>perpendicular</a:t>
            </a:r>
            <a:r>
              <a:rPr lang="en-GB" sz="1400" dirty="0"/>
              <a:t> to the </a:t>
            </a:r>
            <a:r>
              <a:rPr lang="en-GB" sz="1400" b="1" dirty="0"/>
              <a:t>radius</a:t>
            </a:r>
            <a:r>
              <a:rPr lang="en-GB" sz="1400" dirty="0"/>
              <a:t> of the circle.</a:t>
            </a:r>
          </a:p>
          <a:p>
            <a:endParaRPr lang="en-GB" sz="1400" dirty="0"/>
          </a:p>
          <a:p>
            <a:r>
              <a:rPr lang="en-GB" sz="1400" dirty="0"/>
              <a:t>The gradient of the tangent is the </a:t>
            </a:r>
            <a:r>
              <a:rPr lang="en-GB" sz="1400" b="1" dirty="0"/>
              <a:t>negative reciprocal</a:t>
            </a:r>
            <a:r>
              <a:rPr lang="en-GB" sz="1400" dirty="0"/>
              <a:t> of the gradient of the equation of the line of the radius.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2892" y="1373767"/>
            <a:ext cx="2169194" cy="184112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098517" y="1613729"/>
                <a:ext cx="4823868" cy="30534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1) Find the equation of the line which is the radius of the circle.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𝑔𝑟𝑎𝑑𝑖𝑒𝑛𝑡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𝑡h𝑒𝑟𝑒𝑓𝑜𝑟𝑒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  <a:p>
                <a:endParaRPr lang="en-GB" sz="1400" dirty="0"/>
              </a:p>
              <a:p>
                <a:r>
                  <a:rPr lang="en-GB" sz="1400" dirty="0"/>
                  <a:t>2) The tangent is perpendicular to the radius.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𝑔𝑟𝑎𝑑𝑖𝑒𝑛𝑡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𝑡𝑎𝑛𝑔𝑒𝑛𝑡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𝑛𝑒𝑔𝑎𝑡𝑖𝑣𝑒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𝑟𝑒𝑐𝑖𝑝𝑟𝑜𝑐𝑎𝑙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=−2  </m:t>
                      </m:r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3) Substitute in the given coordinate (2,1)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=−2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1=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×2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1+4=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5=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8517" y="1613729"/>
                <a:ext cx="4823868" cy="3053400"/>
              </a:xfrm>
              <a:prstGeom prst="rect">
                <a:avLst/>
              </a:prstGeom>
              <a:blipFill>
                <a:blip r:embed="rId5"/>
                <a:stretch>
                  <a:fillRect l="-379" t="-3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V="1">
            <a:off x="4708780" y="1968138"/>
            <a:ext cx="666586" cy="28332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20114629">
            <a:off x="4709176" y="1897340"/>
            <a:ext cx="564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radius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3746781" y="3235663"/>
                <a:ext cx="2307853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1400" dirty="0">
                    <a:solidFill>
                      <a:prstClr val="black"/>
                    </a:solidFill>
                  </a:rPr>
                  <a:t>Find the equation of the tangent to the circle with equation:</a:t>
                </a:r>
              </a:p>
              <a:p>
                <a:pPr lvl="0"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400" dirty="0">
                    <a:solidFill>
                      <a:prstClr val="black"/>
                    </a:solidFill>
                  </a:rPr>
                  <a:t> </a:t>
                </a:r>
              </a:p>
              <a:p>
                <a:pPr lvl="0"/>
                <a:r>
                  <a:rPr lang="en-GB" sz="1400" dirty="0">
                    <a:solidFill>
                      <a:prstClr val="black"/>
                    </a:solidFill>
                  </a:rPr>
                  <a:t>which passes through the point (2,1).</a:t>
                </a: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6781" y="3235663"/>
                <a:ext cx="2307853" cy="1384995"/>
              </a:xfrm>
              <a:prstGeom prst="rect">
                <a:avLst/>
              </a:prstGeom>
              <a:blipFill>
                <a:blip r:embed="rId6"/>
                <a:stretch>
                  <a:fillRect l="-794" t="-881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/>
              <p:cNvSpPr/>
              <p:nvPr/>
            </p:nvSpPr>
            <p:spPr>
              <a:xfrm>
                <a:off x="5032109" y="5085206"/>
                <a:ext cx="3546826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1400" dirty="0">
                    <a:solidFill>
                      <a:prstClr val="black"/>
                    </a:solidFill>
                  </a:rPr>
                  <a:t>Find the equation of the tangent to the circle with equation:</a:t>
                </a:r>
              </a:p>
              <a:p>
                <a:pPr lvl="0"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40</m:t>
                    </m:r>
                  </m:oMath>
                </a14:m>
                <a:r>
                  <a:rPr lang="en-GB" sz="1400" dirty="0">
                    <a:solidFill>
                      <a:prstClr val="black"/>
                    </a:solidFill>
                  </a:rPr>
                  <a:t> </a:t>
                </a:r>
              </a:p>
              <a:p>
                <a:pPr lvl="0"/>
                <a:r>
                  <a:rPr lang="en-GB" sz="1400" dirty="0">
                    <a:solidFill>
                      <a:prstClr val="black"/>
                    </a:solidFill>
                  </a:rPr>
                  <a:t>which passes through the point (2,6).</a:t>
                </a:r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109" y="5085206"/>
                <a:ext cx="3546826" cy="954107"/>
              </a:xfrm>
              <a:prstGeom prst="rect">
                <a:avLst/>
              </a:prstGeom>
              <a:blipFill>
                <a:blip r:embed="rId7"/>
                <a:stretch>
                  <a:fillRect l="-515" t="-1274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05965" y="4916953"/>
            <a:ext cx="1324286" cy="143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073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358</Words>
  <Application>Microsoft Office PowerPoint</Application>
  <PresentationFormat>Widescreen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4</cp:revision>
  <dcterms:created xsi:type="dcterms:W3CDTF">2023-03-29T13:29:28Z</dcterms:created>
  <dcterms:modified xsi:type="dcterms:W3CDTF">2023-03-29T13:34:50Z</dcterms:modified>
</cp:coreProperties>
</file>