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3" r:id="rId2"/>
    <p:sldId id="34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F3890-1775-479B-8CA9-6863621C79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0C302F-FEC0-4868-8D21-DD48F9292C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D870C-F124-4318-879D-DD2B85755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6299F-7D49-45FC-B8C5-F5F7A0E38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B6D09-BDED-47D8-ACCB-3F226D7C6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141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F05FB-A46E-4913-957E-35CB12F42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84C08E-1F0E-4E9D-836B-72E1D93AB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F5C2C4-2CCF-4C92-9D61-B3B05649B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08417-4A6B-454C-9E1D-F2B0CA92B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30612-C978-4C87-8834-F409DA9C6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1435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58B5B8-BF41-4C60-B3D8-39EA631016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9613FD-EE1A-4E58-A26A-BFDA16AC3D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60CF2-F448-42EE-AA3F-9A26B2058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AD048-FDA0-4E02-A0E9-2981BDB05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D989FA-E2A8-4442-B608-8421FC49A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18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83B3C-9602-4E12-B409-A2312F1DA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511C3-3E7B-4FDF-8E24-2E8245AA5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E3C79-EB6B-46BC-B24B-3E50DAED1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22874C-81D9-4820-B9D9-B06FB9B0F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4BBF64-8942-4ABC-923C-562C3AB68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926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AB8BBA-55FF-4E74-A8B8-0A55A1EA8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E124EC-6F35-403B-B7BC-5A3FAEB72D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65E6B-EBA0-456D-A1D4-179900C0C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D0B83-8874-4C04-A837-0C79ED1A1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ECA07A-41EF-4EF5-9747-DE91D52C9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81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36340-456E-4A2A-B3C3-2A9AAA26C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BE7320-165F-48F2-BC92-05BC21A320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1DFFAA-A0D6-426F-93F6-4DF6114D7D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FDF215-5BE4-4C87-B211-C3B6C0691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9DE878-6154-44D3-A2BB-2DD9D3E36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AAD88C-7A64-474A-9416-AA14937B4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784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D06B2-A781-439B-A755-DF7762767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0366A6-287F-4A1F-BF58-4853CA8068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48B270-63F0-49B1-B698-4DB55D4C0B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926103-4242-46A2-BB69-21A42860A3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AB7793-1E2F-405F-A884-B9E07C6350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BAAE7E-C4D6-42A7-B4E0-7D54B88B8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7E7166-F419-46C0-A573-F2438D073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674D51-DFDF-47EF-9A47-0923A5815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192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9C84E-4E10-4AED-93D1-C8962FFAF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F46916-FDF0-4BC1-A5A2-CCF45F1AC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BE20AF-6CC1-4264-9705-0FF7E9D69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CFFD69-EE90-4341-8A72-165BB78B4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137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E4D8E3-A68F-4631-928D-694D2DDE3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92A251-F964-4111-81B7-50AB8FF65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6F52FA-EDD2-4A9C-9125-E390F853F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906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449B4-7F45-403C-9D1F-30D97069D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B86ECA-08D7-4B33-8153-EF75E1C077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C0B377-5682-4824-913C-9CB37EBEB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E93C1B-95F9-48B6-879A-E6FED8354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ECE25-6FF9-40D6-BC7D-BD1C48A46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7C412A-9B9E-48D5-9F47-3BDC11FB3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989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6083B-8363-4541-A328-73D68EAE0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DAB824-5A14-4871-A702-974F18DD6E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0AF2CB-523B-43CF-9064-5B922F5072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932C57-4D88-4B82-8F24-FF95DF983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7C3FAF-54EC-44DB-B7AA-473E57896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B4E566-C850-489E-B56C-9D098E16A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528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099AA2-AFCF-48B1-8FC8-1461F818A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551FAE-CFF6-4066-883C-996216AF2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10A6F-011C-4E62-8A4E-89DDCA79D9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25CB1-5A18-4F0F-A095-39C97DB49F8A}" type="datetimeFigureOut">
              <a:rPr lang="en-GB" smtClean="0"/>
              <a:t>29/03/2023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3FA3F-17A4-4E62-99AE-8F2F1FC7B4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09576C-B0A9-4B55-927C-872760650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B7FF1-6576-4059-915D-0851321D04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922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122.png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13" Type="http://schemas.openxmlformats.org/officeDocument/2006/relationships/image" Target="../media/image22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2671" y="1"/>
            <a:ext cx="950105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Year 9 </a:t>
            </a:r>
            <a:r>
              <a:rPr lang="en-GB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Foundation</a:t>
            </a:r>
          </a:p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FRACTIONS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212670" y="6967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346" y="4950025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212670" y="4880353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0" b="1" dirty="0">
              <a:solidFill>
                <a:srgbClr val="32A7DF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212671" y="1200329"/>
            <a:ext cx="2194558" cy="3606802"/>
          </a:xfrm>
          <a:prstGeom prst="roundRect">
            <a:avLst>
              <a:gd name="adj" fmla="val 10148"/>
            </a:avLst>
          </a:prstGeom>
          <a:noFill/>
          <a:ln w="38100">
            <a:solidFill>
              <a:srgbClr val="FA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Key Concepts</a:t>
            </a:r>
          </a:p>
          <a:p>
            <a:pPr algn="ctr"/>
            <a:endParaRPr lang="en-GB" sz="900" b="1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506227" y="4850278"/>
            <a:ext cx="1425003" cy="1892970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192227" y="1147963"/>
            <a:ext cx="13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Examples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5001550" y="4850278"/>
            <a:ext cx="5964721" cy="1461022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 rot="10800000">
                <a:off x="5030227" y="6410734"/>
                <a:ext cx="5936043" cy="369845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ANSWERS   A  1) </a:t>
                </a:r>
                <a14:m>
                  <m:oMath xmlns:m="http://schemas.openxmlformats.org/officeDocument/2006/math">
                    <m:r>
                      <a:rPr lang="en-GB" sz="1200" i="1" dirty="0">
                        <a:latin typeface="Cambria Math" panose="02040503050406030204" pitchFamily="18" charset="0"/>
                      </a:rPr>
                      <m:t>16</m:t>
                    </m:r>
                  </m:oMath>
                </a14:m>
                <a:r>
                  <a:rPr lang="en-GB" sz="1200" dirty="0"/>
                  <a:t>    2) 96    3)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1200" dirty="0"/>
                  <a:t>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i="1" dirty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1200" i="1" dirty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1200" dirty="0"/>
                  <a:t>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i="1" dirty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1200" i="1" dirty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200" dirty="0"/>
                  <a:t>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i="1" dirty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1200" i="1" dirty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1200" dirty="0"/>
                  <a:t> </a:t>
                </a: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5030227" y="6410734"/>
                <a:ext cx="5936043" cy="3698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ounded Rectangle 23"/>
          <p:cNvSpPr/>
          <p:nvPr/>
        </p:nvSpPr>
        <p:spPr>
          <a:xfrm>
            <a:off x="3506226" y="1172022"/>
            <a:ext cx="7460044" cy="3608983"/>
          </a:xfrm>
          <a:prstGeom prst="roundRect">
            <a:avLst>
              <a:gd name="adj" fmla="val 849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angle 37"/>
              <p:cNvSpPr/>
              <p:nvPr/>
            </p:nvSpPr>
            <p:spPr>
              <a:xfrm>
                <a:off x="1258849" y="2887662"/>
                <a:ext cx="2161457" cy="13168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b="1" dirty="0"/>
                  <a:t>Equivalent fractions </a:t>
                </a:r>
                <a:r>
                  <a:rPr lang="en-GB" dirty="0"/>
                  <a:t>have the same value as one another.</a:t>
                </a:r>
              </a:p>
              <a:p>
                <a:r>
                  <a:rPr lang="en-GB" dirty="0" err="1"/>
                  <a:t>Eg</a:t>
                </a:r>
                <a:r>
                  <a:rPr lang="en-GB" dirty="0"/>
                  <a:t>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8849" y="2887662"/>
                <a:ext cx="2161457" cy="1316899"/>
              </a:xfrm>
              <a:prstGeom prst="rect">
                <a:avLst/>
              </a:prstGeom>
              <a:blipFill>
                <a:blip r:embed="rId4"/>
                <a:stretch>
                  <a:fillRect l="-2542" t="-2778" r="-1412" b="-23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1667237" y="5349957"/>
            <a:ext cx="1715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32A7DF"/>
                </a:solidFill>
              </a:rPr>
              <a:t>61, 63-70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5056353" y="4943183"/>
                <a:ext cx="4321603" cy="1349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arenR"/>
                </a:pPr>
                <a:r>
                  <a:rPr lang="en-GB" sz="1400" dirty="0"/>
                  <a:t>Calculate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1400" dirty="0"/>
                  <a:t> of 56.</a:t>
                </a:r>
              </a:p>
              <a:p>
                <a:pPr marL="342900" indent="-342900">
                  <a:buAutoNum type="arabicParenR"/>
                </a:pPr>
                <a:r>
                  <a:rPr lang="en-GB" sz="1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1400" dirty="0"/>
                  <a:t> of a number is 36, what is the original number?</a:t>
                </a:r>
              </a:p>
              <a:p>
                <a:pPr marL="342900" indent="-342900">
                  <a:buAutoNum type="arabicParenR"/>
                </a:pPr>
                <a:r>
                  <a:rPr lang="en-GB" sz="1400" dirty="0"/>
                  <a:t>Order the following in ascending order:</a:t>
                </a:r>
              </a:p>
              <a:p>
                <a:r>
                  <a:rPr lang="en-GB" sz="1400" dirty="0"/>
                  <a:t> </a:t>
                </a:r>
              </a:p>
              <a:p>
                <a:r>
                  <a:rPr lang="en-GB" sz="1400" dirty="0">
                    <a:latin typeface="Cambria Math" panose="02040503050406030204" pitchFamily="18" charset="0"/>
                  </a:rPr>
                  <a:t> </a:t>
                </a:r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6353" y="4943183"/>
                <a:ext cx="4321603" cy="1349665"/>
              </a:xfrm>
              <a:prstGeom prst="rect">
                <a:avLst/>
              </a:prstGeom>
              <a:blipFill>
                <a:blip r:embed="rId5"/>
                <a:stretch>
                  <a:fillRect l="-4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3567102" y="4983121"/>
            <a:ext cx="129163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sz="1600" b="1" dirty="0"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Fraction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Equivalent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Reciprocal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Numerator</a:t>
            </a:r>
          </a:p>
          <a:p>
            <a:pPr algn="ctr"/>
            <a:r>
              <a:rPr lang="en-GB" sz="1600" dirty="0">
                <a:latin typeface="Calibri" panose="020F0502020204030204" pitchFamily="34" charset="0"/>
              </a:rPr>
              <a:t>Denominator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199595" y="1669932"/>
            <a:ext cx="2241562" cy="903902"/>
            <a:chOff x="67935" y="3305741"/>
            <a:chExt cx="2241562" cy="90390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67935" y="3305741"/>
                  <a:ext cx="472950" cy="90390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GB" sz="2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en-GB" sz="28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den>
                        </m:f>
                      </m:oMath>
                    </m:oMathPara>
                  </a14:m>
                  <a:endParaRPr lang="en-GB" sz="2800" dirty="0"/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935" y="3305741"/>
                  <a:ext cx="472950" cy="90390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TextBox 5"/>
            <p:cNvSpPr txBox="1"/>
            <p:nvPr/>
          </p:nvSpPr>
          <p:spPr>
            <a:xfrm>
              <a:off x="741504" y="3435156"/>
              <a:ext cx="156799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2000" u="sng" dirty="0"/>
                <a:t>Numerator</a:t>
              </a:r>
            </a:p>
            <a:p>
              <a:pPr algn="ctr"/>
              <a:r>
                <a:rPr lang="en-GB" sz="2000" dirty="0"/>
                <a:t>Denominator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487683" y="3748983"/>
              <a:ext cx="383177" cy="0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3540154" y="1334736"/>
                <a:ext cx="1650516" cy="4410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600" dirty="0"/>
                  <a:t>Calculate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dirty="0"/>
                  <a:t> of 65: </a:t>
                </a:r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154" y="1334736"/>
                <a:ext cx="1650516" cy="441018"/>
              </a:xfrm>
              <a:prstGeom prst="rect">
                <a:avLst/>
              </a:prstGeom>
              <a:blipFill>
                <a:blip r:embed="rId8"/>
                <a:stretch>
                  <a:fillRect l="-2222" r="-1111" b="-69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3545703" y="2014667"/>
                <a:ext cx="145584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65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÷5=13</m:t>
                      </m:r>
                    </m:oMath>
                  </m:oMathPara>
                </a14:m>
                <a:endParaRPr lang="en-GB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13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×4=52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5703" y="2014667"/>
                <a:ext cx="1455847" cy="6463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5380915" y="1790957"/>
            <a:ext cx="1204943" cy="546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184646" y="2457599"/>
            <a:ext cx="1653760" cy="54687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6" name="Group 35"/>
          <p:cNvGrpSpPr/>
          <p:nvPr/>
        </p:nvGrpSpPr>
        <p:grpSpPr>
          <a:xfrm>
            <a:off x="4278087" y="1764730"/>
            <a:ext cx="2624013" cy="1258695"/>
            <a:chOff x="3135086" y="1764729"/>
            <a:chExt cx="2624013" cy="1258695"/>
          </a:xfrm>
        </p:grpSpPr>
        <p:sp>
          <p:nvSpPr>
            <p:cNvPr id="14" name="TextBox 13"/>
            <p:cNvSpPr txBox="1"/>
            <p:nvPr/>
          </p:nvSpPr>
          <p:spPr>
            <a:xfrm>
              <a:off x="4201044" y="1764729"/>
              <a:ext cx="132497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600" dirty="0"/>
                <a:t>Divide by the </a:t>
              </a:r>
            </a:p>
            <a:p>
              <a:pPr algn="ctr"/>
              <a:r>
                <a:rPr lang="en-GB" sz="1600" dirty="0"/>
                <a:t>denominator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67967" y="2438649"/>
              <a:ext cx="179113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/>
                <a:t>Multiply this by the </a:t>
              </a:r>
            </a:p>
            <a:p>
              <a:pPr algn="ctr"/>
              <a:r>
                <a:rPr lang="en-GB" sz="1600" dirty="0"/>
                <a:t>numerator</a:t>
              </a: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flipH="1">
              <a:off x="3213463" y="1907177"/>
              <a:ext cx="987581" cy="20900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31" idx="1"/>
            </p:cNvCxnSpPr>
            <p:nvPr/>
          </p:nvCxnSpPr>
          <p:spPr>
            <a:xfrm flipH="1" flipV="1">
              <a:off x="3135086" y="2565444"/>
              <a:ext cx="906560" cy="16559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xtBox 36"/>
              <p:cNvSpPr txBox="1"/>
              <p:nvPr/>
            </p:nvSpPr>
            <p:spPr>
              <a:xfrm>
                <a:off x="3531523" y="3064573"/>
                <a:ext cx="3370576" cy="6872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dirty="0"/>
                  <a:t> of a number is 52, what is the original number? </a:t>
                </a:r>
              </a:p>
            </p:txBody>
          </p:sp>
        </mc:Choice>
        <mc:Fallback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1523" y="3064573"/>
                <a:ext cx="3370576" cy="687239"/>
              </a:xfrm>
              <a:prstGeom prst="rect">
                <a:avLst/>
              </a:prstGeom>
              <a:blipFill>
                <a:blip r:embed="rId10"/>
                <a:stretch>
                  <a:fillRect l="-904" b="-116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/>
          <p:cNvCxnSpPr/>
          <p:nvPr/>
        </p:nvCxnSpPr>
        <p:spPr>
          <a:xfrm>
            <a:off x="7175551" y="1669933"/>
            <a:ext cx="0" cy="3006571"/>
          </a:xfrm>
          <a:prstGeom prst="line">
            <a:avLst/>
          </a:prstGeom>
          <a:ln w="19050">
            <a:solidFill>
              <a:srgbClr val="87022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V="1">
            <a:off x="3540155" y="3058924"/>
            <a:ext cx="3635397" cy="5648"/>
          </a:xfrm>
          <a:prstGeom prst="line">
            <a:avLst/>
          </a:prstGeom>
          <a:ln w="19050">
            <a:solidFill>
              <a:srgbClr val="870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3547758" y="3797135"/>
                <a:ext cx="145584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52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÷4=13</m:t>
                      </m:r>
                    </m:oMath>
                  </m:oMathPara>
                </a14:m>
                <a:endParaRPr lang="en-GB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13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×5=65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7758" y="3797135"/>
                <a:ext cx="1455847" cy="64633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5291790" y="3380640"/>
            <a:ext cx="13249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dirty="0"/>
              <a:t>Divide by the </a:t>
            </a:r>
          </a:p>
          <a:p>
            <a:pPr algn="ctr"/>
            <a:r>
              <a:rPr lang="en-GB" sz="1600" dirty="0"/>
              <a:t>numerator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110967" y="4176486"/>
            <a:ext cx="1791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Multiply this by the </a:t>
            </a:r>
          </a:p>
          <a:p>
            <a:pPr algn="ctr"/>
            <a:r>
              <a:rPr lang="en-GB" sz="1600" dirty="0"/>
              <a:t>denominator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4356464" y="3688558"/>
            <a:ext cx="987581" cy="2090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 flipV="1">
            <a:off x="4278086" y="4346825"/>
            <a:ext cx="906560" cy="1655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5387590" y="3389349"/>
            <a:ext cx="1180850" cy="5169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5198361" y="4203625"/>
            <a:ext cx="1640045" cy="5169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>
                <a:off x="7875051" y="2197108"/>
                <a:ext cx="2114681" cy="5339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000" dirty="0"/>
                  <a:t>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000" dirty="0"/>
                  <a:t>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000" dirty="0"/>
                  <a:t>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15</m:t>
                        </m:r>
                      </m:den>
                    </m:f>
                  </m:oMath>
                </a14:m>
                <a:endParaRPr lang="en-GB" sz="2000" dirty="0"/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5051" y="2197108"/>
                <a:ext cx="2114681" cy="53392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7233556" y="1764729"/>
            <a:ext cx="35939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Order these fractions in ascending order: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Box 53"/>
              <p:cNvSpPr txBox="1"/>
              <p:nvPr/>
            </p:nvSpPr>
            <p:spPr>
              <a:xfrm>
                <a:off x="7845860" y="2981767"/>
                <a:ext cx="2210862" cy="5339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</m:oMath>
                </a14:m>
                <a:r>
                  <a:rPr lang="en-GB" sz="2000" dirty="0"/>
                  <a:t>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</m:oMath>
                </a14:m>
                <a:r>
                  <a:rPr lang="en-GB" sz="2000" dirty="0"/>
                  <a:t>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</m:oMath>
                </a14:m>
                <a:r>
                  <a:rPr lang="en-GB" sz="2000" dirty="0"/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30</m:t>
                        </m:r>
                      </m:den>
                    </m:f>
                  </m:oMath>
                </a14:m>
                <a:endParaRPr lang="en-GB" sz="2000" dirty="0"/>
              </a:p>
            </p:txBody>
          </p:sp>
        </mc:Choice>
        <mc:Fallback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5860" y="2981767"/>
                <a:ext cx="2210862" cy="53392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0" name="Group 59"/>
          <p:cNvGrpSpPr/>
          <p:nvPr/>
        </p:nvGrpSpPr>
        <p:grpSpPr>
          <a:xfrm>
            <a:off x="7965827" y="2651072"/>
            <a:ext cx="417102" cy="385901"/>
            <a:chOff x="6682987" y="2244921"/>
            <a:chExt cx="417102" cy="385901"/>
          </a:xfrm>
        </p:grpSpPr>
        <p:cxnSp>
          <p:nvCxnSpPr>
            <p:cNvPr id="57" name="Straight Arrow Connector 56"/>
            <p:cNvCxnSpPr/>
            <p:nvPr/>
          </p:nvCxnSpPr>
          <p:spPr>
            <a:xfrm>
              <a:off x="6731726" y="2320413"/>
              <a:ext cx="0" cy="31040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8" name="TextBox 57"/>
            <p:cNvSpPr txBox="1"/>
            <p:nvPr/>
          </p:nvSpPr>
          <p:spPr>
            <a:xfrm>
              <a:off x="6682987" y="2244921"/>
              <a:ext cx="4171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×6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8474273" y="2628676"/>
            <a:ext cx="534121" cy="385901"/>
            <a:chOff x="6682987" y="2244921"/>
            <a:chExt cx="534121" cy="385901"/>
          </a:xfrm>
        </p:grpSpPr>
        <p:cxnSp>
          <p:nvCxnSpPr>
            <p:cNvPr id="63" name="Straight Arrow Connector 62"/>
            <p:cNvCxnSpPr/>
            <p:nvPr/>
          </p:nvCxnSpPr>
          <p:spPr>
            <a:xfrm>
              <a:off x="6731726" y="2320413"/>
              <a:ext cx="0" cy="31040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6682987" y="2244921"/>
              <a:ext cx="5341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×15</a:t>
              </a: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9148475" y="2651072"/>
            <a:ext cx="417102" cy="385901"/>
            <a:chOff x="6682987" y="2244921"/>
            <a:chExt cx="417102" cy="385901"/>
          </a:xfrm>
        </p:grpSpPr>
        <p:cxnSp>
          <p:nvCxnSpPr>
            <p:cNvPr id="66" name="Straight Arrow Connector 65"/>
            <p:cNvCxnSpPr/>
            <p:nvPr/>
          </p:nvCxnSpPr>
          <p:spPr>
            <a:xfrm>
              <a:off x="6731726" y="2320413"/>
              <a:ext cx="0" cy="31040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7" name="TextBox 66"/>
            <p:cNvSpPr txBox="1"/>
            <p:nvPr/>
          </p:nvSpPr>
          <p:spPr>
            <a:xfrm>
              <a:off x="6682987" y="2244921"/>
              <a:ext cx="4171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×5</a:t>
              </a: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9722526" y="2661424"/>
            <a:ext cx="417102" cy="385901"/>
            <a:chOff x="6682987" y="2244921"/>
            <a:chExt cx="417102" cy="385901"/>
          </a:xfrm>
        </p:grpSpPr>
        <p:cxnSp>
          <p:nvCxnSpPr>
            <p:cNvPr id="69" name="Straight Arrow Connector 68"/>
            <p:cNvCxnSpPr/>
            <p:nvPr/>
          </p:nvCxnSpPr>
          <p:spPr>
            <a:xfrm>
              <a:off x="6731726" y="2320413"/>
              <a:ext cx="0" cy="31040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6682987" y="2244921"/>
              <a:ext cx="4171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×2</a:t>
              </a: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7886648" y="3466706"/>
            <a:ext cx="301686" cy="369332"/>
            <a:chOff x="6442557" y="3408191"/>
            <a:chExt cx="301686" cy="369332"/>
          </a:xfrm>
        </p:grpSpPr>
        <p:sp>
          <p:nvSpPr>
            <p:cNvPr id="61" name="TextBox 60"/>
            <p:cNvSpPr txBox="1"/>
            <p:nvPr/>
          </p:nvSpPr>
          <p:spPr>
            <a:xfrm>
              <a:off x="6442557" y="340819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71" name="Oval 70"/>
            <p:cNvSpPr/>
            <p:nvPr/>
          </p:nvSpPr>
          <p:spPr>
            <a:xfrm>
              <a:off x="6468301" y="3461625"/>
              <a:ext cx="254716" cy="298895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9629391" y="3470722"/>
            <a:ext cx="301686" cy="369332"/>
            <a:chOff x="6442557" y="3408191"/>
            <a:chExt cx="301686" cy="369332"/>
          </a:xfrm>
        </p:grpSpPr>
        <p:sp>
          <p:nvSpPr>
            <p:cNvPr id="75" name="TextBox 74"/>
            <p:cNvSpPr txBox="1"/>
            <p:nvPr/>
          </p:nvSpPr>
          <p:spPr>
            <a:xfrm>
              <a:off x="6442557" y="340819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76" name="Oval 75"/>
            <p:cNvSpPr/>
            <p:nvPr/>
          </p:nvSpPr>
          <p:spPr>
            <a:xfrm>
              <a:off x="6468301" y="3461625"/>
              <a:ext cx="254716" cy="298895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8411000" y="3465074"/>
            <a:ext cx="301686" cy="369332"/>
            <a:chOff x="6442557" y="3408191"/>
            <a:chExt cx="301686" cy="369332"/>
          </a:xfrm>
        </p:grpSpPr>
        <p:sp>
          <p:nvSpPr>
            <p:cNvPr id="79" name="TextBox 78"/>
            <p:cNvSpPr txBox="1"/>
            <p:nvPr/>
          </p:nvSpPr>
          <p:spPr>
            <a:xfrm>
              <a:off x="6442557" y="340819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80" name="Oval 79"/>
            <p:cNvSpPr/>
            <p:nvPr/>
          </p:nvSpPr>
          <p:spPr>
            <a:xfrm>
              <a:off x="6468301" y="3461625"/>
              <a:ext cx="254716" cy="298895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9076270" y="3465980"/>
            <a:ext cx="301686" cy="369332"/>
            <a:chOff x="6442557" y="3408191"/>
            <a:chExt cx="301686" cy="369332"/>
          </a:xfrm>
        </p:grpSpPr>
        <p:sp>
          <p:nvSpPr>
            <p:cNvPr id="82" name="TextBox 81"/>
            <p:cNvSpPr txBox="1"/>
            <p:nvPr/>
          </p:nvSpPr>
          <p:spPr>
            <a:xfrm>
              <a:off x="6442557" y="340819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83" name="Oval 82"/>
            <p:cNvSpPr/>
            <p:nvPr/>
          </p:nvSpPr>
          <p:spPr>
            <a:xfrm>
              <a:off x="6468301" y="3461625"/>
              <a:ext cx="254716" cy="298895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89" name="TextBox 88"/>
              <p:cNvSpPr txBox="1"/>
              <p:nvPr/>
            </p:nvSpPr>
            <p:spPr>
              <a:xfrm>
                <a:off x="8474273" y="5585936"/>
                <a:ext cx="1941557" cy="5339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2000" dirty="0"/>
                  <a:t>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2000" dirty="0"/>
                  <a:t>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2000" dirty="0"/>
                  <a:t>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2000" i="1" dirty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GB" sz="2000" dirty="0"/>
              </a:p>
            </p:txBody>
          </p:sp>
        </mc:Choice>
        <mc:Fallback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74273" y="5585936"/>
                <a:ext cx="1941557" cy="53392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TextBox 89"/>
          <p:cNvSpPr txBox="1"/>
          <p:nvPr/>
        </p:nvSpPr>
        <p:spPr>
          <a:xfrm>
            <a:off x="7207683" y="3968286"/>
            <a:ext cx="36113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To be able to compare fractions we must have a </a:t>
            </a:r>
            <a:r>
              <a:rPr lang="en-GB" sz="1600" b="1" dirty="0"/>
              <a:t>common denominator</a:t>
            </a:r>
          </a:p>
        </p:txBody>
      </p:sp>
    </p:spTree>
    <p:extLst>
      <p:ext uri="{BB962C8B-B14F-4D97-AF65-F5344CB8AC3E}">
        <p14:creationId xmlns:p14="http://schemas.microsoft.com/office/powerpoint/2010/main" val="3068661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2671" y="1"/>
            <a:ext cx="9501051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Year 9 </a:t>
            </a:r>
            <a:r>
              <a:rPr lang="en-GB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Foundation</a:t>
            </a:r>
          </a:p>
          <a:p>
            <a:pPr algn="ctr"/>
            <a:r>
              <a:rPr lang="en-US" sz="3600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 OPERATIONS WITH FRACTIONS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212670" y="69670"/>
            <a:ext cx="9753600" cy="1062445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9346" y="4950025"/>
            <a:ext cx="1892481" cy="459793"/>
          </a:xfrm>
          <a:prstGeom prst="rect">
            <a:avLst/>
          </a:prstGeom>
        </p:spPr>
      </p:pic>
      <p:sp>
        <p:nvSpPr>
          <p:cNvPr id="23" name="Rounded Rectangle 22"/>
          <p:cNvSpPr/>
          <p:nvPr/>
        </p:nvSpPr>
        <p:spPr>
          <a:xfrm>
            <a:off x="1212670" y="4880353"/>
            <a:ext cx="2194558" cy="1172102"/>
          </a:xfrm>
          <a:prstGeom prst="roundRect">
            <a:avLst/>
          </a:prstGeom>
          <a:noFill/>
          <a:ln w="38100">
            <a:solidFill>
              <a:srgbClr val="33A7D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GB" sz="2000" b="1" dirty="0">
              <a:solidFill>
                <a:srgbClr val="32A7DF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212671" y="1200329"/>
            <a:ext cx="2194558" cy="3606802"/>
          </a:xfrm>
          <a:prstGeom prst="roundRect">
            <a:avLst>
              <a:gd name="adj" fmla="val 10148"/>
            </a:avLst>
          </a:prstGeom>
          <a:noFill/>
          <a:ln w="38100">
            <a:solidFill>
              <a:srgbClr val="FAB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Key Concepts</a:t>
            </a:r>
          </a:p>
          <a:p>
            <a:pPr algn="ctr"/>
            <a:endParaRPr lang="en-GB" sz="900" b="1" dirty="0">
              <a:solidFill>
                <a:schemeClr val="tx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3506227" y="4850278"/>
            <a:ext cx="1692619" cy="1892970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430593" y="4219209"/>
            <a:ext cx="13933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Examples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5284218" y="4850278"/>
            <a:ext cx="5682053" cy="1461022"/>
          </a:xfrm>
          <a:prstGeom prst="roundRect">
            <a:avLst/>
          </a:prstGeom>
          <a:noFill/>
          <a:ln w="38100">
            <a:solidFill>
              <a:srgbClr val="FAB5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 rot="10800000">
                <a:off x="5284218" y="6410607"/>
                <a:ext cx="5682053" cy="370101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ANSWERS   A  1) </a:t>
                </a:r>
                <a14:m>
                  <m:oMath xmlns:m="http://schemas.openxmlformats.org/officeDocument/2006/math">
                    <m:r>
                      <a:rPr lang="en-GB" sz="1200" dirty="0">
                        <a:latin typeface="Cambria Math" panose="02040503050406030204" pitchFamily="18" charset="0"/>
                      </a:rPr>
                      <m:t>4</m:t>
                    </m:r>
                    <m:f>
                      <m:fPr>
                        <m:ctrlPr>
                          <a:rPr lang="en-GB" sz="1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i="1" dirty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1200" i="1" dirty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1200" dirty="0"/>
                  <a:t>   2) </a:t>
                </a:r>
                <a14:m>
                  <m:oMath xmlns:m="http://schemas.openxmlformats.org/officeDocument/2006/math">
                    <m:r>
                      <a:rPr lang="en-GB" sz="1200" dirty="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sz="1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i="1" dirty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1200" i="1" dirty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1200" dirty="0"/>
                  <a:t>   3) </a:t>
                </a:r>
                <a14:m>
                  <m:oMath xmlns:m="http://schemas.openxmlformats.org/officeDocument/2006/math">
                    <m:r>
                      <a:rPr lang="en-GB" sz="12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f>
                      <m:fPr>
                        <m:ctrlPr>
                          <a:rPr lang="en-GB" sz="1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200" dirty="0"/>
                  <a:t>    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i="1" dirty="0"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GB" sz="1200" i="1" dirty="0">
                            <a:latin typeface="Cambria Math" panose="02040503050406030204" pitchFamily="18" charset="0"/>
                          </a:rPr>
                          <m:t>27</m:t>
                        </m:r>
                      </m:den>
                    </m:f>
                  </m:oMath>
                </a14:m>
                <a:r>
                  <a:rPr lang="en-GB" sz="1200" dirty="0"/>
                  <a:t>   5)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i="1" dirty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200" i="1" dirty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200" dirty="0"/>
                  <a:t>   6)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200" i="1" dirty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1200" dirty="0"/>
                  <a:t>   7)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i="1" dirty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1200" i="1" dirty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2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5284218" y="6410607"/>
                <a:ext cx="5682053" cy="37010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ounded Rectangle 23"/>
          <p:cNvSpPr/>
          <p:nvPr/>
        </p:nvSpPr>
        <p:spPr>
          <a:xfrm>
            <a:off x="3506226" y="1172022"/>
            <a:ext cx="7460044" cy="3608983"/>
          </a:xfrm>
          <a:prstGeom prst="roundRect">
            <a:avLst>
              <a:gd name="adj" fmla="val 8490"/>
            </a:avLst>
          </a:prstGeom>
          <a:noFill/>
          <a:ln w="38100"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4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angle 37"/>
              <p:cNvSpPr/>
              <p:nvPr/>
            </p:nvSpPr>
            <p:spPr>
              <a:xfrm>
                <a:off x="1197590" y="3575438"/>
                <a:ext cx="2308637" cy="11721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200" dirty="0"/>
                  <a:t>A </a:t>
                </a:r>
                <a:r>
                  <a:rPr lang="en-GB" sz="1200" b="1" dirty="0"/>
                  <a:t>reciprocal</a:t>
                </a:r>
                <a:r>
                  <a:rPr lang="en-GB" sz="1200" dirty="0"/>
                  <a:t> is the value that when multiplied by another gives the answer of 1.</a:t>
                </a:r>
              </a:p>
              <a:p>
                <a:r>
                  <a:rPr lang="en-GB" sz="1200" dirty="0" err="1"/>
                  <a:t>Eg</a:t>
                </a:r>
                <a:r>
                  <a:rPr lang="en-GB" sz="1200" dirty="0"/>
                  <a:t>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GB" sz="12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200" dirty="0"/>
                  <a:t> is the reciprocal of 8.</a:t>
                </a:r>
              </a:p>
              <a:p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      </m:t>
                    </m:r>
                    <m:f>
                      <m:f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200" dirty="0"/>
                  <a:t> is the reciprocal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200" dirty="0"/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7590" y="3575438"/>
                <a:ext cx="2308637" cy="1172180"/>
              </a:xfrm>
              <a:prstGeom prst="rect">
                <a:avLst/>
              </a:prstGeom>
              <a:blipFill>
                <a:blip r:embed="rId4"/>
                <a:stretch>
                  <a:fillRect t="-521" b="-5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1667237" y="5349957"/>
            <a:ext cx="17155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32A7DF"/>
                </a:solidFill>
              </a:rPr>
              <a:t>61, 63-70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5345093" y="4937056"/>
                <a:ext cx="1694268" cy="14491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mbria Math" panose="02040503050406030204" pitchFamily="18" charset="0"/>
                  </a:rPr>
                  <a:t>Calculate: </a:t>
                </a:r>
              </a:p>
              <a:p>
                <a:pPr marL="514350" indent="-514350">
                  <a:buFontTx/>
                  <a:buAutoNum type="arabicParenR"/>
                </a:pPr>
                <a14:m>
                  <m:oMath xmlns:m="http://schemas.openxmlformats.org/officeDocument/2006/math">
                    <m:r>
                      <a:rPr lang="en-GB" sz="1400">
                        <a:latin typeface="Cambria Math" panose="02040503050406030204" pitchFamily="18" charset="0"/>
                      </a:rPr>
                      <m:t>1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>
                        <a:latin typeface="Cambria Math" panose="02040503050406030204" pitchFamily="18" charset="0"/>
                      </a:rPr>
                      <m:t>2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/>
                  <a:t>	</a:t>
                </a:r>
              </a:p>
              <a:p>
                <a:r>
                  <a:rPr lang="en-GB" sz="1400" dirty="0"/>
                  <a:t>    </a:t>
                </a:r>
                <a:endParaRPr lang="en-GB" sz="1400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>
                          <a:latin typeface="Cambria Math" panose="02040503050406030204" pitchFamily="18" charset="0"/>
                        </a:rPr>
                        <m:t>2)         </m:t>
                      </m:r>
                      <m:r>
                        <a:rPr lang="en-GB" sz="1400">
                          <a:latin typeface="Cambria Math" panose="02040503050406030204" pitchFamily="18" charset="0"/>
                        </a:rPr>
                        <m:t>3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−1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5093" y="4937056"/>
                <a:ext cx="1694268" cy="1449115"/>
              </a:xfrm>
              <a:prstGeom prst="rect">
                <a:avLst/>
              </a:prstGeom>
              <a:blipFill>
                <a:blip r:embed="rId5"/>
                <a:stretch>
                  <a:fillRect l="-1079" t="-12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433062" y="1416470"/>
                <a:ext cx="1516733" cy="35932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+2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     </a:t>
                </a:r>
              </a:p>
              <a:p>
                <a:r>
                  <a:rPr lang="en-GB" dirty="0"/>
                  <a:t>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27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47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     =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GB" dirty="0"/>
              </a:p>
              <a:p>
                <a:endParaRPr lang="en-GB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3062" y="1416470"/>
                <a:ext cx="1516733" cy="359322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5471226" y="1416470"/>
                <a:ext cx="1516733" cy="35932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−1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     </a:t>
                </a:r>
              </a:p>
              <a:p>
                <a:r>
                  <a:rPr lang="en-GB" dirty="0"/>
                  <a:t>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32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     =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GB" dirty="0"/>
              </a:p>
              <a:p>
                <a:endParaRPr lang="en-GB" dirty="0"/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1226" y="1416470"/>
                <a:ext cx="1516733" cy="359322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>
            <a:off x="4711176" y="3195288"/>
            <a:ext cx="948086" cy="0"/>
          </a:xfrm>
          <a:prstGeom prst="straightConnector1">
            <a:avLst/>
          </a:prstGeom>
          <a:ln w="19050">
            <a:solidFill>
              <a:srgbClr val="87022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92589" y="2772898"/>
            <a:ext cx="1185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C00000"/>
                </a:solidFill>
              </a:rPr>
              <a:t>Find a common </a:t>
            </a:r>
          </a:p>
          <a:p>
            <a:pPr algn="ctr"/>
            <a:r>
              <a:rPr lang="en-GB" sz="1200" dirty="0">
                <a:solidFill>
                  <a:srgbClr val="C00000"/>
                </a:solidFill>
              </a:rPr>
              <a:t>denominator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542672" y="2103207"/>
            <a:ext cx="1285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C00000"/>
                </a:solidFill>
              </a:rPr>
              <a:t>Convert into an </a:t>
            </a:r>
          </a:p>
          <a:p>
            <a:pPr algn="ctr"/>
            <a:r>
              <a:rPr lang="en-GB" sz="1200" dirty="0">
                <a:solidFill>
                  <a:srgbClr val="C00000"/>
                </a:solidFill>
              </a:rPr>
              <a:t>improper fraction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4711176" y="2546499"/>
            <a:ext cx="948086" cy="0"/>
          </a:xfrm>
          <a:prstGeom prst="straightConnector1">
            <a:avLst/>
          </a:prstGeom>
          <a:ln w="19050">
            <a:solidFill>
              <a:srgbClr val="87022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495003" y="4123820"/>
            <a:ext cx="12806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C00000"/>
                </a:solidFill>
              </a:rPr>
              <a:t>Convert back into</a:t>
            </a:r>
          </a:p>
          <a:p>
            <a:pPr algn="ctr"/>
            <a:r>
              <a:rPr lang="en-GB" sz="1200" dirty="0">
                <a:solidFill>
                  <a:srgbClr val="C00000"/>
                </a:solidFill>
              </a:rPr>
              <a:t>a mixed number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676340" y="4585484"/>
            <a:ext cx="948086" cy="0"/>
          </a:xfrm>
          <a:prstGeom prst="straightConnector1">
            <a:avLst/>
          </a:prstGeom>
          <a:ln w="19050">
            <a:solidFill>
              <a:srgbClr val="87022F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6794863" y="1332411"/>
            <a:ext cx="26126" cy="3352800"/>
          </a:xfrm>
          <a:prstGeom prst="line">
            <a:avLst/>
          </a:prstGeom>
          <a:ln w="12700">
            <a:solidFill>
              <a:srgbClr val="870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>
                <a:off x="6665466" y="1400744"/>
                <a:ext cx="1516733" cy="34495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     </a:t>
                </a:r>
              </a:p>
              <a:p>
                <a:r>
                  <a:rPr lang="en-GB" dirty="0"/>
                  <a:t>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     </a:t>
                </a:r>
              </a:p>
              <a:p>
                <a:r>
                  <a:rPr lang="en-GB" dirty="0"/>
                  <a:t>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44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     =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GB" dirty="0"/>
              </a:p>
              <a:p>
                <a:endParaRPr lang="en-GB" dirty="0"/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5466" y="1400744"/>
                <a:ext cx="1516733" cy="344953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up 20"/>
          <p:cNvGrpSpPr/>
          <p:nvPr/>
        </p:nvGrpSpPr>
        <p:grpSpPr>
          <a:xfrm>
            <a:off x="7183601" y="2966054"/>
            <a:ext cx="525004" cy="382859"/>
            <a:chOff x="8827406" y="3299116"/>
            <a:chExt cx="525004" cy="382859"/>
          </a:xfrm>
        </p:grpSpPr>
        <p:sp>
          <p:nvSpPr>
            <p:cNvPr id="42" name="Curved Down Arrow 41"/>
            <p:cNvSpPr/>
            <p:nvPr/>
          </p:nvSpPr>
          <p:spPr>
            <a:xfrm>
              <a:off x="8827406" y="3299116"/>
              <a:ext cx="525004" cy="111416"/>
            </a:xfrm>
            <a:prstGeom prst="curvedDownArrow">
              <a:avLst/>
            </a:prstGeom>
            <a:solidFill>
              <a:srgbClr val="87022F"/>
            </a:solidFill>
            <a:ln>
              <a:solidFill>
                <a:srgbClr val="87022F"/>
              </a:solidFill>
            </a:ln>
            <a:scene3d>
              <a:camera prst="orthographicFront">
                <a:rot lat="10800000" lon="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943321" y="3312643"/>
              <a:ext cx="23003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×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185932" y="2026807"/>
            <a:ext cx="576797" cy="424601"/>
            <a:chOff x="8302265" y="2418691"/>
            <a:chExt cx="576797" cy="424601"/>
          </a:xfrm>
        </p:grpSpPr>
        <p:sp>
          <p:nvSpPr>
            <p:cNvPr id="17" name="Curved Down Arrow 16"/>
            <p:cNvSpPr/>
            <p:nvPr/>
          </p:nvSpPr>
          <p:spPr>
            <a:xfrm>
              <a:off x="8302265" y="2690134"/>
              <a:ext cx="576797" cy="153158"/>
            </a:xfrm>
            <a:prstGeom prst="curvedDownArrow">
              <a:avLst/>
            </a:prstGeom>
            <a:solidFill>
              <a:srgbClr val="87022F"/>
            </a:solidFill>
            <a:ln>
              <a:solidFill>
                <a:srgbClr val="8702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440622" y="2418691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×</a:t>
              </a:r>
            </a:p>
          </p:txBody>
        </p:sp>
      </p:grpSp>
      <p:cxnSp>
        <p:nvCxnSpPr>
          <p:cNvPr id="45" name="Straight Connector 44"/>
          <p:cNvCxnSpPr/>
          <p:nvPr/>
        </p:nvCxnSpPr>
        <p:spPr>
          <a:xfrm>
            <a:off x="8241727" y="1345361"/>
            <a:ext cx="26126" cy="3352800"/>
          </a:xfrm>
          <a:prstGeom prst="line">
            <a:avLst/>
          </a:prstGeom>
          <a:ln w="12700">
            <a:solidFill>
              <a:srgbClr val="87022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/>
              <p:cNvSpPr txBox="1"/>
              <p:nvPr/>
            </p:nvSpPr>
            <p:spPr>
              <a:xfrm>
                <a:off x="8096595" y="1429224"/>
                <a:ext cx="1516733" cy="35760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2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  <a:p>
                <a:r>
                  <a:rPr lang="en-GB" dirty="0"/>
                  <a:t>     </a:t>
                </a:r>
              </a:p>
              <a:p>
                <a:r>
                  <a:rPr lang="en-GB" dirty="0"/>
                  <a:t>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i="1"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   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35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</m:oMath>
                </a14:m>
                <a:endParaRPr lang="en-GB" dirty="0"/>
              </a:p>
              <a:p>
                <a:endParaRPr lang="en-GB" dirty="0"/>
              </a:p>
              <a:p>
                <a:r>
                  <a:rPr lang="en-GB" dirty="0"/>
                  <a:t>     = 1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11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24</m:t>
                        </m:r>
                      </m:den>
                    </m:f>
                  </m:oMath>
                </a14:m>
                <a:endParaRPr lang="en-GB" dirty="0"/>
              </a:p>
              <a:p>
                <a:endParaRPr lang="en-GB" dirty="0"/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595" y="1429224"/>
                <a:ext cx="1516733" cy="357604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Curved Left Arrow 43"/>
          <p:cNvSpPr/>
          <p:nvPr/>
        </p:nvSpPr>
        <p:spPr>
          <a:xfrm>
            <a:off x="9175422" y="2298249"/>
            <a:ext cx="166969" cy="344724"/>
          </a:xfrm>
          <a:prstGeom prst="curvedLeftArrow">
            <a:avLst/>
          </a:prstGeom>
          <a:solidFill>
            <a:srgbClr val="87022F"/>
          </a:solidFill>
          <a:ln>
            <a:solidFill>
              <a:srgbClr val="87022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9312797" y="2270641"/>
            <a:ext cx="17351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C00000"/>
                </a:solidFill>
              </a:rPr>
              <a:t>Find the reciprocal</a:t>
            </a:r>
          </a:p>
          <a:p>
            <a:pPr algn="ctr"/>
            <a:r>
              <a:rPr lang="en-GB" sz="1200" dirty="0">
                <a:solidFill>
                  <a:srgbClr val="C00000"/>
                </a:solidFill>
              </a:rPr>
              <a:t>of the second fraction…. 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9601037" y="3021762"/>
            <a:ext cx="10695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solidFill>
                  <a:srgbClr val="C00000"/>
                </a:solidFill>
              </a:rPr>
              <a:t>…and multiply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/>
              <p:cNvSpPr txBox="1"/>
              <p:nvPr/>
            </p:nvSpPr>
            <p:spPr>
              <a:xfrm>
                <a:off x="7100237" y="5186477"/>
                <a:ext cx="1694268" cy="1018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rabicParenR" startAt="3"/>
                </a:pPr>
                <a14:m>
                  <m:oMath xmlns:m="http://schemas.openxmlformats.org/officeDocument/2006/math">
                    <m:r>
                      <a:rPr lang="en-GB" sz="1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400" dirty="0">
                  <a:ea typeface="Cambria Math" panose="02040503050406030204" pitchFamily="18" charset="0"/>
                </a:endParaRPr>
              </a:p>
              <a:p>
                <a:endParaRPr lang="en-GB" sz="1400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1400">
                          <a:latin typeface="Cambria Math" panose="02040503050406030204" pitchFamily="18" charset="0"/>
                        </a:rPr>
                        <m:t>)    </m:t>
                      </m:r>
                      <m:r>
                        <a:rPr lang="en-GB" sz="1400">
                          <a:latin typeface="Cambria Math" panose="02040503050406030204" pitchFamily="18" charset="0"/>
                        </a:rPr>
                        <m:t>1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÷2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0237" y="5186477"/>
                <a:ext cx="1694268" cy="1018484"/>
              </a:xfrm>
              <a:prstGeom prst="rect">
                <a:avLst/>
              </a:prstGeom>
              <a:blipFill>
                <a:blip r:embed="rId10"/>
                <a:stretch>
                  <a:fillRect l="-1079" b="-5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/>
              <p:cNvSpPr txBox="1"/>
              <p:nvPr/>
            </p:nvSpPr>
            <p:spPr>
              <a:xfrm>
                <a:off x="8494352" y="4985229"/>
                <a:ext cx="2237951" cy="10443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What is the reciprocal of:</a:t>
                </a:r>
              </a:p>
              <a:p>
                <a:r>
                  <a:rPr lang="en-GB" sz="1400" dirty="0">
                    <a:ea typeface="Cambria Math" panose="02040503050406030204" pitchFamily="18" charset="0"/>
                  </a:rPr>
                  <a:t>5)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400" dirty="0">
                    <a:ea typeface="Cambria Math" panose="02040503050406030204" pitchFamily="18" charset="0"/>
                  </a:rPr>
                  <a:t>             7)  0.75</a:t>
                </a:r>
              </a:p>
              <a:p>
                <a:endParaRPr lang="en-GB" sz="1400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>
                          <a:latin typeface="Cambria Math" panose="02040503050406030204" pitchFamily="18" charset="0"/>
                        </a:rPr>
                        <m:t>6) 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4352" y="4985229"/>
                <a:ext cx="2237951" cy="1044388"/>
              </a:xfrm>
              <a:prstGeom prst="rect">
                <a:avLst/>
              </a:prstGeom>
              <a:blipFill>
                <a:blip r:embed="rId11"/>
                <a:stretch>
                  <a:fillRect l="-815" t="-1754" b="-1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3446768" y="4860812"/>
            <a:ext cx="179087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b="1" dirty="0">
                <a:solidFill>
                  <a:srgbClr val="87022F"/>
                </a:solidFill>
                <a:latin typeface="Calibri" panose="020F0502020204030204" pitchFamily="34" charset="0"/>
              </a:rPr>
              <a:t>Key Words</a:t>
            </a:r>
            <a:r>
              <a:rPr lang="en-GB" sz="1400" b="1" dirty="0"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Fraction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Equivalent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Reciprocal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Numerator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Denominator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Improper/Top heavy</a:t>
            </a:r>
          </a:p>
          <a:p>
            <a:pPr algn="ctr"/>
            <a:r>
              <a:rPr lang="en-GB" sz="1400" dirty="0">
                <a:latin typeface="Calibri" panose="020F0502020204030204" pitchFamily="34" charset="0"/>
              </a:rPr>
              <a:t>Mixed number</a:t>
            </a:r>
            <a:endParaRPr lang="en-GB" sz="1400" dirty="0"/>
          </a:p>
          <a:p>
            <a:endParaRPr lang="en-GB" sz="1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160419" y="1618691"/>
                <a:ext cx="2317888" cy="7228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/>
                  <a:t>An </a:t>
                </a:r>
                <a:r>
                  <a:rPr lang="en-GB" sz="1200" b="1" dirty="0"/>
                  <a:t>improper fraction </a:t>
                </a:r>
                <a:r>
                  <a:rPr lang="en-GB" sz="1200" dirty="0"/>
                  <a:t>is when the numerator is larger than the denominator e.g.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en-GB" sz="1200" i="1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GB" sz="12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0419" y="1618691"/>
                <a:ext cx="2317888" cy="722827"/>
              </a:xfrm>
              <a:prstGeom prst="rect">
                <a:avLst/>
              </a:prstGeom>
              <a:blipFill>
                <a:blip r:embed="rId12"/>
                <a:stretch>
                  <a:fillRect t="-847" b="-16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/>
              <p:cNvSpPr txBox="1"/>
              <p:nvPr/>
            </p:nvSpPr>
            <p:spPr>
              <a:xfrm>
                <a:off x="1167549" y="2518582"/>
                <a:ext cx="2317888" cy="8797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b="1" dirty="0"/>
                  <a:t>Converting from a mixed number into an improper fraction</a:t>
                </a:r>
                <a:r>
                  <a:rPr lang="en-GB" sz="1200" dirty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×5</m:t>
                              </m:r>
                            </m:e>
                          </m:d>
                          <m:r>
                            <a:rPr lang="en-GB" sz="1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7549" y="2518582"/>
                <a:ext cx="2317888" cy="879793"/>
              </a:xfrm>
              <a:prstGeom prst="rect">
                <a:avLst/>
              </a:prstGeom>
              <a:blipFill>
                <a:blip r:embed="rId13"/>
                <a:stretch>
                  <a:fillRect l="-263" b="-6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0677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439</Words>
  <Application>Microsoft Office PowerPoint</Application>
  <PresentationFormat>Widescreen</PresentationFormat>
  <Paragraphs>127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Jones (BRI)</dc:creator>
  <cp:lastModifiedBy>M Jones (BRI)</cp:lastModifiedBy>
  <cp:revision>6</cp:revision>
  <dcterms:created xsi:type="dcterms:W3CDTF">2023-03-29T13:41:02Z</dcterms:created>
  <dcterms:modified xsi:type="dcterms:W3CDTF">2023-03-29T14:00:39Z</dcterms:modified>
</cp:coreProperties>
</file>