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8" r:id="rId2"/>
    <p:sldId id="32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F3890-1775-479B-8CA9-6863621C79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0C302F-FEC0-4868-8D21-DD48F9292C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D870C-F124-4318-879D-DD2B85755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6299F-7D49-45FC-B8C5-F5F7A0E38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B6D09-BDED-47D8-ACCB-3F226D7C6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141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F05FB-A46E-4913-957E-35CB12F42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84C08E-1F0E-4E9D-836B-72E1D93AB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5C2C4-2CCF-4C92-9D61-B3B05649B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08417-4A6B-454C-9E1D-F2B0CA92B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30612-C978-4C87-8834-F409DA9C6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435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58B5B8-BF41-4C60-B3D8-39EA631016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9613FD-EE1A-4E58-A26A-BFDA16AC3D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60CF2-F448-42EE-AA3F-9A26B2058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AD048-FDA0-4E02-A0E9-2981BDB05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D989FA-E2A8-4442-B608-8421FC49A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18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83B3C-9602-4E12-B409-A2312F1DA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511C3-3E7B-4FDF-8E24-2E8245AA5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E3C79-EB6B-46BC-B24B-3E50DAED1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2874C-81D9-4820-B9D9-B06FB9B0F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BBF64-8942-4ABC-923C-562C3AB68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926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B8BBA-55FF-4E74-A8B8-0A55A1EA8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E124EC-6F35-403B-B7BC-5A3FAEB72D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65E6B-EBA0-456D-A1D4-179900C0C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D0B83-8874-4C04-A837-0C79ED1A1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CA07A-41EF-4EF5-9747-DE91D52C9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816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36340-456E-4A2A-B3C3-2A9AAA26C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E7320-165F-48F2-BC92-05BC21A320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1DFFAA-A0D6-426F-93F6-4DF6114D7D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FDF215-5BE4-4C87-B211-C3B6C0691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9DE878-6154-44D3-A2BB-2DD9D3E36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AAD88C-7A64-474A-9416-AA14937B4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784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D06B2-A781-439B-A755-DF7762767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0366A6-287F-4A1F-BF58-4853CA8068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48B270-63F0-49B1-B698-4DB55D4C0B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926103-4242-46A2-BB69-21A42860A3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AB7793-1E2F-405F-A884-B9E07C6350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BAAE7E-C4D6-42A7-B4E0-7D54B88B8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7E7166-F419-46C0-A573-F2438D073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674D51-DFDF-47EF-9A47-0923A5815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192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9C84E-4E10-4AED-93D1-C8962FFAF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F46916-FDF0-4BC1-A5A2-CCF45F1AC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BE20AF-6CC1-4264-9705-0FF7E9D69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CFFD69-EE90-4341-8A72-165BB78B4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37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E4D8E3-A68F-4631-928D-694D2DDE3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92A251-F964-4111-81B7-50AB8FF65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6F52FA-EDD2-4A9C-9125-E390F853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906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449B4-7F45-403C-9D1F-30D97069D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86ECA-08D7-4B33-8153-EF75E1C07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C0B377-5682-4824-913C-9CB37EBEB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E93C1B-95F9-48B6-879A-E6FED8354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ECE25-6FF9-40D6-BC7D-BD1C48A46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7C412A-9B9E-48D5-9F47-3BDC11FB3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989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6083B-8363-4541-A328-73D68EAE0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DAB824-5A14-4871-A702-974F18DD6E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0AF2CB-523B-43CF-9064-5B922F5072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932C57-4D88-4B82-8F24-FF95DF983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7C3FAF-54EC-44DB-B7AA-473E57896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B4E566-C850-489E-B56C-9D098E16A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28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099AA2-AFCF-48B1-8FC8-1461F818A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551FAE-CFF6-4066-883C-996216AF2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210A6F-011C-4E62-8A4E-89DDCA79D9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3FA3F-17A4-4E62-99AE-8F2F1FC7B4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09576C-B0A9-4B55-927C-872760650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922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3.png"/><Relationship Id="rId16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5" Type="http://schemas.openxmlformats.org/officeDocument/2006/relationships/image" Target="../media/image2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icture 6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4839" y="5447708"/>
            <a:ext cx="1329001" cy="674418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3441" y="5492481"/>
            <a:ext cx="1176771" cy="73079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212671" y="1"/>
            <a:ext cx="950105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Year 10 </a:t>
            </a:r>
            <a:r>
              <a:rPr lang="en-GB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Foundation</a:t>
            </a:r>
          </a:p>
          <a:p>
            <a:pPr algn="ctr" defTabSz="457200">
              <a:defRPr/>
            </a:pPr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VOLUME AND SURFACE AREA OF PRISMS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212670" y="69670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3709" y="5289482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212670" y="5238750"/>
            <a:ext cx="2194558" cy="883377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defTabSz="457200">
              <a:defRPr/>
            </a:pPr>
            <a:endParaRPr lang="en-GB" sz="200" b="1" dirty="0">
              <a:solidFill>
                <a:srgbClr val="E7E6E6">
                  <a:lumMod val="50000"/>
                </a:srgbClr>
              </a:solidFill>
              <a:latin typeface="Calibri" panose="020F0502020204030204"/>
            </a:endParaRPr>
          </a:p>
          <a:p>
            <a:pPr algn="ctr" defTabSz="457200">
              <a:defRPr/>
            </a:pPr>
            <a:r>
              <a:rPr lang="en-GB" sz="2000" b="1" dirty="0">
                <a:solidFill>
                  <a:srgbClr val="32A7DF"/>
                </a:solidFill>
                <a:latin typeface="Calibri" panose="020F0502020204030204"/>
              </a:rPr>
              <a:t>568-571, 584-586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3493084" y="5238749"/>
            <a:ext cx="1286167" cy="1466816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GB" sz="16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</a:p>
          <a:p>
            <a:pPr algn="ctr" defTabSz="457200">
              <a:defRPr/>
            </a:pPr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Volume</a:t>
            </a:r>
          </a:p>
          <a:p>
            <a:pPr algn="ctr" defTabSz="457200">
              <a:defRPr/>
            </a:pPr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Capacity</a:t>
            </a:r>
          </a:p>
          <a:p>
            <a:pPr algn="ctr" defTabSz="457200">
              <a:defRPr/>
            </a:pPr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Prism</a:t>
            </a:r>
          </a:p>
          <a:p>
            <a:pPr algn="ctr" defTabSz="457200">
              <a:defRPr/>
            </a:pPr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Surface area</a:t>
            </a:r>
          </a:p>
          <a:p>
            <a:pPr algn="ctr" defTabSz="457200">
              <a:defRPr/>
            </a:pPr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Face</a:t>
            </a:r>
            <a:r>
              <a:rPr lang="en-GB" sz="14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1212670" y="1200329"/>
            <a:ext cx="2194558" cy="3975356"/>
          </a:xfrm>
          <a:prstGeom prst="roundRect">
            <a:avLst/>
          </a:prstGeom>
          <a:noFill/>
          <a:ln w="38100">
            <a:solidFill>
              <a:srgbClr val="FA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457200">
              <a:defRPr/>
            </a:pPr>
            <a:endParaRPr lang="en-GB" sz="900" b="1" dirty="0">
              <a:solidFill>
                <a:prstClr val="black"/>
              </a:solidFill>
              <a:latin typeface="Calibri" panose="020F0502020204030204"/>
            </a:endParaRPr>
          </a:p>
          <a:p>
            <a:pPr algn="ctr" defTabSz="457200">
              <a:defRPr/>
            </a:pPr>
            <a:endParaRPr lang="en-GB" sz="1600" b="1" dirty="0">
              <a:solidFill>
                <a:prstClr val="black"/>
              </a:solidFill>
              <a:latin typeface="Calibri" panose="020F0502020204030204"/>
            </a:endParaRPr>
          </a:p>
          <a:p>
            <a:pPr algn="ctr" defTabSz="457200">
              <a:defRPr/>
            </a:pPr>
            <a:endParaRPr lang="en-GB" sz="90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68758" y="1145345"/>
            <a:ext cx="139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>
              <a:defRPr/>
            </a:pPr>
            <a:r>
              <a:rPr lang="en-GB" sz="2400" b="1" dirty="0">
                <a:solidFill>
                  <a:prstClr val="black"/>
                </a:solidFill>
                <a:latin typeface="Calibri" panose="020F0502020204030204"/>
              </a:rPr>
              <a:t>Examples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3464346" y="1200330"/>
            <a:ext cx="7501925" cy="3970205"/>
          </a:xfrm>
          <a:prstGeom prst="roundRect">
            <a:avLst>
              <a:gd name="adj" fmla="val 761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844435" y="5259207"/>
            <a:ext cx="6121836" cy="1151119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457200">
              <a:defRPr/>
            </a:pPr>
            <a:endParaRPr lang="en-GB" sz="140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9" name="TextBox 18"/>
          <p:cNvSpPr txBox="1"/>
          <p:nvPr/>
        </p:nvSpPr>
        <p:spPr>
          <a:xfrm rot="10800000">
            <a:off x="4844434" y="6470614"/>
            <a:ext cx="6121836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sz="1100" dirty="0">
                <a:solidFill>
                  <a:prstClr val="black"/>
                </a:solidFill>
                <a:latin typeface="Calibri" panose="020F0502020204030204"/>
              </a:rPr>
              <a:t>ANSWERS: 1)Volume = 5760 cm</a:t>
            </a:r>
            <a:r>
              <a:rPr lang="en-GB" sz="1100" baseline="30000" dirty="0">
                <a:solidFill>
                  <a:prstClr val="black"/>
                </a:solidFill>
                <a:latin typeface="Calibri" panose="020F0502020204030204"/>
              </a:rPr>
              <a:t>3</a:t>
            </a:r>
            <a:r>
              <a:rPr lang="en-GB" sz="1100" dirty="0">
                <a:solidFill>
                  <a:prstClr val="black"/>
                </a:solidFill>
                <a:latin typeface="Calibri" panose="020F0502020204030204"/>
              </a:rPr>
              <a:t> Surface area </a:t>
            </a:r>
            <a:r>
              <a:rPr lang="en-GB" sz="1100" dirty="0">
                <a:solidFill>
                  <a:prstClr val="black"/>
                </a:solidFill>
              </a:rPr>
              <a:t>= 2368 cm</a:t>
            </a:r>
            <a:r>
              <a:rPr lang="en-GB" sz="1100" baseline="30000" dirty="0">
                <a:solidFill>
                  <a:prstClr val="black"/>
                </a:solidFill>
              </a:rPr>
              <a:t>2</a:t>
            </a:r>
            <a:r>
              <a:rPr lang="en-GB" sz="1100" dirty="0">
                <a:solidFill>
                  <a:prstClr val="black"/>
                </a:solidFill>
                <a:latin typeface="Calibri" panose="020F0502020204030204"/>
              </a:rPr>
              <a:t>  2) Volume = 162 m</a:t>
            </a:r>
            <a:r>
              <a:rPr lang="en-GB" sz="1100" baseline="30000" dirty="0">
                <a:solidFill>
                  <a:prstClr val="black"/>
                </a:solidFill>
                <a:latin typeface="Calibri" panose="020F0502020204030204"/>
              </a:rPr>
              <a:t>3  </a:t>
            </a:r>
            <a:r>
              <a:rPr lang="en-GB" sz="1100" dirty="0">
                <a:solidFill>
                  <a:prstClr val="black"/>
                </a:solidFill>
                <a:latin typeface="Calibri" panose="020F0502020204030204"/>
              </a:rPr>
              <a:t>Surface area = </a:t>
            </a:r>
            <a:r>
              <a:rPr lang="en-GB" sz="1100" dirty="0">
                <a:solidFill>
                  <a:prstClr val="black"/>
                </a:solidFill>
              </a:rPr>
              <a:t> 241.2m</a:t>
            </a:r>
            <a:r>
              <a:rPr lang="en-GB" sz="1100" baseline="30000" dirty="0">
                <a:solidFill>
                  <a:prstClr val="black"/>
                </a:solidFill>
              </a:rPr>
              <a:t>2</a:t>
            </a:r>
            <a:r>
              <a:rPr lang="en-GB" sz="1100" dirty="0">
                <a:solidFill>
                  <a:prstClr val="black"/>
                </a:solidFill>
              </a:rPr>
              <a:t> </a:t>
            </a:r>
            <a:endParaRPr lang="en-GB" sz="1100" dirty="0">
              <a:solidFill>
                <a:prstClr val="black"/>
              </a:solidFill>
              <a:latin typeface="Calibri" panose="020F0502020204030204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6079422" y="1297865"/>
            <a:ext cx="2261741" cy="1557480"/>
            <a:chOff x="2566132" y="1451764"/>
            <a:chExt cx="2261741" cy="1557480"/>
          </a:xfrm>
        </p:grpSpPr>
        <p:pic>
          <p:nvPicPr>
            <p:cNvPr id="46" name="Picture 4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566132" y="1451764"/>
              <a:ext cx="1715500" cy="1403591"/>
            </a:xfrm>
            <a:prstGeom prst="rect">
              <a:avLst/>
            </a:prstGeom>
          </p:spPr>
        </p:pic>
        <p:sp>
          <p:nvSpPr>
            <p:cNvPr id="51" name="TextBox 50"/>
            <p:cNvSpPr txBox="1"/>
            <p:nvPr/>
          </p:nvSpPr>
          <p:spPr>
            <a:xfrm>
              <a:off x="2703540" y="2701467"/>
              <a:ext cx="6357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>
                <a:defRPr/>
              </a:pPr>
              <a:r>
                <a:rPr lang="en-GB" sz="1400" dirty="0">
                  <a:solidFill>
                    <a:prstClr val="black"/>
                  </a:solidFill>
                  <a:latin typeface="Calibri" panose="020F0502020204030204"/>
                </a:rPr>
                <a:t>4 cm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754467" y="2282384"/>
              <a:ext cx="6357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>
                <a:defRPr/>
              </a:pPr>
              <a:r>
                <a:rPr lang="en-GB" sz="1400" dirty="0">
                  <a:solidFill>
                    <a:prstClr val="black"/>
                  </a:solidFill>
                  <a:latin typeface="Calibri" panose="020F0502020204030204"/>
                </a:rPr>
                <a:t>9 cm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192148" y="1571150"/>
              <a:ext cx="6357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>
                <a:defRPr/>
              </a:pPr>
              <a:r>
                <a:rPr lang="en-GB" sz="1400" dirty="0">
                  <a:solidFill>
                    <a:prstClr val="black"/>
                  </a:solidFill>
                  <a:latin typeface="Calibri" panose="020F0502020204030204"/>
                </a:rPr>
                <a:t>2 cm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858756" y="3639766"/>
            <a:ext cx="2713102" cy="1498408"/>
            <a:chOff x="4525717" y="3517730"/>
            <a:chExt cx="2713102" cy="1498408"/>
          </a:xfrm>
        </p:grpSpPr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966792" y="3517730"/>
              <a:ext cx="2000490" cy="1260583"/>
            </a:xfrm>
            <a:prstGeom prst="rect">
              <a:avLst/>
            </a:prstGeom>
          </p:spPr>
        </p:pic>
        <p:sp>
          <p:nvSpPr>
            <p:cNvPr id="55" name="TextBox 54"/>
            <p:cNvSpPr txBox="1"/>
            <p:nvPr/>
          </p:nvSpPr>
          <p:spPr>
            <a:xfrm>
              <a:off x="5286396" y="4708361"/>
              <a:ext cx="6357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>
                <a:defRPr/>
              </a:pPr>
              <a:r>
                <a:rPr lang="en-GB" sz="1400" dirty="0">
                  <a:solidFill>
                    <a:prstClr val="black"/>
                  </a:solidFill>
                  <a:latin typeface="Calibri" panose="020F0502020204030204"/>
                </a:rPr>
                <a:t>7 mm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477368" y="4413543"/>
              <a:ext cx="7614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>
                <a:defRPr/>
              </a:pPr>
              <a:r>
                <a:rPr lang="en-GB" sz="1400" dirty="0">
                  <a:solidFill>
                    <a:prstClr val="black"/>
                  </a:solidFill>
                  <a:latin typeface="Calibri" panose="020F0502020204030204"/>
                </a:rPr>
                <a:t>11 mm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525717" y="4331981"/>
              <a:ext cx="7614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>
                <a:defRPr/>
              </a:pPr>
              <a:r>
                <a:rPr lang="en-GB" sz="1400" dirty="0">
                  <a:solidFill>
                    <a:prstClr val="black"/>
                  </a:solidFill>
                  <a:latin typeface="Calibri" panose="020F0502020204030204"/>
                </a:rPr>
                <a:t>5 mm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/>
              <p:cNvSpPr txBox="1"/>
              <p:nvPr/>
            </p:nvSpPr>
            <p:spPr>
              <a:xfrm>
                <a:off x="3655000" y="1791410"/>
                <a:ext cx="213199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4572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𝑽𝒐𝒍𝒖𝒎𝒆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=4×9×2</m:t>
                      </m:r>
                    </m:oMath>
                  </m:oMathPara>
                </a14:m>
                <a:endParaRPr lang="en-GB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5000" y="1791410"/>
                <a:ext cx="2131994" cy="276999"/>
              </a:xfrm>
              <a:prstGeom prst="rect">
                <a:avLst/>
              </a:prstGeom>
              <a:blipFill>
                <a:blip r:embed="rId7"/>
                <a:stretch>
                  <a:fillRect l="-2579" t="-2222" r="-2292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Box 57"/>
              <p:cNvSpPr txBox="1"/>
              <p:nvPr/>
            </p:nvSpPr>
            <p:spPr>
              <a:xfrm>
                <a:off x="4514606" y="2211978"/>
                <a:ext cx="1008225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4572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𝟕𝟐</m:t>
                      </m:r>
                      <m:sSup>
                        <m:sSupPr>
                          <m:ctrlPr>
                            <a:rPr lang="en-GB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en-GB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GB" b="1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606" y="2211978"/>
                <a:ext cx="1008225" cy="283219"/>
              </a:xfrm>
              <a:prstGeom prst="rect">
                <a:avLst/>
              </a:prstGeom>
              <a:blipFill>
                <a:blip r:embed="rId8"/>
                <a:stretch>
                  <a:fillRect l="-2424" t="-4348" r="-303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xtBox 58"/>
              <p:cNvSpPr txBox="1"/>
              <p:nvPr/>
            </p:nvSpPr>
            <p:spPr>
              <a:xfrm>
                <a:off x="3569269" y="3006719"/>
                <a:ext cx="2317429" cy="4660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4572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𝑡𝑟𝑖𝑎𝑛𝑔𝑙𝑒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×7</m:t>
                          </m:r>
                        </m:num>
                        <m:den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9269" y="3006719"/>
                <a:ext cx="2317429" cy="46602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Box 59"/>
              <p:cNvSpPr txBox="1"/>
              <p:nvPr/>
            </p:nvSpPr>
            <p:spPr>
              <a:xfrm>
                <a:off x="5369214" y="3561416"/>
                <a:ext cx="108215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4572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=17.5</m:t>
                      </m:r>
                      <m:sSup>
                        <m:sSupPr>
                          <m:ctrlP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𝑚𝑚</m:t>
                          </m:r>
                        </m:e>
                        <m:sup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9214" y="3561416"/>
                <a:ext cx="1082156" cy="246221"/>
              </a:xfrm>
              <a:prstGeom prst="rect">
                <a:avLst/>
              </a:prstGeom>
              <a:blipFill>
                <a:blip r:embed="rId10"/>
                <a:stretch>
                  <a:fillRect l="-1130" r="-169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2" name="TextBox 61"/>
              <p:cNvSpPr txBox="1"/>
              <p:nvPr/>
            </p:nvSpPr>
            <p:spPr>
              <a:xfrm>
                <a:off x="3606219" y="3958168"/>
                <a:ext cx="192520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4572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𝑽𝒐𝒍𝒖𝒎𝒆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=17.5×11</m:t>
                      </m:r>
                    </m:oMath>
                  </m:oMathPara>
                </a14:m>
                <a:endParaRPr lang="en-GB" sz="16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6219" y="3958168"/>
                <a:ext cx="1925207" cy="246221"/>
              </a:xfrm>
              <a:prstGeom prst="rect">
                <a:avLst/>
              </a:prstGeom>
              <a:blipFill>
                <a:blip r:embed="rId11"/>
                <a:stretch>
                  <a:fillRect l="-2540" r="-1587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xtBox 63"/>
              <p:cNvSpPr txBox="1"/>
              <p:nvPr/>
            </p:nvSpPr>
            <p:spPr>
              <a:xfrm>
                <a:off x="4455609" y="4332702"/>
                <a:ext cx="1306768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4572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𝟏𝟗𝟐</m:t>
                      </m:r>
                      <m:r>
                        <a:rPr lang="en-GB" sz="1600" b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1600" b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sSup>
                        <m:sSupPr>
                          <m:ctrlPr>
                            <a:rPr lang="en-GB" sz="1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𝒎𝒎</m:t>
                          </m:r>
                        </m:e>
                        <m:sup>
                          <m:r>
                            <a:rPr lang="en-GB" sz="1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GB" sz="1600" b="1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5609" y="4332702"/>
                <a:ext cx="1306768" cy="251800"/>
              </a:xfrm>
              <a:prstGeom prst="rect">
                <a:avLst/>
              </a:prstGeom>
              <a:blipFill>
                <a:blip r:embed="rId12"/>
                <a:stretch>
                  <a:fillRect l="-935" t="-2439" r="-935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842061" y="2750002"/>
                <a:ext cx="195867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𝑎𝑟𝑒𝑎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𝑐𝑟𝑜𝑠𝑠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𝑠𝑒𝑐𝑡𝑖𝑜𝑛</m:t>
                      </m:r>
                    </m:oMath>
                  </m:oMathPara>
                </a14:m>
                <a:endParaRPr lang="en-GB" sz="1400" dirty="0">
                  <a:solidFill>
                    <a:prstClr val="black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061" y="2750002"/>
                <a:ext cx="1958677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1155553" y="1499656"/>
            <a:ext cx="2190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1200" dirty="0">
                <a:solidFill>
                  <a:prstClr val="black"/>
                </a:solidFill>
              </a:rPr>
              <a:t>The</a:t>
            </a:r>
            <a:r>
              <a:rPr lang="en-GB" sz="1200" b="1" dirty="0">
                <a:solidFill>
                  <a:prstClr val="black"/>
                </a:solidFill>
              </a:rPr>
              <a:t> volume </a:t>
            </a:r>
            <a:r>
              <a:rPr lang="en-GB" sz="1200" dirty="0">
                <a:solidFill>
                  <a:prstClr val="black"/>
                </a:solidFill>
              </a:rPr>
              <a:t>of an object is the amount of space that it occupies. It is measured in units cubed e.g. cm</a:t>
            </a:r>
            <a:r>
              <a:rPr lang="en-GB" sz="1200" baseline="30000" dirty="0">
                <a:solidFill>
                  <a:prstClr val="black"/>
                </a:solidFill>
              </a:rPr>
              <a:t>3</a:t>
            </a:r>
            <a:r>
              <a:rPr lang="en-GB" sz="1200" dirty="0">
                <a:solidFill>
                  <a:prstClr val="black"/>
                </a:solidFill>
              </a:rPr>
              <a:t>.</a:t>
            </a:r>
          </a:p>
          <a:p>
            <a:pPr lvl="0">
              <a:defRPr/>
            </a:pPr>
            <a:endParaRPr lang="en-GB" sz="1200" dirty="0">
              <a:solidFill>
                <a:prstClr val="black"/>
              </a:solidFill>
            </a:endParaRPr>
          </a:p>
          <a:p>
            <a:pPr lvl="0">
              <a:defRPr/>
            </a:pPr>
            <a:r>
              <a:rPr lang="en-GB" sz="1200" dirty="0">
                <a:solidFill>
                  <a:prstClr val="black"/>
                </a:solidFill>
              </a:rPr>
              <a:t>To calculate the volume of any prism we use: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2321714" y="2855356"/>
                <a:ext cx="92493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𝑙𝑒𝑛𝑔𝑡h</m:t>
                      </m:r>
                    </m:oMath>
                  </m:oMathPara>
                </a14:m>
                <a:endParaRPr lang="en-GB" sz="1400" dirty="0">
                  <a:solidFill>
                    <a:prstClr val="black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1714" y="2855356"/>
                <a:ext cx="924933" cy="307777"/>
              </a:xfrm>
              <a:prstGeom prst="rect">
                <a:avLst/>
              </a:prstGeom>
              <a:blipFill>
                <a:blip r:embed="rId14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1212671" y="3778475"/>
            <a:ext cx="21241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1200" dirty="0">
                <a:solidFill>
                  <a:prstClr val="black"/>
                </a:solidFill>
              </a:rPr>
              <a:t>A </a:t>
            </a:r>
            <a:r>
              <a:rPr lang="en-GB" sz="1200" b="1" dirty="0">
                <a:solidFill>
                  <a:prstClr val="black"/>
                </a:solidFill>
              </a:rPr>
              <a:t>prism</a:t>
            </a:r>
            <a:r>
              <a:rPr lang="en-GB" sz="1200" dirty="0">
                <a:solidFill>
                  <a:prstClr val="black"/>
                </a:solidFill>
              </a:rPr>
              <a:t> is a 3D shape which has a continuous cross-section.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839660" y="3207305"/>
            <a:ext cx="796721" cy="58274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799514" y="1145344"/>
            <a:ext cx="1365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GB" b="1" dirty="0">
                <a:solidFill>
                  <a:prstClr val="black"/>
                </a:solidFill>
              </a:rPr>
              <a:t>Key Concept</a:t>
            </a:r>
          </a:p>
        </p:txBody>
      </p:sp>
      <p:sp>
        <p:nvSpPr>
          <p:cNvPr id="61" name="Rectangle 60"/>
          <p:cNvSpPr/>
          <p:nvPr/>
        </p:nvSpPr>
        <p:spPr>
          <a:xfrm>
            <a:off x="1202715" y="4209230"/>
            <a:ext cx="21336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1200" dirty="0">
                <a:solidFill>
                  <a:prstClr val="black"/>
                </a:solidFill>
              </a:rPr>
              <a:t>The</a:t>
            </a:r>
            <a:r>
              <a:rPr lang="en-GB" sz="1200" b="1" dirty="0">
                <a:solidFill>
                  <a:prstClr val="black"/>
                </a:solidFill>
              </a:rPr>
              <a:t> surface area </a:t>
            </a:r>
            <a:r>
              <a:rPr lang="en-GB" sz="1200" dirty="0">
                <a:solidFill>
                  <a:prstClr val="black"/>
                </a:solidFill>
              </a:rPr>
              <a:t>of an object is the sum of the area of all of its faces. It is measured in units squared e.g. cm</a:t>
            </a:r>
            <a:r>
              <a:rPr lang="en-GB" sz="1200" baseline="30000" dirty="0">
                <a:solidFill>
                  <a:prstClr val="black"/>
                </a:solidFill>
              </a:rPr>
              <a:t>2</a:t>
            </a:r>
            <a:r>
              <a:rPr lang="en-GB" sz="1200" dirty="0">
                <a:solidFill>
                  <a:prstClr val="black"/>
                </a:solidFill>
              </a:rPr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Box 65"/>
              <p:cNvSpPr txBox="1"/>
              <p:nvPr/>
            </p:nvSpPr>
            <p:spPr>
              <a:xfrm>
                <a:off x="7691621" y="1244074"/>
                <a:ext cx="3240216" cy="172354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𝑺𝒖𝒓𝒇𝒂𝒄𝒆</m:t>
                      </m:r>
                      <m:r>
                        <a:rPr lang="en-GB" sz="1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𝒂𝒓𝒆𝒂</m:t>
                      </m:r>
                      <m:r>
                        <a:rPr lang="en-GB" sz="1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sz="1400" b="1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𝐹𝑟𝑜𝑛𝑡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=4×2=8</m:t>
                      </m:r>
                    </m:oMath>
                  </m:oMathPara>
                </a14:m>
                <a:endParaRPr lang="en-GB" sz="1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defTabSz="4572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𝐵𝑎𝑐𝑘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=4×2=8</m:t>
                      </m:r>
                    </m:oMath>
                  </m:oMathPara>
                </a14:m>
                <a:endParaRPr lang="en-GB" sz="1400" dirty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𝑆𝑖𝑑𝑒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1=9×2=18</m:t>
                      </m:r>
                    </m:oMath>
                  </m:oMathPara>
                </a14:m>
                <a:endParaRPr lang="en-GB" sz="1400" dirty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𝑆𝑖𝑑𝑒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2=9×2=18</m:t>
                      </m:r>
                    </m:oMath>
                  </m:oMathPara>
                </a14:m>
                <a:endParaRPr lang="en-GB" sz="1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𝐵𝑜𝑡𝑡𝑜𝑚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=4×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36</m:t>
                      </m:r>
                    </m:oMath>
                  </m:oMathPara>
                </a14:m>
                <a:endParaRPr lang="en-GB" sz="1400" dirty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𝑇𝑜𝑝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=4×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36</m:t>
                      </m:r>
                    </m:oMath>
                  </m:oMathPara>
                </a14:m>
                <a:endParaRPr lang="en-GB" sz="1400" dirty="0">
                  <a:solidFill>
                    <a:prstClr val="black"/>
                  </a:solidFill>
                </a:endParaRPr>
              </a:p>
              <a:p>
                <a:r>
                  <a:rPr lang="en-GB" sz="1400" dirty="0">
                    <a:solidFill>
                      <a:prstClr val="black"/>
                    </a:solidFill>
                  </a:rPr>
                  <a:t>                             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𝑇𝑜𝑡𝑎𝑙</m:t>
                    </m:r>
                    <m:r>
                      <a:rPr lang="en-GB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𝟏𝟐𝟒</m:t>
                    </m:r>
                    <m:sSup>
                      <m:sSupPr>
                        <m:ctrlPr>
                          <a:rPr lang="en-GB" sz="1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𝒄𝒎</m:t>
                        </m:r>
                      </m:e>
                      <m:sup>
                        <m:r>
                          <a:rPr lang="en-GB" sz="1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GB" sz="1400" b="1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1621" y="1244074"/>
                <a:ext cx="3240216" cy="1723549"/>
              </a:xfrm>
              <a:prstGeom prst="rect">
                <a:avLst/>
              </a:prstGeom>
              <a:blipFill>
                <a:blip r:embed="rId16"/>
                <a:stretch>
                  <a:fillRect b="-3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8" name="TextBox 67"/>
              <p:cNvSpPr txBox="1"/>
              <p:nvPr/>
            </p:nvSpPr>
            <p:spPr>
              <a:xfrm>
                <a:off x="7804618" y="3115660"/>
                <a:ext cx="3240216" cy="189256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𝑺𝒖𝒓𝒇𝒂𝒄𝒆</m:t>
                      </m:r>
                      <m:r>
                        <a:rPr lang="en-GB" sz="1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𝒂𝒓𝒆𝒂</m:t>
                      </m:r>
                      <m:r>
                        <a:rPr lang="en-GB" sz="1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sz="1400" b="1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𝐹𝑟𝑜𝑛𝑡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×5</m:t>
                          </m:r>
                        </m:num>
                        <m:den>
                          <m:r>
                            <a:rPr lang="en-GB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=17.5</m:t>
                      </m:r>
                    </m:oMath>
                  </m:oMathPara>
                </a14:m>
                <a:endParaRPr lang="en-GB" sz="1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𝐵𝑎𝑐𝑘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×5</m:t>
                          </m:r>
                        </m:num>
                        <m:den>
                          <m:r>
                            <a:rPr lang="en-GB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7.5</m:t>
                      </m:r>
                    </m:oMath>
                  </m:oMathPara>
                </a14:m>
                <a:endParaRPr lang="en-GB" sz="1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𝑆𝑖𝑑𝑒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=5×11=55</m:t>
                      </m:r>
                    </m:oMath>
                  </m:oMathPara>
                </a14:m>
                <a:endParaRPr lang="en-GB" sz="1400" dirty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𝐵𝑜𝑡𝑡𝑜𝑚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11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77</m:t>
                      </m:r>
                    </m:oMath>
                  </m:oMathPara>
                </a14:m>
                <a:endParaRPr lang="en-GB" sz="1400" dirty="0">
                  <a:solidFill>
                    <a:prstClr val="black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𝑇𝑜𝑝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11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8.6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94.6</m:t>
                      </m:r>
                    </m:oMath>
                  </m:oMathPara>
                </a14:m>
                <a:endParaRPr lang="en-GB" sz="1400" dirty="0">
                  <a:solidFill>
                    <a:prstClr val="black"/>
                  </a:solidFill>
                </a:endParaRPr>
              </a:p>
              <a:p>
                <a:r>
                  <a:rPr lang="en-GB" sz="1400" dirty="0">
                    <a:solidFill>
                      <a:prstClr val="black"/>
                    </a:solidFill>
                  </a:rPr>
                  <a:t>                             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𝑇𝑜𝑡𝑎𝑙</m:t>
                    </m:r>
                    <m:r>
                      <a:rPr lang="en-GB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𝟐𝟔𝟏</m:t>
                    </m:r>
                    <m:r>
                      <a:rPr lang="en-GB" sz="1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1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𝟔</m:t>
                    </m:r>
                    <m:sSup>
                      <m:sSupPr>
                        <m:ctrlPr>
                          <a:rPr lang="en-GB" sz="1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𝒄𝒎</m:t>
                        </m:r>
                      </m:e>
                      <m:sup>
                        <m:r>
                          <a:rPr lang="en-GB" sz="1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GB" sz="1400" b="1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4618" y="3115660"/>
                <a:ext cx="3240216" cy="1892569"/>
              </a:xfrm>
              <a:prstGeom prst="rect">
                <a:avLst/>
              </a:prstGeom>
              <a:blipFill>
                <a:blip r:embed="rId17"/>
                <a:stretch>
                  <a:fillRect b="-3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7453430" y="3681704"/>
            <a:ext cx="7377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1400" dirty="0">
                <a:solidFill>
                  <a:prstClr val="black"/>
                </a:solidFill>
              </a:rPr>
              <a:t>8.6 mm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018717" y="5392283"/>
            <a:ext cx="4953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/>
            </a:pPr>
            <a:r>
              <a:rPr lang="en-GB" sz="1600" dirty="0">
                <a:solidFill>
                  <a:prstClr val="black"/>
                </a:solidFill>
              </a:rPr>
              <a:t>Find the volume and </a:t>
            </a:r>
          </a:p>
          <a:p>
            <a:pPr lvl="0">
              <a:defRPr/>
            </a:pPr>
            <a:r>
              <a:rPr lang="en-GB" sz="1600" dirty="0">
                <a:solidFill>
                  <a:prstClr val="black"/>
                </a:solidFill>
              </a:rPr>
              <a:t>surface area </a:t>
            </a:r>
          </a:p>
          <a:p>
            <a:pPr lvl="0">
              <a:defRPr/>
            </a:pPr>
            <a:r>
              <a:rPr lang="en-GB" sz="1600" dirty="0">
                <a:solidFill>
                  <a:prstClr val="black"/>
                </a:solidFill>
              </a:rPr>
              <a:t>of each of these prisms: </a:t>
            </a:r>
            <a:endParaRPr lang="en-GB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7323048" y="540436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1)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8939511" y="540436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138138" y="5404360"/>
            <a:ext cx="4764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9.8m</a:t>
            </a:r>
          </a:p>
        </p:txBody>
      </p:sp>
    </p:spTree>
    <p:extLst>
      <p:ext uri="{BB962C8B-B14F-4D97-AF65-F5344CB8AC3E}">
        <p14:creationId xmlns:p14="http://schemas.microsoft.com/office/powerpoint/2010/main" val="485608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2671" y="1"/>
            <a:ext cx="950105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Year 10 Foundation</a:t>
            </a:r>
            <a:endParaRPr lang="en-GB" sz="3600" dirty="0">
              <a:ln w="0"/>
              <a:solidFill>
                <a:srgbClr val="2C278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defTabSz="457200">
              <a:defRPr/>
            </a:pPr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VOLUME AND SURFACE AREAS OF CYLINDERS</a:t>
            </a:r>
            <a:endParaRPr lang="en-GB" sz="3600" dirty="0">
              <a:ln w="0"/>
              <a:solidFill>
                <a:srgbClr val="2C278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212670" y="69670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346" y="4950025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212670" y="4950025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defTabSz="457200">
              <a:defRPr/>
            </a:pPr>
            <a:endParaRPr lang="en-GB" sz="200" b="1" dirty="0">
              <a:solidFill>
                <a:srgbClr val="E7E6E6">
                  <a:lumMod val="50000"/>
                </a:srgbClr>
              </a:solidFill>
              <a:latin typeface="Calibri" panose="020F0502020204030204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12671" y="1201783"/>
            <a:ext cx="2399205" cy="3686634"/>
          </a:xfrm>
          <a:prstGeom prst="roundRect">
            <a:avLst>
              <a:gd name="adj" fmla="val 13037"/>
            </a:avLst>
          </a:prstGeom>
          <a:noFill/>
          <a:ln w="38100">
            <a:solidFill>
              <a:srgbClr val="F9B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/>
            </a:pPr>
            <a:endParaRPr lang="en-GB" sz="12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2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3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457200">
              <a:defRPr/>
            </a:pPr>
            <a:endParaRPr lang="en-GB" sz="1300" b="1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477972" y="4963484"/>
            <a:ext cx="1623075" cy="1819058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GB" sz="14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  <a:r>
              <a:rPr lang="en-GB" sz="1400" b="1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</a:p>
          <a:p>
            <a:pPr algn="ctr" defTabSz="457200">
              <a:defRPr/>
            </a:pPr>
            <a:r>
              <a:rPr lang="en-GB" sz="1400" b="1" dirty="0">
                <a:solidFill>
                  <a:prstClr val="black"/>
                </a:solidFill>
                <a:latin typeface="Calibri" panose="020F0502020204030204" pitchFamily="34" charset="0"/>
              </a:rPr>
              <a:t>Cylinder</a:t>
            </a:r>
          </a:p>
          <a:p>
            <a:pPr algn="ctr" defTabSz="457200">
              <a:defRPr/>
            </a:pPr>
            <a:r>
              <a:rPr lang="en-GB" sz="1400" b="1" dirty="0">
                <a:solidFill>
                  <a:prstClr val="black"/>
                </a:solidFill>
                <a:latin typeface="Calibri" panose="020F0502020204030204" pitchFamily="34" charset="0"/>
              </a:rPr>
              <a:t>Surface Area</a:t>
            </a:r>
          </a:p>
          <a:p>
            <a:pPr algn="ctr" defTabSz="457200">
              <a:defRPr/>
            </a:pPr>
            <a:r>
              <a:rPr lang="en-GB" sz="1400" b="1" dirty="0">
                <a:solidFill>
                  <a:prstClr val="black"/>
                </a:solidFill>
                <a:latin typeface="Calibri" panose="020F0502020204030204" pitchFamily="34" charset="0"/>
              </a:rPr>
              <a:t>Radius</a:t>
            </a:r>
          </a:p>
          <a:p>
            <a:pPr algn="ctr" defTabSz="457200">
              <a:defRPr/>
            </a:pPr>
            <a:r>
              <a:rPr lang="en-GB" sz="1400" b="1" dirty="0">
                <a:solidFill>
                  <a:prstClr val="black"/>
                </a:solidFill>
                <a:latin typeface="Calibri" panose="020F0502020204030204" pitchFamily="34" charset="0"/>
              </a:rPr>
              <a:t>Diameter</a:t>
            </a:r>
          </a:p>
          <a:p>
            <a:pPr algn="ctr" defTabSz="457200">
              <a:defRPr/>
            </a:pPr>
            <a:r>
              <a:rPr lang="en-GB" sz="1400" b="1" dirty="0">
                <a:solidFill>
                  <a:prstClr val="black"/>
                </a:solidFill>
                <a:latin typeface="Calibri" panose="020F0502020204030204" pitchFamily="34" charset="0"/>
              </a:rPr>
              <a:t>Pi</a:t>
            </a:r>
          </a:p>
          <a:p>
            <a:pPr algn="ctr" defTabSz="457200">
              <a:defRPr/>
            </a:pPr>
            <a:r>
              <a:rPr lang="en-GB" sz="1400" b="1" dirty="0">
                <a:solidFill>
                  <a:prstClr val="black"/>
                </a:solidFill>
                <a:latin typeface="Calibri" panose="020F0502020204030204" pitchFamily="34" charset="0"/>
              </a:rPr>
              <a:t>Volume</a:t>
            </a:r>
          </a:p>
          <a:p>
            <a:pPr algn="ctr" defTabSz="457200">
              <a:defRPr/>
            </a:pPr>
            <a:r>
              <a:rPr lang="en-GB" sz="1400" b="1" dirty="0">
                <a:solidFill>
                  <a:prstClr val="black"/>
                </a:solidFill>
                <a:latin typeface="Calibri" panose="020F0502020204030204" pitchFamily="34" charset="0"/>
              </a:rPr>
              <a:t>Prism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620712" y="1202252"/>
            <a:ext cx="139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>
              <a:defRPr/>
            </a:pPr>
            <a:r>
              <a:rPr lang="en-GB" sz="2400" b="1" dirty="0">
                <a:solidFill>
                  <a:prstClr val="black"/>
                </a:solidFill>
                <a:latin typeface="Calibri" panose="020F0502020204030204"/>
              </a:rPr>
              <a:t>Examples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3668487" y="1200330"/>
            <a:ext cx="7297783" cy="3688088"/>
          </a:xfrm>
          <a:prstGeom prst="roundRect">
            <a:avLst>
              <a:gd name="adj" fmla="val 784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/>
            </a:pPr>
            <a:endParaRPr lang="en-GB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232665" y="4963484"/>
            <a:ext cx="5705260" cy="1275680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en-GB" sz="1400" b="1" dirty="0">
              <a:solidFill>
                <a:prstClr val="black"/>
              </a:solidFill>
              <a:latin typeface="Calibri" panose="020F0502020204030204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 rot="10800000">
                <a:off x="5232665" y="6420900"/>
                <a:ext cx="5746661" cy="26161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defTabSz="457200">
                  <a:defRPr/>
                </a:pPr>
                <a:r>
                  <a:rPr lang="en-GB" sz="1100" dirty="0">
                    <a:solidFill>
                      <a:prstClr val="black"/>
                    </a:solidFill>
                    <a:latin typeface="Calibri" panose="020F0502020204030204"/>
                  </a:rPr>
                  <a:t>ANSWERS: Volume = </a:t>
                </a:r>
                <a14:m>
                  <m:oMath xmlns:m="http://schemas.openxmlformats.org/officeDocument/2006/math">
                    <m:r>
                      <a:rPr lang="en-GB" sz="11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735</m:t>
                    </m:r>
                    <m:r>
                      <a:rPr lang="en-GB" sz="11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100" dirty="0">
                    <a:solidFill>
                      <a:prstClr val="black"/>
                    </a:solidFill>
                    <a:latin typeface="Calibri" panose="020F0502020204030204"/>
                  </a:rPr>
                  <a:t> or 2309.07cm</a:t>
                </a:r>
                <a:r>
                  <a:rPr lang="en-GB" sz="1100" baseline="30000" dirty="0">
                    <a:solidFill>
                      <a:prstClr val="black"/>
                    </a:solidFill>
                    <a:latin typeface="Calibri" panose="020F0502020204030204"/>
                  </a:rPr>
                  <a:t>3</a:t>
                </a:r>
                <a:r>
                  <a:rPr lang="en-GB" sz="1100" dirty="0">
                    <a:solidFill>
                      <a:prstClr val="black"/>
                    </a:solidFill>
                    <a:latin typeface="Calibri" panose="020F0502020204030204"/>
                  </a:rPr>
                  <a:t>   Surface area = </a:t>
                </a:r>
                <a14:m>
                  <m:oMath xmlns:m="http://schemas.openxmlformats.org/officeDocument/2006/math">
                    <m:r>
                      <a:rPr lang="en-GB" sz="11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308</m:t>
                    </m:r>
                    <m:r>
                      <a:rPr lang="en-GB" sz="11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100" dirty="0">
                    <a:solidFill>
                      <a:prstClr val="black"/>
                    </a:solidFill>
                    <a:latin typeface="Calibri" panose="020F0502020204030204"/>
                  </a:rPr>
                  <a:t> or 967.61cm</a:t>
                </a:r>
                <a:r>
                  <a:rPr lang="en-GB" sz="1100" baseline="30000" dirty="0">
                    <a:solidFill>
                      <a:prstClr val="black"/>
                    </a:solidFill>
                    <a:latin typeface="Calibri" panose="020F0502020204030204"/>
                  </a:rPr>
                  <a:t>3</a:t>
                </a:r>
                <a:endParaRPr lang="en-GB" sz="11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5232665" y="6420900"/>
                <a:ext cx="5746661" cy="261610"/>
              </a:xfrm>
              <a:prstGeom prst="rect">
                <a:avLst/>
              </a:prstGeom>
              <a:blipFill>
                <a:blip r:embed="rId3"/>
                <a:stretch>
                  <a:fillRect t="-16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1767011" y="5427235"/>
            <a:ext cx="11662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GB" sz="2000" b="1" dirty="0">
                <a:solidFill>
                  <a:srgbClr val="32A7DF"/>
                </a:solidFill>
                <a:latin typeface="Calibri" panose="020F0502020204030204"/>
              </a:rPr>
              <a:t>572, 586</a:t>
            </a:r>
          </a:p>
        </p:txBody>
      </p:sp>
      <p:sp>
        <p:nvSpPr>
          <p:cNvPr id="4" name="Rectangle 3"/>
          <p:cNvSpPr/>
          <p:nvPr/>
        </p:nvSpPr>
        <p:spPr>
          <a:xfrm>
            <a:off x="1365473" y="1200887"/>
            <a:ext cx="206788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Key Concepts</a:t>
            </a:r>
          </a:p>
          <a:p>
            <a:pPr algn="ctr" defTabSz="457200">
              <a:defRPr/>
            </a:pPr>
            <a:endParaRPr lang="en-GB" sz="1400" b="1" dirty="0">
              <a:solidFill>
                <a:prstClr val="black"/>
              </a:solidFill>
              <a:latin typeface="Calibri" panose="020F0502020204030204"/>
            </a:endParaRPr>
          </a:p>
          <a:p>
            <a:pPr algn="ctr" defTabSz="457200">
              <a:defRPr/>
            </a:pPr>
            <a:endParaRPr lang="en-GB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06483" y="5124510"/>
            <a:ext cx="21805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Calculate the volume and surface area of this cylinder</a:t>
            </a:r>
          </a:p>
        </p:txBody>
      </p:sp>
      <p:sp>
        <p:nvSpPr>
          <p:cNvPr id="7" name="Rectangle 6"/>
          <p:cNvSpPr/>
          <p:nvPr/>
        </p:nvSpPr>
        <p:spPr>
          <a:xfrm>
            <a:off x="3658591" y="1368671"/>
            <a:ext cx="41238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From the diagram calculate: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1280143" y="3068362"/>
                <a:ext cx="2365402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457200">
                  <a:defRPr/>
                </a:pPr>
                <a:r>
                  <a:rPr lang="en-GB" sz="1400" dirty="0">
                    <a:solidFill>
                      <a:prstClr val="black"/>
                    </a:solidFill>
                    <a:latin typeface="Calibri" panose="020F0502020204030204"/>
                  </a:rPr>
                  <a:t>The </a:t>
                </a:r>
                <a:r>
                  <a:rPr lang="en-GB" sz="1400" b="1" dirty="0">
                    <a:solidFill>
                      <a:prstClr val="black"/>
                    </a:solidFill>
                    <a:latin typeface="Calibri" panose="020F0502020204030204"/>
                  </a:rPr>
                  <a:t>volume </a:t>
                </a:r>
                <a:r>
                  <a:rPr lang="en-GB" sz="1400" dirty="0">
                    <a:solidFill>
                      <a:prstClr val="black"/>
                    </a:solidFill>
                    <a:latin typeface="Calibri" panose="020F0502020204030204"/>
                  </a:rPr>
                  <a:t>of a cylinder is </a:t>
                </a:r>
              </a:p>
              <a:p>
                <a:pPr defTabSz="457200">
                  <a:defRPr/>
                </a:pPr>
                <a:r>
                  <a:rPr lang="en-GB" sz="1400" dirty="0">
                    <a:solidFill>
                      <a:prstClr val="black"/>
                    </a:solidFill>
                    <a:latin typeface="Calibri" panose="020F0502020204030204"/>
                  </a:rPr>
                  <a:t>calculated by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GB" sz="1400" dirty="0">
                    <a:solidFill>
                      <a:prstClr val="black"/>
                    </a:solidFill>
                    <a:latin typeface="Calibri" panose="020F0502020204030204"/>
                  </a:rPr>
                  <a:t> and is </a:t>
                </a:r>
              </a:p>
              <a:p>
                <a:pPr defTabSz="457200">
                  <a:defRPr/>
                </a:pPr>
                <a:r>
                  <a:rPr lang="en-GB" sz="1400" dirty="0">
                    <a:solidFill>
                      <a:prstClr val="black"/>
                    </a:solidFill>
                    <a:latin typeface="Calibri" panose="020F0502020204030204"/>
                  </a:rPr>
                  <a:t>the space inside the 3D shape</a:t>
                </a:r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143" y="3068362"/>
                <a:ext cx="2365402" cy="738664"/>
              </a:xfrm>
              <a:prstGeom prst="rect">
                <a:avLst/>
              </a:prstGeom>
              <a:blipFill>
                <a:blip r:embed="rId4"/>
                <a:stretch>
                  <a:fillRect l="-773" t="-820" b="-73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>
                <a:off x="1288708" y="3892752"/>
                <a:ext cx="233389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457200">
                  <a:defRPr/>
                </a:pPr>
                <a:r>
                  <a:rPr lang="en-GB" sz="1400" dirty="0">
                    <a:solidFill>
                      <a:prstClr val="black"/>
                    </a:solidFill>
                    <a:latin typeface="Calibri" panose="020F0502020204030204"/>
                  </a:rPr>
                  <a:t>The</a:t>
                </a:r>
                <a:r>
                  <a:rPr lang="en-GB" sz="1400" b="1" dirty="0">
                    <a:solidFill>
                      <a:prstClr val="black"/>
                    </a:solidFill>
                    <a:latin typeface="Calibri" panose="020F0502020204030204"/>
                  </a:rPr>
                  <a:t> surface area </a:t>
                </a:r>
                <a:r>
                  <a:rPr lang="en-GB" sz="1400" dirty="0">
                    <a:solidFill>
                      <a:prstClr val="black"/>
                    </a:solidFill>
                    <a:latin typeface="Calibri" panose="020F0502020204030204"/>
                  </a:rPr>
                  <a:t>of a cylinder is calculated by </a:t>
                </a:r>
                <a14:m>
                  <m:oMath xmlns:m="http://schemas.openxmlformats.org/officeDocument/2006/math">
                    <m:r>
                      <a:rPr lang="en-GB" sz="14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GB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𝑑h</m:t>
                    </m:r>
                  </m:oMath>
                </a14:m>
                <a:r>
                  <a:rPr lang="en-GB" sz="1400" dirty="0">
                    <a:solidFill>
                      <a:prstClr val="black"/>
                    </a:solidFill>
                    <a:latin typeface="Calibri" panose="020F0502020204030204"/>
                  </a:rPr>
                  <a:t> and is the total of the areas of all the faces on the shape.</a:t>
                </a:r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8708" y="3892752"/>
                <a:ext cx="2333896" cy="954107"/>
              </a:xfrm>
              <a:prstGeom prst="rect">
                <a:avLst/>
              </a:prstGeom>
              <a:blipFill>
                <a:blip r:embed="rId5"/>
                <a:stretch>
                  <a:fillRect l="-783" t="-1282" r="-1828" b="-5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40"/>
          <p:cNvSpPr/>
          <p:nvPr/>
        </p:nvSpPr>
        <p:spPr>
          <a:xfrm>
            <a:off x="3708863" y="2704547"/>
            <a:ext cx="41238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a) </a:t>
            </a:r>
            <a:r>
              <a:rPr lang="en-GB" sz="1600" b="1" dirty="0">
                <a:solidFill>
                  <a:prstClr val="black"/>
                </a:solidFill>
                <a:latin typeface="Calibri" panose="020F0502020204030204"/>
              </a:rPr>
              <a:t>Volume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918844" y="1704368"/>
            <a:ext cx="501908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b) </a:t>
            </a:r>
            <a:r>
              <a:rPr lang="en-GB" sz="1600" b="1" dirty="0">
                <a:solidFill>
                  <a:prstClr val="black"/>
                </a:solidFill>
                <a:latin typeface="Calibri" panose="020F0502020204030204"/>
              </a:rPr>
              <a:t>Surface</a:t>
            </a: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GB" sz="1600" b="1" dirty="0">
                <a:solidFill>
                  <a:prstClr val="black"/>
                </a:solidFill>
                <a:latin typeface="Calibri" panose="020F0502020204030204"/>
              </a:rPr>
              <a:t>Area </a:t>
            </a:r>
            <a:r>
              <a:rPr lang="en-GB" sz="1400" b="1" dirty="0">
                <a:solidFill>
                  <a:prstClr val="black"/>
                </a:solidFill>
                <a:latin typeface="Calibri" panose="020F0502020204030204"/>
              </a:rPr>
              <a:t>– </a:t>
            </a: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You can use the net of the shape to help you</a:t>
            </a:r>
            <a:endParaRPr lang="en-GB" sz="140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267035" y="1616913"/>
            <a:ext cx="23654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A </a:t>
            </a:r>
            <a:r>
              <a:rPr lang="en-GB" sz="1400" b="1" dirty="0">
                <a:solidFill>
                  <a:prstClr val="black"/>
                </a:solidFill>
                <a:latin typeface="Calibri" panose="020F0502020204030204"/>
              </a:rPr>
              <a:t>cylinder</a:t>
            </a: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 is a </a:t>
            </a:r>
            <a:r>
              <a:rPr lang="en-GB" sz="1400" b="1" dirty="0">
                <a:solidFill>
                  <a:prstClr val="black"/>
                </a:solidFill>
                <a:latin typeface="Calibri" panose="020F0502020204030204"/>
              </a:rPr>
              <a:t>prism </a:t>
            </a:r>
            <a:r>
              <a:rPr lang="en-GB" sz="1400" dirty="0">
                <a:solidFill>
                  <a:prstClr val="black"/>
                </a:solidFill>
                <a:latin typeface="Calibri" panose="020F0502020204030204"/>
              </a:rPr>
              <a:t>with the cross section of a circle.</a:t>
            </a:r>
          </a:p>
          <a:p>
            <a:pPr defTabSz="457200">
              <a:defRPr/>
            </a:pPr>
            <a:endParaRPr lang="en-GB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1945502" y="1993013"/>
            <a:ext cx="801920" cy="1022165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>
            <a:off x="1948825" y="2871369"/>
            <a:ext cx="817025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2876002" y="2188240"/>
            <a:ext cx="8708" cy="315854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755256" y="2188240"/>
            <a:ext cx="23513" cy="651796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857545" y="2196370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228464" y="279374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h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509000" y="233613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d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4977920" y="1810054"/>
            <a:ext cx="0" cy="2329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lowchart: Direct Access Storage 30"/>
          <p:cNvSpPr/>
          <p:nvPr/>
        </p:nvSpPr>
        <p:spPr>
          <a:xfrm>
            <a:off x="4106209" y="1784178"/>
            <a:ext cx="1041541" cy="462568"/>
          </a:xfrm>
          <a:prstGeom prst="flowChartMagneticDru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090585" y="1802157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4cm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4180123" y="2306219"/>
            <a:ext cx="863124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4262723" y="2243792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10cm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7" name="TextBox 76"/>
              <p:cNvSpPr txBox="1"/>
              <p:nvPr/>
            </p:nvSpPr>
            <p:spPr>
              <a:xfrm>
                <a:off x="3708862" y="3036644"/>
                <a:ext cx="159928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2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16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8862" y="3036644"/>
                <a:ext cx="1599284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Box 78"/>
              <p:cNvSpPr txBox="1"/>
              <p:nvPr/>
            </p:nvSpPr>
            <p:spPr>
              <a:xfrm>
                <a:off x="3702173" y="3372775"/>
                <a:ext cx="17155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2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×10</m:t>
                      </m:r>
                    </m:oMath>
                  </m:oMathPara>
                </a14:m>
                <a:endParaRPr lang="en-GB" sz="16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2173" y="3372775"/>
                <a:ext cx="1715598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0" name="TextBox 79"/>
              <p:cNvSpPr txBox="1"/>
              <p:nvPr/>
            </p:nvSpPr>
            <p:spPr>
              <a:xfrm>
                <a:off x="4018998" y="3742685"/>
                <a:ext cx="110152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2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=160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8998" y="3742685"/>
                <a:ext cx="1101520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1" name="TextBox 80"/>
              <p:cNvSpPr txBox="1"/>
              <p:nvPr/>
            </p:nvSpPr>
            <p:spPr>
              <a:xfrm>
                <a:off x="3988330" y="4036907"/>
                <a:ext cx="162589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200">
                  <a:defRPr/>
                </a:pPr>
                <a:r>
                  <a:rPr lang="en-GB" sz="1600" dirty="0">
                    <a:solidFill>
                      <a:srgbClr val="FF0000"/>
                    </a:solidFill>
                    <a:latin typeface="Calibri" panose="020F0502020204030204"/>
                  </a:rPr>
                  <a:t>Or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502.65</m:t>
                    </m:r>
                    <m:sSup>
                      <m:sSup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6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330" y="4036907"/>
                <a:ext cx="1625894" cy="338554"/>
              </a:xfrm>
              <a:prstGeom prst="rect">
                <a:avLst/>
              </a:prstGeom>
              <a:blipFill>
                <a:blip r:embed="rId10"/>
                <a:stretch>
                  <a:fillRect l="-1873"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58"/>
          <p:cNvGrpSpPr/>
          <p:nvPr/>
        </p:nvGrpSpPr>
        <p:grpSpPr>
          <a:xfrm>
            <a:off x="8731854" y="2065263"/>
            <a:ext cx="1805173" cy="1568464"/>
            <a:chOff x="4924691" y="2142865"/>
            <a:chExt cx="1805173" cy="1568464"/>
          </a:xfrm>
        </p:grpSpPr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924691" y="2152000"/>
              <a:ext cx="1258833" cy="1559329"/>
            </a:xfrm>
            <a:prstGeom prst="rect">
              <a:avLst/>
            </a:prstGeom>
          </p:spPr>
        </p:pic>
        <p:cxnSp>
          <p:nvCxnSpPr>
            <p:cNvPr id="47" name="Straight Arrow Connector 46"/>
            <p:cNvCxnSpPr/>
            <p:nvPr/>
          </p:nvCxnSpPr>
          <p:spPr>
            <a:xfrm>
              <a:off x="5554107" y="2381036"/>
              <a:ext cx="202259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5426266" y="2142865"/>
              <a:ext cx="42832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>
                <a:defRPr/>
              </a:pPr>
              <a:r>
                <a:rPr lang="en-GB" sz="1100" dirty="0">
                  <a:solidFill>
                    <a:prstClr val="black"/>
                  </a:solidFill>
                  <a:latin typeface="Calibri" panose="020F0502020204030204"/>
                </a:rPr>
                <a:t>4cm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229406" y="2807838"/>
              <a:ext cx="50045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>
                <a:defRPr/>
              </a:pPr>
              <a:r>
                <a:rPr lang="en-GB" sz="1100" dirty="0">
                  <a:solidFill>
                    <a:prstClr val="black"/>
                  </a:solidFill>
                  <a:latin typeface="Calibri" panose="020F0502020204030204"/>
                </a:rPr>
                <a:t>10cm</a:t>
              </a:r>
            </a:p>
          </p:txBody>
        </p:sp>
        <p:cxnSp>
          <p:nvCxnSpPr>
            <p:cNvPr id="57" name="Straight Arrow Connector 56"/>
            <p:cNvCxnSpPr/>
            <p:nvPr/>
          </p:nvCxnSpPr>
          <p:spPr>
            <a:xfrm flipV="1">
              <a:off x="6276371" y="2565702"/>
              <a:ext cx="0" cy="717045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83" name="TextBox 82"/>
              <p:cNvSpPr txBox="1"/>
              <p:nvPr/>
            </p:nvSpPr>
            <p:spPr>
              <a:xfrm>
                <a:off x="5917443" y="2236474"/>
                <a:ext cx="200619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2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𝑡𝑤𝑜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𝑐𝑖𝑟𝑐𝑙𝑒𝑠</m:t>
                      </m:r>
                    </m:oMath>
                  </m:oMathPara>
                </a14:m>
                <a:endParaRPr lang="en-GB" sz="16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defTabSz="4572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7443" y="2236474"/>
                <a:ext cx="2006190" cy="58477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4" name="TextBox 83"/>
              <p:cNvSpPr txBox="1"/>
              <p:nvPr/>
            </p:nvSpPr>
            <p:spPr>
              <a:xfrm>
                <a:off x="6240994" y="2746119"/>
                <a:ext cx="13651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2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0994" y="2746119"/>
                <a:ext cx="1365117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5" name="TextBox 84"/>
              <p:cNvSpPr txBox="1"/>
              <p:nvPr/>
            </p:nvSpPr>
            <p:spPr>
              <a:xfrm>
                <a:off x="6247058" y="3028421"/>
                <a:ext cx="79592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2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=32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7058" y="3028421"/>
                <a:ext cx="795924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6" name="TextBox 85"/>
              <p:cNvSpPr txBox="1"/>
              <p:nvPr/>
            </p:nvSpPr>
            <p:spPr>
              <a:xfrm>
                <a:off x="5899452" y="3406639"/>
                <a:ext cx="1989391" cy="107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2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𝑟𝑒𝑐𝑡𝑎𝑛𝑔𝑙𝑒</m:t>
                      </m:r>
                    </m:oMath>
                  </m:oMathPara>
                </a14:m>
                <a:endParaRPr lang="en-GB" sz="16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defTabSz="4572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16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defTabSz="457200">
                  <a:defRPr/>
                </a:pPr>
                <a:r>
                  <a:rPr lang="en-GB" sz="1600" dirty="0">
                    <a:solidFill>
                      <a:prstClr val="black"/>
                    </a:solidFill>
                    <a:latin typeface="Calibri" panose="020F0502020204030204"/>
                  </a:rPr>
                  <a:t>         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×8×10</m:t>
                    </m:r>
                  </m:oMath>
                </a14:m>
                <a:endParaRPr lang="en-GB" sz="1600" i="1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defTabSz="4572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80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452" y="3406639"/>
                <a:ext cx="1989391" cy="107721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7" name="TextBox 86"/>
              <p:cNvSpPr txBox="1"/>
              <p:nvPr/>
            </p:nvSpPr>
            <p:spPr>
              <a:xfrm>
                <a:off x="8024493" y="3683326"/>
                <a:ext cx="2858603" cy="8520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2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𝑆𝑢𝑟𝑓𝑎𝑐𝑒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=32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+80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dirty="0">
                  <a:solidFill>
                    <a:prstClr val="black"/>
                  </a:solidFill>
                  <a:latin typeface="Calibri" panose="020F0502020204030204"/>
                  <a:ea typeface="Cambria Math" panose="02040503050406030204" pitchFamily="18" charset="0"/>
                </a:endParaRPr>
              </a:p>
              <a:p>
                <a:pPr defTabSz="457200">
                  <a:defRPr/>
                </a:pPr>
                <a:r>
                  <a:rPr lang="en-GB" sz="1600" dirty="0">
                    <a:solidFill>
                      <a:prstClr val="black"/>
                    </a:solidFill>
                    <a:latin typeface="Calibri" panose="020F0502020204030204"/>
                  </a:rPr>
                  <a:t>                              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=112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libri" panose="020F0502020204030204"/>
                </a:endParaRPr>
              </a:p>
              <a:p>
                <a:pPr defTabSz="457200">
                  <a:defRPr/>
                </a:pPr>
                <a:r>
                  <a:rPr lang="en-GB" sz="1600" dirty="0">
                    <a:solidFill>
                      <a:srgbClr val="FF0000"/>
                    </a:solidFill>
                    <a:latin typeface="Calibri" panose="020F0502020204030204"/>
                  </a:rPr>
                  <a:t>                         or 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=351.86</m:t>
                    </m:r>
                    <m:sSup>
                      <m:sSup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FF0000"/>
                  </a:solidFill>
                  <a:latin typeface="Calibri" panose="020F0502020204030204"/>
                </a:endParaRPr>
              </a:p>
            </p:txBody>
          </p:sp>
        </mc:Choice>
        <mc:Fallback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4493" y="3683326"/>
                <a:ext cx="2858603" cy="852093"/>
              </a:xfrm>
              <a:prstGeom prst="rect">
                <a:avLst/>
              </a:prstGeom>
              <a:blipFill>
                <a:blip r:embed="rId16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9" name="Group 88"/>
          <p:cNvGrpSpPr/>
          <p:nvPr/>
        </p:nvGrpSpPr>
        <p:grpSpPr>
          <a:xfrm>
            <a:off x="7923634" y="5108739"/>
            <a:ext cx="2044314" cy="966174"/>
            <a:chOff x="2963208" y="1784178"/>
            <a:chExt cx="1463011" cy="744028"/>
          </a:xfrm>
        </p:grpSpPr>
        <p:sp>
          <p:nvSpPr>
            <p:cNvPr id="90" name="Flowchart: Direct Access Storage 89"/>
            <p:cNvSpPr/>
            <p:nvPr/>
          </p:nvSpPr>
          <p:spPr>
            <a:xfrm>
              <a:off x="2963208" y="1784178"/>
              <a:ext cx="1041541" cy="462568"/>
            </a:xfrm>
            <a:prstGeom prst="flowChartMagneticDrum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>
                <a:defRPr/>
              </a:pPr>
              <a:endParaRPr lang="en-GB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4008413" y="1801223"/>
              <a:ext cx="417806" cy="2844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>
                <a:defRPr/>
              </a:pPr>
              <a:r>
                <a:rPr lang="en-GB" dirty="0">
                  <a:solidFill>
                    <a:prstClr val="black"/>
                  </a:solidFill>
                  <a:latin typeface="Calibri" panose="020F0502020204030204"/>
                </a:rPr>
                <a:t>7cm</a:t>
              </a:r>
            </a:p>
          </p:txBody>
        </p:sp>
        <p:cxnSp>
          <p:nvCxnSpPr>
            <p:cNvPr id="92" name="Straight Arrow Connector 91"/>
            <p:cNvCxnSpPr/>
            <p:nvPr/>
          </p:nvCxnSpPr>
          <p:spPr>
            <a:xfrm>
              <a:off x="3037123" y="2306219"/>
              <a:ext cx="863124" cy="0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>
              <a:off x="3113489" y="2243792"/>
              <a:ext cx="615123" cy="2844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>
                <a:defRPr/>
              </a:pPr>
              <a:r>
                <a:rPr lang="en-GB" dirty="0">
                  <a:solidFill>
                    <a:prstClr val="black"/>
                  </a:solidFill>
                  <a:latin typeface="Calibri" panose="020F0502020204030204"/>
                </a:rPr>
                <a:t>   15cm</a:t>
              </a:r>
            </a:p>
          </p:txBody>
        </p:sp>
      </p:grpSp>
      <p:cxnSp>
        <p:nvCxnSpPr>
          <p:cNvPr id="97" name="Straight Arrow Connector 96"/>
          <p:cNvCxnSpPr/>
          <p:nvPr/>
        </p:nvCxnSpPr>
        <p:spPr>
          <a:xfrm flipH="1" flipV="1">
            <a:off x="9143882" y="5126163"/>
            <a:ext cx="13828" cy="30107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3982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464</Words>
  <Application>Microsoft Office PowerPoint</Application>
  <PresentationFormat>Widescreen</PresentationFormat>
  <Paragraphs>114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Jones (BRI)</dc:creator>
  <cp:lastModifiedBy>M Jones (BRI)</cp:lastModifiedBy>
  <cp:revision>4</cp:revision>
  <dcterms:created xsi:type="dcterms:W3CDTF">2023-03-29T13:41:02Z</dcterms:created>
  <dcterms:modified xsi:type="dcterms:W3CDTF">2023-03-29T13:45:11Z</dcterms:modified>
</cp:coreProperties>
</file>