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60D08-5420-4C7E-A2D9-314C463F40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63360F-9A6C-46B1-BEE2-365545CB6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EC9BB-C2EF-495C-A4B8-CB10CCAF5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B668-B37D-4F0F-A083-7F7C48434633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035485-8DFC-4AB3-B159-4B5DCB9BD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951499-3C2E-4A0E-8C7F-59CC6A225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996B-CFAF-446F-91D4-795382DD9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8184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8470B-BB3F-4F5F-AA9C-FFB53CD75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8DDFA4-FCEF-408F-82C0-766E5C7764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7A0B1-B868-4B39-9D1D-AF70D904A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B668-B37D-4F0F-A083-7F7C48434633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D2DF42-B4AA-4FA3-9FE7-316D8C56F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F068B7-AD80-4026-B714-BD6D4E27C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996B-CFAF-446F-91D4-795382DD9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733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6B58A5-030E-479E-8E5D-EF7A07E0D5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292B88-A2DF-4C75-B1A8-5AB1FCC177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8C425E-1423-49D2-AC0E-8CBB13B97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B668-B37D-4F0F-A083-7F7C48434633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F38622-2522-4D0D-BF8B-88222278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6B95C0-E1BA-4684-B12C-93A13097A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996B-CFAF-446F-91D4-795382DD9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74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B658C-3E4A-4AD2-AC6D-118092E92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E8DB6F-6497-4299-9715-966440EFD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AF8E9F-FCC4-4408-958A-8F983D49E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B668-B37D-4F0F-A083-7F7C48434633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F5AA06-DBE3-440D-ADA2-CFD7EC3CF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09E81F-F384-44C7-9CF2-E8E4FCD41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996B-CFAF-446F-91D4-795382DD9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240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4EE8F-1486-445F-8A39-ADF7EA06E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29FF93-A4CC-4C69-A6EB-2CC0975A6B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F12C10-DEFA-459F-B1A2-D45B040EA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B668-B37D-4F0F-A083-7F7C48434633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E33AE8-99E1-48DC-8F64-3B418E25A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879ED-13D0-49CF-9341-1BCE83EAB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996B-CFAF-446F-91D4-795382DD9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728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3BFC7-4B8B-4A36-9998-09EFF7C38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332D4-4FF2-4179-ADF7-D929EDB50E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BD63C7-A599-4675-8564-F6982EC626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F5BBB7-4459-4016-88BE-A64AF8266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B668-B37D-4F0F-A083-7F7C48434633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2129F4-2546-4E22-B78C-38EBC0345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19AD86-C612-4A24-8767-CF935BE8C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996B-CFAF-446F-91D4-795382DD9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3904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F65A3-6814-4B9D-887E-B17959AC4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48FD8-56E1-46EF-B1D1-4581240682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E2F653-72DE-4CA6-A000-38F9286E8C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694020-6516-40ED-958C-2635901D7D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4DEA3B-A340-4208-A749-DF0FCEE3CF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4DCDC0-8D6B-4F37-B94A-637E94797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B668-B37D-4F0F-A083-7F7C48434633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73025E-84D3-4A36-8DCD-1014DFE90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298B5F-93B0-4FC4-B868-1CD7A34E7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996B-CFAF-446F-91D4-795382DD9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805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C92E0-99E4-4369-A8CE-C49DEB00C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AB4B33-0FFB-44D5-A6FD-FFA9D03ED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B668-B37D-4F0F-A083-7F7C48434633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892BCB-2D6F-4A2D-9F7C-4E4EBED77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1B56AD-EBCE-4513-962C-E6E5FC5A0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996B-CFAF-446F-91D4-795382DD9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49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BC430B-5AFB-453F-B19D-03AB3841F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B668-B37D-4F0F-A083-7F7C48434633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F90EA-D421-48EB-A7AD-01605F55F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0715B-629A-4DEE-A32F-D65F5762E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996B-CFAF-446F-91D4-795382DD9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1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2A31-0657-4981-BF37-AD494EC0A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A2F6D-D238-4B62-B8EB-420B28642E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649D20-1D6E-44B7-8254-8FA64787C5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E1FDF2-BF37-442D-9C41-7A12396D0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B668-B37D-4F0F-A083-7F7C48434633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72AFEE-4CF7-4366-B98E-9195705E4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D86EFD-2EC2-49A3-8805-549F00C6E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996B-CFAF-446F-91D4-795382DD9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18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029A6-81BA-4E2E-BA04-D094A60C3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D682F2-ACC2-4C50-929A-A1491DBFE8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F3A67F-1B08-4A2C-9F87-C944620479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89C0D8-9441-400A-9899-CEF5543EB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B668-B37D-4F0F-A083-7F7C48434633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F94901-DB6E-4D8A-B2EA-A33E51CCE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89BEE4-4D84-4648-813E-0FEB727CD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996B-CFAF-446F-91D4-795382DD9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431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017306-2E23-4FC6-9807-564DE96E9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A13519-D650-440D-ACFF-F77E8ACC8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78A0D4-41C2-49CB-B15A-C54F3C9DC7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DB668-B37D-4F0F-A083-7F7C48434633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D6EB5B-A165-4119-98C5-4CF19D6BB3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07BA57-0FD7-4195-AD0B-8B23A8A719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5996B-CFAF-446F-91D4-795382DD9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158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2671" y="1"/>
            <a:ext cx="950105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Year 10 Higher</a:t>
            </a:r>
          </a:p>
          <a:p>
            <a:pPr algn="ctr"/>
            <a:r>
              <a:rPr lang="en-US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CUMULATIVE FREQUENCY AND BOX PLOTS</a:t>
            </a:r>
            <a:endParaRPr lang="en-GB" sz="3600" dirty="0">
              <a:ln w="0"/>
              <a:solidFill>
                <a:srgbClr val="2C278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212670" y="69670"/>
            <a:ext cx="9753600" cy="1062445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0982" y="4963485"/>
            <a:ext cx="1688568" cy="410251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1212671" y="4950025"/>
            <a:ext cx="1802673" cy="1172102"/>
          </a:xfrm>
          <a:prstGeom prst="roundRect">
            <a:avLst/>
          </a:prstGeom>
          <a:noFill/>
          <a:ln w="38100">
            <a:solidFill>
              <a:srgbClr val="33A7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GB" sz="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212671" y="1201783"/>
            <a:ext cx="2217990" cy="3686634"/>
          </a:xfrm>
          <a:prstGeom prst="roundRect">
            <a:avLst>
              <a:gd name="adj" fmla="val 13037"/>
            </a:avLst>
          </a:prstGeom>
          <a:noFill/>
          <a:ln w="38100">
            <a:solidFill>
              <a:srgbClr val="F9B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086144" y="4963484"/>
            <a:ext cx="2066366" cy="1772194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906728" y="1375436"/>
            <a:ext cx="1393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Examples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3532264" y="1200330"/>
            <a:ext cx="7351553" cy="3688088"/>
          </a:xfrm>
          <a:prstGeom prst="roundRect">
            <a:avLst>
              <a:gd name="adj" fmla="val 7840"/>
            </a:avLst>
          </a:prstGeom>
          <a:noFill/>
          <a:ln w="38100">
            <a:solidFill>
              <a:srgbClr val="870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232665" y="4963484"/>
            <a:ext cx="5705260" cy="1275680"/>
          </a:xfrm>
          <a:prstGeom prst="roundRect">
            <a:avLst/>
          </a:prstGeom>
          <a:noFill/>
          <a:ln w="38100">
            <a:solidFill>
              <a:srgbClr val="FA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10800000">
            <a:off x="5232665" y="6336266"/>
            <a:ext cx="5746661" cy="4308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100" dirty="0"/>
              <a:t>ANSWERS: 1) Median = 56, Interquartile range = 64 – 52 = 12  2) Median = 26, </a:t>
            </a:r>
          </a:p>
          <a:p>
            <a:r>
              <a:rPr lang="en-GB" sz="1100" dirty="0"/>
              <a:t>Range = 35.5 – 16.5 = 19, Interquartile range = 28 – 19 = 9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55033" y="5368157"/>
            <a:ext cx="20404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32A7DF"/>
                </a:solidFill>
              </a:rPr>
              <a:t>434-440</a:t>
            </a:r>
          </a:p>
        </p:txBody>
      </p:sp>
      <p:sp>
        <p:nvSpPr>
          <p:cNvPr id="4" name="Rectangle 3"/>
          <p:cNvSpPr/>
          <p:nvPr/>
        </p:nvSpPr>
        <p:spPr>
          <a:xfrm>
            <a:off x="1314275" y="1200330"/>
            <a:ext cx="2067883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Key Concepts</a:t>
            </a:r>
          </a:p>
          <a:p>
            <a:pPr algn="ctr"/>
            <a:endParaRPr lang="en-GB" sz="1400" b="1" dirty="0"/>
          </a:p>
          <a:p>
            <a:pPr algn="ctr"/>
            <a:endParaRPr lang="en-GB" sz="1400" dirty="0"/>
          </a:p>
        </p:txBody>
      </p:sp>
      <p:sp>
        <p:nvSpPr>
          <p:cNvPr id="56" name="TextBox 55"/>
          <p:cNvSpPr txBox="1"/>
          <p:nvPr/>
        </p:nvSpPr>
        <p:spPr>
          <a:xfrm>
            <a:off x="1265774" y="1614068"/>
            <a:ext cx="216488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 </a:t>
            </a:r>
            <a:r>
              <a:rPr lang="en-GB" sz="1400" b="1" dirty="0"/>
              <a:t>cumulative frequency </a:t>
            </a:r>
            <a:r>
              <a:rPr lang="en-GB" sz="1400" dirty="0"/>
              <a:t>graph shows a running total of frequency.</a:t>
            </a:r>
          </a:p>
          <a:p>
            <a:endParaRPr lang="en-GB" sz="1400" dirty="0"/>
          </a:p>
          <a:p>
            <a:r>
              <a:rPr lang="en-GB" sz="1400" dirty="0"/>
              <a:t>We can read the </a:t>
            </a:r>
            <a:r>
              <a:rPr lang="en-GB" sz="1400" b="1" dirty="0"/>
              <a:t>median</a:t>
            </a:r>
            <a:r>
              <a:rPr lang="en-GB" sz="1400" dirty="0"/>
              <a:t> and the </a:t>
            </a:r>
            <a:r>
              <a:rPr lang="en-GB" sz="1400" b="1" dirty="0"/>
              <a:t>interquartile range </a:t>
            </a:r>
            <a:r>
              <a:rPr lang="en-GB" sz="1400" dirty="0"/>
              <a:t>from this graph.</a:t>
            </a:r>
          </a:p>
          <a:p>
            <a:endParaRPr lang="en-GB" sz="1400" dirty="0"/>
          </a:p>
          <a:p>
            <a:r>
              <a:rPr lang="en-GB" sz="1400" dirty="0"/>
              <a:t>A </a:t>
            </a:r>
            <a:r>
              <a:rPr lang="en-GB" sz="1400" b="1" dirty="0"/>
              <a:t>box plot</a:t>
            </a:r>
            <a:r>
              <a:rPr lang="en-GB" sz="1400" dirty="0"/>
              <a:t> shows the distribution of data using </a:t>
            </a:r>
            <a:r>
              <a:rPr lang="en-GB" sz="1400" b="1" dirty="0"/>
              <a:t>minimum</a:t>
            </a:r>
            <a:r>
              <a:rPr lang="en-GB" sz="1400" dirty="0"/>
              <a:t>, </a:t>
            </a:r>
            <a:r>
              <a:rPr lang="en-GB" sz="1400" b="1" dirty="0"/>
              <a:t>maximum</a:t>
            </a:r>
            <a:r>
              <a:rPr lang="en-GB" sz="1400" dirty="0"/>
              <a:t>, </a:t>
            </a:r>
            <a:r>
              <a:rPr lang="en-GB" sz="1400" b="1" dirty="0"/>
              <a:t>median</a:t>
            </a:r>
            <a:r>
              <a:rPr lang="en-GB" sz="1400" dirty="0"/>
              <a:t> and </a:t>
            </a:r>
            <a:r>
              <a:rPr lang="en-GB" sz="1400" b="1" dirty="0"/>
              <a:t>quartiles</a:t>
            </a:r>
            <a:r>
              <a:rPr lang="en-GB" sz="1400" dirty="0"/>
              <a:t>. </a:t>
            </a:r>
          </a:p>
        </p:txBody>
      </p:sp>
      <p:sp>
        <p:nvSpPr>
          <p:cNvPr id="58" name="Rectangle 57"/>
          <p:cNvSpPr/>
          <p:nvPr/>
        </p:nvSpPr>
        <p:spPr>
          <a:xfrm>
            <a:off x="5303465" y="4965651"/>
            <a:ext cx="115710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1) Read from the cumulative frequency graph to find the median and the interquartile range.</a:t>
            </a:r>
          </a:p>
        </p:txBody>
      </p:sp>
      <p:sp>
        <p:nvSpPr>
          <p:cNvPr id="59" name="Rectangle 58"/>
          <p:cNvSpPr/>
          <p:nvPr/>
        </p:nvSpPr>
        <p:spPr>
          <a:xfrm>
            <a:off x="7719248" y="4967714"/>
            <a:ext cx="321867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2) Read from the box plot the median, range and interquartile range.</a:t>
            </a: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8457" y="1265930"/>
            <a:ext cx="2690711" cy="1764708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5355288" y="3061145"/>
            <a:ext cx="332594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Median and quartiles are found from the </a:t>
            </a:r>
            <a:r>
              <a:rPr lang="en-GB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1100" dirty="0"/>
              <a:t> axis:</a:t>
            </a:r>
          </a:p>
          <a:p>
            <a:r>
              <a:rPr lang="en-GB" sz="1100" b="1" dirty="0"/>
              <a:t>Lower quartile </a:t>
            </a:r>
            <a:r>
              <a:rPr lang="en-GB" sz="1100" dirty="0"/>
              <a:t>= 25% of the way through the data</a:t>
            </a:r>
          </a:p>
          <a:p>
            <a:r>
              <a:rPr lang="en-GB" sz="1100" dirty="0"/>
              <a:t>		  = 45</a:t>
            </a:r>
          </a:p>
          <a:p>
            <a:r>
              <a:rPr lang="en-GB" sz="1100" b="1" dirty="0"/>
              <a:t>Median</a:t>
            </a:r>
            <a:r>
              <a:rPr lang="en-GB" sz="1100" dirty="0"/>
              <a:t> = 50% of the way through the data</a:t>
            </a:r>
          </a:p>
          <a:p>
            <a:r>
              <a:rPr lang="en-GB" sz="1100" dirty="0"/>
              <a:t>	  = 60</a:t>
            </a:r>
          </a:p>
          <a:p>
            <a:r>
              <a:rPr lang="en-GB" sz="1100" b="1" dirty="0"/>
              <a:t>Upper quartile </a:t>
            </a:r>
            <a:r>
              <a:rPr lang="en-GB" sz="1100" dirty="0"/>
              <a:t>= 75% of the way through the data</a:t>
            </a:r>
          </a:p>
          <a:p>
            <a:r>
              <a:rPr lang="en-GB" sz="1100" dirty="0"/>
              <a:t>                            = 70</a:t>
            </a:r>
          </a:p>
          <a:p>
            <a:r>
              <a:rPr lang="en-GB" sz="1100" b="1" dirty="0"/>
              <a:t>Interquartile range </a:t>
            </a:r>
            <a:r>
              <a:rPr lang="en-GB" sz="1100" dirty="0"/>
              <a:t>= UQ – LQ</a:t>
            </a:r>
          </a:p>
          <a:p>
            <a:r>
              <a:rPr lang="en-GB" sz="1100" dirty="0"/>
              <a:t>		       = 70 – 45</a:t>
            </a:r>
          </a:p>
          <a:p>
            <a:r>
              <a:rPr lang="en-GB" sz="1100" dirty="0"/>
              <a:t>		       = 25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8385865" y="2189806"/>
            <a:ext cx="2472449" cy="1902647"/>
            <a:chOff x="6963585" y="1678434"/>
            <a:chExt cx="2695242" cy="2071794"/>
          </a:xfrm>
        </p:grpSpPr>
        <p:grpSp>
          <p:nvGrpSpPr>
            <p:cNvPr id="46" name="Group 45"/>
            <p:cNvGrpSpPr/>
            <p:nvPr/>
          </p:nvGrpSpPr>
          <p:grpSpPr>
            <a:xfrm>
              <a:off x="6963585" y="1678434"/>
              <a:ext cx="2695242" cy="1592871"/>
              <a:chOff x="6052457" y="1799849"/>
              <a:chExt cx="3538849" cy="1951305"/>
            </a:xfrm>
          </p:grpSpPr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52457" y="1799849"/>
                <a:ext cx="3538849" cy="1423738"/>
              </a:xfrm>
              <a:prstGeom prst="rect">
                <a:avLst/>
              </a:prstGeom>
            </p:spPr>
          </p:pic>
          <p:sp>
            <p:nvSpPr>
              <p:cNvPr id="42" name="Left Brace 41"/>
              <p:cNvSpPr/>
              <p:nvPr/>
            </p:nvSpPr>
            <p:spPr>
              <a:xfrm rot="16200000">
                <a:off x="7653141" y="2689244"/>
                <a:ext cx="268340" cy="1145842"/>
              </a:xfrm>
              <a:prstGeom prst="lef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r"/>
                <a:endParaRPr lang="en-GB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6609314" y="3340601"/>
                <a:ext cx="2228413" cy="4105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GB" sz="1400" dirty="0"/>
                  <a:t>Interquartile range</a:t>
                </a:r>
              </a:p>
            </p:txBody>
          </p:sp>
        </p:grpSp>
        <p:sp>
          <p:nvSpPr>
            <p:cNvPr id="55" name="Left Brace 54"/>
            <p:cNvSpPr/>
            <p:nvPr/>
          </p:nvSpPr>
          <p:spPr>
            <a:xfrm rot="16200000">
              <a:off x="8177381" y="2296535"/>
              <a:ext cx="388635" cy="1938820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8026995" y="3415089"/>
              <a:ext cx="694227" cy="3351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sz="1400" dirty="0"/>
                <a:t>Range</a:t>
              </a: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7" name="Table 56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3603493" y="1458329"/>
              <a:ext cx="1728575" cy="2514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66182">
                      <a:extLst>
                        <a:ext uri="{9D8B030D-6E8A-4147-A177-3AD203B41FA5}">
                          <a16:colId xmlns:a16="http://schemas.microsoft.com/office/drawing/2014/main" val="4034693727"/>
                        </a:ext>
                      </a:extLst>
                    </a:gridCol>
                    <a:gridCol w="437202">
                      <a:extLst>
                        <a:ext uri="{9D8B030D-6E8A-4147-A177-3AD203B41FA5}">
                          <a16:colId xmlns:a16="http://schemas.microsoft.com/office/drawing/2014/main" val="1517832561"/>
                        </a:ext>
                      </a:extLst>
                    </a:gridCol>
                    <a:gridCol w="425191">
                      <a:extLst>
                        <a:ext uri="{9D8B030D-6E8A-4147-A177-3AD203B41FA5}">
                          <a16:colId xmlns:a16="http://schemas.microsoft.com/office/drawing/2014/main" val="2701437278"/>
                        </a:ext>
                      </a:extLst>
                    </a:gridCol>
                  </a:tblGrid>
                  <a:tr h="20089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Mark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 err="1"/>
                            <a:t>Freq</a:t>
                          </a:r>
                          <a:endParaRPr lang="en-GB" sz="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CF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81149434"/>
                      </a:ext>
                    </a:extLst>
                  </a:tr>
                  <a:tr h="200893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9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GB" sz="9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GB" sz="9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9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≤10</m:t>
                                </m:r>
                              </m:oMath>
                            </m:oMathPara>
                          </a14:m>
                          <a:endParaRPr lang="en-GB" sz="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49063920"/>
                      </a:ext>
                    </a:extLst>
                  </a:tr>
                  <a:tr h="200893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900" b="0" i="1" dirty="0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  <m:r>
                                  <a:rPr lang="en-GB" sz="9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GB" sz="9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9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≤20</m:t>
                                </m:r>
                              </m:oMath>
                            </m:oMathPara>
                          </a14:m>
                          <a:endParaRPr lang="en-GB" sz="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7047393"/>
                      </a:ext>
                    </a:extLst>
                  </a:tr>
                  <a:tr h="200893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900" b="0" i="1" dirty="0" smtClean="0"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GB" sz="9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GB" sz="9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9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≤30</m:t>
                                </m:r>
                              </m:oMath>
                            </m:oMathPara>
                          </a14:m>
                          <a:endParaRPr lang="en-GB" sz="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54111909"/>
                      </a:ext>
                    </a:extLst>
                  </a:tr>
                  <a:tr h="200893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900" b="0" i="1" dirty="0" smtClean="0">
                                    <a:latin typeface="Cambria Math" panose="02040503050406030204" pitchFamily="18" charset="0"/>
                                  </a:rPr>
                                  <m:t>30</m:t>
                                </m:r>
                                <m:r>
                                  <a:rPr lang="en-GB" sz="9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GB" sz="9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9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≤40</m:t>
                                </m:r>
                              </m:oMath>
                            </m:oMathPara>
                          </a14:m>
                          <a:endParaRPr lang="en-GB" sz="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15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19481981"/>
                      </a:ext>
                    </a:extLst>
                  </a:tr>
                  <a:tr h="200893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900" b="0" i="1" dirty="0" smtClean="0">
                                    <a:latin typeface="Cambria Math" panose="02040503050406030204" pitchFamily="18" charset="0"/>
                                  </a:rPr>
                                  <m:t>40</m:t>
                                </m:r>
                                <m:r>
                                  <a:rPr lang="en-GB" sz="9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GB" sz="9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9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≤50</m:t>
                                </m:r>
                              </m:oMath>
                            </m:oMathPara>
                          </a14:m>
                          <a:endParaRPr lang="en-GB" sz="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17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32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33942653"/>
                      </a:ext>
                    </a:extLst>
                  </a:tr>
                  <a:tr h="200893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900" b="0" i="1" dirty="0" smtClean="0">
                                    <a:latin typeface="Cambria Math" panose="02040503050406030204" pitchFamily="18" charset="0"/>
                                  </a:rPr>
                                  <m:t>50</m:t>
                                </m:r>
                                <m:r>
                                  <a:rPr lang="en-GB" sz="9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GB" sz="9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9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≤60</m:t>
                                </m:r>
                              </m:oMath>
                            </m:oMathPara>
                          </a14:m>
                          <a:endParaRPr lang="en-GB" sz="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18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50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26164612"/>
                      </a:ext>
                    </a:extLst>
                  </a:tr>
                  <a:tr h="200893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900" b="0" i="1" dirty="0" smtClean="0">
                                    <a:latin typeface="Cambria Math" panose="02040503050406030204" pitchFamily="18" charset="0"/>
                                  </a:rPr>
                                  <m:t>60</m:t>
                                </m:r>
                                <m:r>
                                  <a:rPr lang="en-GB" sz="9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GB" sz="9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9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≤70</m:t>
                                </m:r>
                              </m:oMath>
                            </m:oMathPara>
                          </a14:m>
                          <a:endParaRPr lang="en-GB" sz="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24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74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58604490"/>
                      </a:ext>
                    </a:extLst>
                  </a:tr>
                  <a:tr h="200893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900" b="0" i="1" dirty="0" smtClean="0">
                                    <a:latin typeface="Cambria Math" panose="02040503050406030204" pitchFamily="18" charset="0"/>
                                  </a:rPr>
                                  <m:t>70</m:t>
                                </m:r>
                                <m:r>
                                  <a:rPr lang="en-GB" sz="9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GB" sz="9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9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≤80</m:t>
                                </m:r>
                              </m:oMath>
                            </m:oMathPara>
                          </a14:m>
                          <a:endParaRPr lang="en-GB" sz="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90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88857014"/>
                      </a:ext>
                    </a:extLst>
                  </a:tr>
                  <a:tr h="200893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900" b="0" i="1" dirty="0" smtClean="0">
                                    <a:latin typeface="Cambria Math" panose="02040503050406030204" pitchFamily="18" charset="0"/>
                                  </a:rPr>
                                  <m:t>80</m:t>
                                </m:r>
                                <m:r>
                                  <a:rPr lang="en-GB" sz="9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GB" sz="9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9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≤90</m:t>
                                </m:r>
                              </m:oMath>
                            </m:oMathPara>
                          </a14:m>
                          <a:endParaRPr lang="en-GB" sz="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96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68170093"/>
                      </a:ext>
                    </a:extLst>
                  </a:tr>
                  <a:tr h="200893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900" b="0" i="1" dirty="0" smtClean="0">
                                    <a:latin typeface="Cambria Math" panose="02040503050406030204" pitchFamily="18" charset="0"/>
                                  </a:rPr>
                                  <m:t>90</m:t>
                                </m:r>
                                <m:r>
                                  <a:rPr lang="en-GB" sz="9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GB" sz="9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9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≤100</m:t>
                                </m:r>
                              </m:oMath>
                            </m:oMathPara>
                          </a14:m>
                          <a:endParaRPr lang="en-GB" sz="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100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0874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7" name="Table 56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3603493" y="1458329"/>
              <a:ext cx="1728575" cy="2514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66182">
                      <a:extLst>
                        <a:ext uri="{9D8B030D-6E8A-4147-A177-3AD203B41FA5}">
                          <a16:colId xmlns:a16="http://schemas.microsoft.com/office/drawing/2014/main" val="4034693727"/>
                        </a:ext>
                      </a:extLst>
                    </a:gridCol>
                    <a:gridCol w="437202">
                      <a:extLst>
                        <a:ext uri="{9D8B030D-6E8A-4147-A177-3AD203B41FA5}">
                          <a16:colId xmlns:a16="http://schemas.microsoft.com/office/drawing/2014/main" val="1517832561"/>
                        </a:ext>
                      </a:extLst>
                    </a:gridCol>
                    <a:gridCol w="425191">
                      <a:extLst>
                        <a:ext uri="{9D8B030D-6E8A-4147-A177-3AD203B41FA5}">
                          <a16:colId xmlns:a16="http://schemas.microsoft.com/office/drawing/2014/main" val="2701437278"/>
                        </a:ext>
                      </a:extLst>
                    </a:gridCol>
                  </a:tblGrid>
                  <a:tr h="2286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Mark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 err="1"/>
                            <a:t>Freq</a:t>
                          </a:r>
                          <a:endParaRPr lang="en-GB" sz="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CF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81149434"/>
                      </a:ext>
                    </a:extLst>
                  </a:tr>
                  <a:tr h="2286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704" t="-105405" r="-102817" b="-9270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49063920"/>
                      </a:ext>
                    </a:extLst>
                  </a:tr>
                  <a:tr h="2286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704" t="-200000" r="-102817" b="-8026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7047393"/>
                      </a:ext>
                    </a:extLst>
                  </a:tr>
                  <a:tr h="2286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704" t="-308108" r="-102817" b="-7243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54111909"/>
                      </a:ext>
                    </a:extLst>
                  </a:tr>
                  <a:tr h="2286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704" t="-397368" r="-102817" b="-6052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15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19481981"/>
                      </a:ext>
                    </a:extLst>
                  </a:tr>
                  <a:tr h="2286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704" t="-510811" r="-102817" b="-5216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17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32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33942653"/>
                      </a:ext>
                    </a:extLst>
                  </a:tr>
                  <a:tr h="2286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704" t="-594737" r="-102817" b="-4078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18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50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26164612"/>
                      </a:ext>
                    </a:extLst>
                  </a:tr>
                  <a:tr h="2286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704" t="-713514" r="-102817" b="-3189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24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74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58604490"/>
                      </a:ext>
                    </a:extLst>
                  </a:tr>
                  <a:tr h="2286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704" t="-792105" r="-102817" b="-210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90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88857014"/>
                      </a:ext>
                    </a:extLst>
                  </a:tr>
                  <a:tr h="2286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704" t="-916216" r="-102817" b="-11621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96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68170093"/>
                      </a:ext>
                    </a:extLst>
                  </a:tr>
                  <a:tr h="2286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704" t="-989474" r="-102817" b="-131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100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08744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63" name="Straight Arrow Connector 62"/>
          <p:cNvCxnSpPr>
            <a:stCxn id="64" idx="0"/>
          </p:cNvCxnSpPr>
          <p:nvPr/>
        </p:nvCxnSpPr>
        <p:spPr>
          <a:xfrm flipH="1" flipV="1">
            <a:off x="4269379" y="4007789"/>
            <a:ext cx="173542" cy="412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603492" y="4419854"/>
            <a:ext cx="16788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Plot at the upper bound</a:t>
            </a:r>
          </a:p>
        </p:txBody>
      </p:sp>
      <p:pic>
        <p:nvPicPr>
          <p:cNvPr id="66" name="Picture 6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09703" y="5017903"/>
            <a:ext cx="1129390" cy="1161658"/>
          </a:xfrm>
          <a:prstGeom prst="rect">
            <a:avLst/>
          </a:prstGeom>
        </p:spPr>
      </p:pic>
      <p:sp>
        <p:nvSpPr>
          <p:cNvPr id="67" name="Rectangle 66"/>
          <p:cNvSpPr/>
          <p:nvPr/>
        </p:nvSpPr>
        <p:spPr>
          <a:xfrm>
            <a:off x="6460574" y="6052457"/>
            <a:ext cx="133993" cy="696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8" name="Picture 6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37611" y="5357861"/>
            <a:ext cx="3064216" cy="756065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8367501" y="1776869"/>
            <a:ext cx="12322" cy="3061376"/>
          </a:xfrm>
          <a:prstGeom prst="line">
            <a:avLst/>
          </a:prstGeom>
          <a:ln w="19050">
            <a:solidFill>
              <a:srgbClr val="8702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134016" y="5017903"/>
            <a:ext cx="19625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rgbClr val="87022F"/>
                </a:solidFill>
                <a:latin typeface="Calibri" panose="020F0502020204030204" pitchFamily="34" charset="0"/>
              </a:rPr>
              <a:t>Key Words</a:t>
            </a:r>
          </a:p>
          <a:p>
            <a:pPr algn="ctr"/>
            <a:r>
              <a:rPr lang="en-GB" sz="1200" b="1" dirty="0">
                <a:latin typeface="Calibri" panose="020F0502020204030204" pitchFamily="34" charset="0"/>
              </a:rPr>
              <a:t>Cumulative frequency</a:t>
            </a:r>
          </a:p>
          <a:p>
            <a:pPr algn="ctr"/>
            <a:r>
              <a:rPr lang="en-GB" sz="1200" b="1" dirty="0">
                <a:latin typeface="Calibri" panose="020F0502020204030204" pitchFamily="34" charset="0"/>
              </a:rPr>
              <a:t>Box plot</a:t>
            </a:r>
          </a:p>
          <a:p>
            <a:pPr algn="ctr"/>
            <a:r>
              <a:rPr lang="en-GB" sz="1200" b="1" dirty="0">
                <a:latin typeface="Calibri" panose="020F0502020204030204" pitchFamily="34" charset="0"/>
              </a:rPr>
              <a:t>Range</a:t>
            </a:r>
          </a:p>
          <a:p>
            <a:pPr algn="ctr"/>
            <a:r>
              <a:rPr lang="en-GB" sz="1200" b="1" dirty="0">
                <a:latin typeface="Calibri" panose="020F0502020204030204" pitchFamily="34" charset="0"/>
              </a:rPr>
              <a:t>Interquartile range</a:t>
            </a:r>
          </a:p>
          <a:p>
            <a:pPr algn="ctr"/>
            <a:r>
              <a:rPr lang="en-GB" sz="1200" b="1" dirty="0">
                <a:latin typeface="Calibri" panose="020F0502020204030204" pitchFamily="34" charset="0"/>
              </a:rPr>
              <a:t>Median</a:t>
            </a:r>
          </a:p>
          <a:p>
            <a:pPr algn="ctr"/>
            <a:r>
              <a:rPr lang="en-GB" sz="1200" b="1" dirty="0">
                <a:latin typeface="Calibri" panose="020F0502020204030204" pitchFamily="34" charset="0"/>
              </a:rPr>
              <a:t>Quartiles</a:t>
            </a:r>
          </a:p>
          <a:p>
            <a:pPr algn="ctr"/>
            <a:r>
              <a:rPr lang="en-GB" sz="1200" b="1" dirty="0">
                <a:latin typeface="Calibri" panose="020F0502020204030204" pitchFamily="34" charset="0"/>
              </a:rPr>
              <a:t>Minimum/maximum values </a:t>
            </a:r>
          </a:p>
          <a:p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364799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2671" y="1"/>
            <a:ext cx="950105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Year 10 Higher</a:t>
            </a:r>
          </a:p>
          <a:p>
            <a:pPr algn="ctr"/>
            <a:r>
              <a:rPr lang="en-US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HISTOGRAMS</a:t>
            </a:r>
            <a:endParaRPr lang="en-GB" sz="3600" dirty="0">
              <a:ln w="0"/>
              <a:solidFill>
                <a:srgbClr val="2C278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212670" y="69670"/>
            <a:ext cx="9753600" cy="1062445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4274" y="5291698"/>
            <a:ext cx="1688568" cy="410251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1177011" y="5190309"/>
            <a:ext cx="2217990" cy="1038504"/>
          </a:xfrm>
          <a:prstGeom prst="roundRect">
            <a:avLst/>
          </a:prstGeom>
          <a:noFill/>
          <a:ln w="38100">
            <a:solidFill>
              <a:srgbClr val="33A7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GB" sz="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212671" y="1178890"/>
            <a:ext cx="2182331" cy="3943204"/>
          </a:xfrm>
          <a:prstGeom prst="roundRect">
            <a:avLst>
              <a:gd name="adj" fmla="val 13037"/>
            </a:avLst>
          </a:prstGeom>
          <a:noFill/>
          <a:ln w="38100">
            <a:solidFill>
              <a:srgbClr val="F9B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487647" y="5190310"/>
            <a:ext cx="1730970" cy="1545369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rgbClr val="87022F"/>
                </a:solidFill>
                <a:latin typeface="Calibri" panose="020F0502020204030204" pitchFamily="34" charset="0"/>
              </a:rPr>
              <a:t>Key Words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Histogram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Frequency density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Group width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Median</a:t>
            </a:r>
          </a:p>
          <a:p>
            <a:pPr algn="ctr"/>
            <a:endParaRPr lang="en-GB" sz="1200" b="1" dirty="0">
              <a:solidFill>
                <a:srgbClr val="87022F"/>
              </a:solidFill>
              <a:latin typeface="Calibri" panose="020F050202020403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405570" y="1139370"/>
            <a:ext cx="1269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Example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3496606" y="1200330"/>
            <a:ext cx="7469665" cy="3915679"/>
          </a:xfrm>
          <a:prstGeom prst="roundRect">
            <a:avLst>
              <a:gd name="adj" fmla="val 7840"/>
            </a:avLst>
          </a:prstGeom>
          <a:noFill/>
          <a:ln w="38100">
            <a:solidFill>
              <a:srgbClr val="870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311264" y="5190310"/>
            <a:ext cx="5635371" cy="1312697"/>
          </a:xfrm>
          <a:prstGeom prst="roundRect">
            <a:avLst/>
          </a:prstGeom>
          <a:noFill/>
          <a:ln w="38100">
            <a:solidFill>
              <a:srgbClr val="FA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10800000">
            <a:off x="5311262" y="6568013"/>
            <a:ext cx="5672424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100" dirty="0"/>
              <a:t>ANSWERS: Frequency densities = 0.4, 2, 9.2, 4.8, 0.4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212671" y="5683878"/>
            <a:ext cx="20404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32A7DF"/>
                </a:solidFill>
              </a:rPr>
              <a:t>443-449</a:t>
            </a:r>
          </a:p>
        </p:txBody>
      </p:sp>
      <p:sp>
        <p:nvSpPr>
          <p:cNvPr id="4" name="Rectangle 3"/>
          <p:cNvSpPr/>
          <p:nvPr/>
        </p:nvSpPr>
        <p:spPr>
          <a:xfrm>
            <a:off x="1314275" y="1200330"/>
            <a:ext cx="2067883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Key Concepts</a:t>
            </a:r>
          </a:p>
          <a:p>
            <a:pPr algn="ctr"/>
            <a:endParaRPr lang="en-GB" sz="1400" b="1" dirty="0"/>
          </a:p>
          <a:p>
            <a:pPr algn="ctr"/>
            <a:endParaRPr lang="en-GB" sz="1400" dirty="0"/>
          </a:p>
        </p:txBody>
      </p:sp>
      <p:sp>
        <p:nvSpPr>
          <p:cNvPr id="56" name="TextBox 55"/>
          <p:cNvSpPr txBox="1"/>
          <p:nvPr/>
        </p:nvSpPr>
        <p:spPr>
          <a:xfrm>
            <a:off x="1291075" y="1562957"/>
            <a:ext cx="216488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A</a:t>
            </a:r>
            <a:r>
              <a:rPr lang="en-GB" sz="1200" b="1" dirty="0"/>
              <a:t> Histogram</a:t>
            </a:r>
            <a:r>
              <a:rPr lang="en-GB" sz="1200" dirty="0"/>
              <a:t> is a graphical representation of data consisting of rectangles whose </a:t>
            </a:r>
            <a:r>
              <a:rPr lang="en-GB" sz="1200" b="1" dirty="0"/>
              <a:t>area is proportional to the frequency</a:t>
            </a:r>
            <a:r>
              <a:rPr lang="en-GB" sz="1200" dirty="0"/>
              <a:t> of a variable and whose </a:t>
            </a:r>
            <a:r>
              <a:rPr lang="en-GB" sz="1200" b="1" dirty="0"/>
              <a:t>width is equal to the group width</a:t>
            </a:r>
            <a:r>
              <a:rPr lang="en-GB" sz="1200" dirty="0"/>
              <a:t>.</a:t>
            </a:r>
          </a:p>
        </p:txBody>
      </p:sp>
      <p:sp>
        <p:nvSpPr>
          <p:cNvPr id="67" name="Rectangle 66"/>
          <p:cNvSpPr/>
          <p:nvPr/>
        </p:nvSpPr>
        <p:spPr>
          <a:xfrm>
            <a:off x="6460574" y="6052457"/>
            <a:ext cx="133993" cy="696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3822175" y="2662929"/>
          <a:ext cx="3457293" cy="2059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431">
                  <a:extLst>
                    <a:ext uri="{9D8B030D-6E8A-4147-A177-3AD203B41FA5}">
                      <a16:colId xmlns:a16="http://schemas.microsoft.com/office/drawing/2014/main" val="2454470320"/>
                    </a:ext>
                  </a:extLst>
                </a:gridCol>
                <a:gridCol w="1152431">
                  <a:extLst>
                    <a:ext uri="{9D8B030D-6E8A-4147-A177-3AD203B41FA5}">
                      <a16:colId xmlns:a16="http://schemas.microsoft.com/office/drawing/2014/main" val="2920115955"/>
                    </a:ext>
                  </a:extLst>
                </a:gridCol>
                <a:gridCol w="1152431">
                  <a:extLst>
                    <a:ext uri="{9D8B030D-6E8A-4147-A177-3AD203B41FA5}">
                      <a16:colId xmlns:a16="http://schemas.microsoft.com/office/drawing/2014/main" val="1971997654"/>
                    </a:ext>
                  </a:extLst>
                </a:gridCol>
              </a:tblGrid>
              <a:tr h="472204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Weight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Frequency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Frequency density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9172012"/>
                  </a:ext>
                </a:extLst>
              </a:tr>
              <a:tr h="31746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50 &lt; w ≤ 65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30 ÷ 15 =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2025026"/>
                  </a:ext>
                </a:extLst>
              </a:tr>
              <a:tr h="31746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65 &lt; w ≤ 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30 ÷ 5 =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6992217"/>
                  </a:ext>
                </a:extLst>
              </a:tr>
              <a:tr h="31746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70 &lt; w ≤ 75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40 ÷ 5 = 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4190412"/>
                  </a:ext>
                </a:extLst>
              </a:tr>
              <a:tr h="31746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75 &lt; w ≤ 85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40 ÷ 10 =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2403565"/>
                  </a:ext>
                </a:extLst>
              </a:tr>
              <a:tr h="31746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85 &lt; w ≤ 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15 ÷ 15 =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9828071"/>
                  </a:ext>
                </a:extLst>
              </a:tr>
            </a:tbl>
          </a:graphicData>
        </a:graphic>
      </p:graphicFrame>
      <p:grpSp>
        <p:nvGrpSpPr>
          <p:cNvPr id="41" name="Group 40"/>
          <p:cNvGrpSpPr/>
          <p:nvPr/>
        </p:nvGrpSpPr>
        <p:grpSpPr>
          <a:xfrm>
            <a:off x="7421629" y="1528661"/>
            <a:ext cx="3441584" cy="3319344"/>
            <a:chOff x="6100988" y="1675457"/>
            <a:chExt cx="3181268" cy="2977705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00988" y="1675457"/>
              <a:ext cx="3181268" cy="297770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6325861" y="3660526"/>
              <a:ext cx="278867" cy="3313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2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323391" y="3173444"/>
              <a:ext cx="278867" cy="3313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4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323391" y="2675042"/>
              <a:ext cx="278867" cy="3313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6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323391" y="2178150"/>
              <a:ext cx="278867" cy="3313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8</a:t>
              </a:r>
            </a:p>
          </p:txBody>
        </p:sp>
      </p:grpSp>
      <p:sp>
        <p:nvSpPr>
          <p:cNvPr id="9" name="Isosceles Triangle 8"/>
          <p:cNvSpPr/>
          <p:nvPr/>
        </p:nvSpPr>
        <p:spPr>
          <a:xfrm>
            <a:off x="1673171" y="3742563"/>
            <a:ext cx="1286763" cy="1105443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6" name="Group 35"/>
          <p:cNvGrpSpPr/>
          <p:nvPr/>
        </p:nvGrpSpPr>
        <p:grpSpPr>
          <a:xfrm>
            <a:off x="1194668" y="3127223"/>
            <a:ext cx="2220651" cy="1754891"/>
            <a:chOff x="3276761" y="711681"/>
            <a:chExt cx="2220651" cy="1754891"/>
          </a:xfrm>
        </p:grpSpPr>
        <p:cxnSp>
          <p:nvCxnSpPr>
            <p:cNvPr id="11" name="Straight Connector 10"/>
            <p:cNvCxnSpPr>
              <a:stCxn id="9" idx="1"/>
              <a:endCxn id="9" idx="5"/>
            </p:cNvCxnSpPr>
            <p:nvPr/>
          </p:nvCxnSpPr>
          <p:spPr>
            <a:xfrm>
              <a:off x="4076955" y="1879743"/>
              <a:ext cx="64338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endCxn id="9" idx="3"/>
            </p:cNvCxnSpPr>
            <p:nvPr/>
          </p:nvCxnSpPr>
          <p:spPr>
            <a:xfrm>
              <a:off x="4398645" y="1879742"/>
              <a:ext cx="1" cy="55272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938263" y="2066462"/>
              <a:ext cx="4603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/>
                <a:t>FD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269581" y="1511934"/>
              <a:ext cx="2904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/>
                <a:t>F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381121" y="2097240"/>
              <a:ext cx="5346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/>
                <a:t>GW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4390651" y="1013239"/>
              <a:ext cx="3830" cy="52783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endCxn id="14" idx="1"/>
            </p:cNvCxnSpPr>
            <p:nvPr/>
          </p:nvCxnSpPr>
          <p:spPr>
            <a:xfrm>
              <a:off x="3719605" y="1755034"/>
              <a:ext cx="218658" cy="5114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flipH="1">
              <a:off x="4699272" y="1637119"/>
              <a:ext cx="360919" cy="55962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3862846" y="711681"/>
              <a:ext cx="105561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/>
                <a:t>Frequency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276761" y="1123483"/>
              <a:ext cx="105561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/>
                <a:t>Frequency</a:t>
              </a:r>
            </a:p>
            <a:p>
              <a:r>
                <a:rPr lang="en-GB" sz="1600" dirty="0"/>
                <a:t>density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790295" y="1088475"/>
              <a:ext cx="70711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/>
                <a:t>Group</a:t>
              </a:r>
            </a:p>
            <a:p>
              <a:r>
                <a:rPr lang="en-GB" sz="1600" dirty="0"/>
                <a:t>width</a:t>
              </a:r>
            </a:p>
          </p:txBody>
        </p:sp>
      </p:grpSp>
      <p:pic>
        <p:nvPicPr>
          <p:cNvPr id="35" name="Picture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0820" y="5261566"/>
            <a:ext cx="1150404" cy="1170182"/>
          </a:xfrm>
          <a:prstGeom prst="rect">
            <a:avLst/>
          </a:prstGeom>
        </p:spPr>
      </p:pic>
      <p:sp>
        <p:nvSpPr>
          <p:cNvPr id="46" name="TextBox 45"/>
          <p:cNvSpPr txBox="1"/>
          <p:nvPr/>
        </p:nvSpPr>
        <p:spPr>
          <a:xfrm>
            <a:off x="6701224" y="5350967"/>
            <a:ext cx="40689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Calculate the frequency density for this table of information.</a:t>
            </a:r>
          </a:p>
          <a:p>
            <a:endParaRPr lang="en-GB" sz="1400" dirty="0"/>
          </a:p>
          <a:p>
            <a:r>
              <a:rPr lang="en-GB" sz="1400" dirty="0"/>
              <a:t>On a separate set of axes, draw your histogram.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766895" y="1393020"/>
            <a:ext cx="35402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A group of people are weighed and their results recorded. Below is their data. </a:t>
            </a:r>
          </a:p>
          <a:p>
            <a:r>
              <a:rPr lang="en-GB" sz="1600" dirty="0"/>
              <a:t>A histogram is used to represent this data.</a:t>
            </a:r>
          </a:p>
        </p:txBody>
      </p:sp>
    </p:spTree>
    <p:extLst>
      <p:ext uri="{BB962C8B-B14F-4D97-AF65-F5344CB8AC3E}">
        <p14:creationId xmlns:p14="http://schemas.microsoft.com/office/powerpoint/2010/main" val="1533767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469</Words>
  <Application>Microsoft Office PowerPoint</Application>
  <PresentationFormat>Widescreen</PresentationFormat>
  <Paragraphs>137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Jones (BRI)</dc:creator>
  <cp:lastModifiedBy>M Jones (BRI)</cp:lastModifiedBy>
  <cp:revision>1</cp:revision>
  <dcterms:created xsi:type="dcterms:W3CDTF">2023-03-29T13:29:28Z</dcterms:created>
  <dcterms:modified xsi:type="dcterms:W3CDTF">2023-03-29T13:30:16Z</dcterms:modified>
</cp:coreProperties>
</file>