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94495" y="2972645"/>
            <a:ext cx="4160940" cy="1205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3.2.4.3 Free-trade agreements including the European Union </a:t>
            </a:r>
            <a:r>
              <a:rPr lang="en-GB" sz="1200" dirty="0"/>
              <a:t>• Free-trade and agreements such as the EU </a:t>
            </a:r>
          </a:p>
          <a:p>
            <a:r>
              <a:rPr lang="en-GB" sz="1200" dirty="0"/>
              <a:t>• The arguments for and against free-trade </a:t>
            </a:r>
          </a:p>
          <a:p>
            <a:r>
              <a:rPr lang="en-GB" sz="1200" dirty="0"/>
              <a:t>•The significance and benefits of free-trade agreements, such as the EU</a:t>
            </a:r>
          </a:p>
          <a:p>
            <a:r>
              <a:rPr lang="en-GB" sz="1200" b="1" dirty="0"/>
              <a:t>Appears in Paper 2 - Macroeconomics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D658AE-DC02-4600-9C04-8DC84A274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68966"/>
              </p:ext>
            </p:extLst>
          </p:nvPr>
        </p:nvGraphicFramePr>
        <p:xfrm>
          <a:off x="320646" y="258272"/>
          <a:ext cx="523286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433">
                  <a:extLst>
                    <a:ext uri="{9D8B030D-6E8A-4147-A177-3AD203B41FA5}">
                      <a16:colId xmlns:a16="http://schemas.microsoft.com/office/drawing/2014/main" val="974767180"/>
                    </a:ext>
                  </a:extLst>
                </a:gridCol>
                <a:gridCol w="2616433">
                  <a:extLst>
                    <a:ext uri="{9D8B030D-6E8A-4147-A177-3AD203B41FA5}">
                      <a16:colId xmlns:a16="http://schemas.microsoft.com/office/drawing/2014/main" val="3675464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Trade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Exports (X) = Imports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2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Trade deficit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X &lt; M </a:t>
                      </a: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Countries such as the USA, UK and India import more than they export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4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/>
                        <a:t>Trade surplus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X &gt; M</a:t>
                      </a:r>
                    </a:p>
                    <a:p>
                      <a:r>
                        <a:rPr lang="en-GB" sz="1200" b="0" dirty="0"/>
                        <a:t>Countries such as China, Japan and German export more than they import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69983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6096000" y="258272"/>
            <a:ext cx="5539531" cy="2525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What is free trade?</a:t>
            </a:r>
          </a:p>
          <a:p>
            <a:r>
              <a:rPr lang="en-GB" sz="1200" dirty="0">
                <a:solidFill>
                  <a:schemeClr val="tx1"/>
                </a:solidFill>
              </a:rPr>
              <a:t>Free trade describes a situation when countries do not impose protectionist policies on one another’s imports/exports.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Protectionist policies are tariffs (taxes which make imported goods more expensive); quotas (a limit on the number of specific goods that can be imported into a country); subsidies (government support which reduces the costs of production for domestic firms so that they are more competitive and people choose domestic products instead of imports).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It is significant because it enables countries to specialise in producing certain goods. Therefore, they can produce a higher output and benefit from lower average costs. This is important for industries with high fixed costs. This benefits </a:t>
            </a:r>
            <a:r>
              <a:rPr lang="en-GB" sz="1200">
                <a:solidFill>
                  <a:schemeClr val="tx1"/>
                </a:solidFill>
              </a:rPr>
              <a:t>consumers too.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10E455-3B63-4F39-9E12-C553D7DD397D}"/>
              </a:ext>
            </a:extLst>
          </p:cNvPr>
          <p:cNvSpPr/>
          <p:nvPr/>
        </p:nvSpPr>
        <p:spPr>
          <a:xfrm>
            <a:off x="320646" y="2135481"/>
            <a:ext cx="3126298" cy="1938992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GB" sz="1200" dirty="0"/>
              <a:t>Your own economic knowledge for the 15 mark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had a trade deficit (X&lt;M) of £94bn in 2019.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persistent trade deficit: it does not fluctuate with the business cycle.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trade surplus in services but a (larger) trade deficit in goods.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UK’s main trading partners are the USA, Germany, China, the Netherlands and France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92947" y="4429387"/>
            <a:ext cx="5360565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Advantages of free trade: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Cheaper prices (benefits consumers and producers)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Greater choice for consumers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Specialisation resulting from comparative advantage leads to increased welfare for both 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Greater competition leads to efficiency gains in 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Increases revenue and possibility of 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Producers have access to a larger (export) market to sell goods/services.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6274965" y="4439876"/>
            <a:ext cx="5360565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Disadvantages of free trade: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Leads to dependency on other countries exports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Loss of domestic producer surplus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firms are uncompetitive then this may result in a trade deficit and AD shifts 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AD falls then this can lead to unemployment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Loss of tax revenue and increased Government spending on retraining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Cultural erosion</a:t>
            </a: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47" y="3046831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789" y="3048898"/>
            <a:ext cx="1390741" cy="10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410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D Ward (BRI)</cp:lastModifiedBy>
  <cp:revision>11</cp:revision>
  <dcterms:created xsi:type="dcterms:W3CDTF">2023-05-23T14:39:28Z</dcterms:created>
  <dcterms:modified xsi:type="dcterms:W3CDTF">2023-05-24T07:15:42Z</dcterms:modified>
</cp:coreProperties>
</file>