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24/05/2023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63663" y="1274094"/>
            <a:ext cx="4160940" cy="29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3.2.2.4 Inflation</a:t>
            </a:r>
          </a:p>
          <a:p>
            <a:r>
              <a:rPr lang="en-GB" sz="1200" dirty="0"/>
              <a:t>• what is meant by inflation and the rate of inflation </a:t>
            </a:r>
          </a:p>
          <a:p>
            <a:r>
              <a:rPr lang="en-GB" sz="1200" dirty="0"/>
              <a:t>• how the rate of inflation can be measured using the Consumer Price Index (CPI) </a:t>
            </a:r>
          </a:p>
          <a:p>
            <a:r>
              <a:rPr lang="en-GB" sz="1200" dirty="0"/>
              <a:t>• how to perform simple calculations using CPI figures </a:t>
            </a:r>
          </a:p>
          <a:p>
            <a:r>
              <a:rPr lang="en-GB" sz="1200" dirty="0"/>
              <a:t>• the causes of inflation, including cost=push and demand-pull inflation </a:t>
            </a:r>
          </a:p>
          <a:p>
            <a:r>
              <a:rPr lang="en-GB" sz="1200" dirty="0"/>
              <a:t>• the consequences of inflation to different groups within the economy</a:t>
            </a:r>
          </a:p>
          <a:p>
            <a:r>
              <a:rPr lang="en-GB" sz="1200" dirty="0"/>
              <a:t>Government policies to manage inflation</a:t>
            </a:r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2583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How is inflation measured?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rate of inflation can be measured using the Consumer Price Index (CPI)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is based on a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basket of 650 goods and services</a:t>
            </a:r>
            <a:r>
              <a:rPr lang="en-GB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is designed to represent typical purchases of consumers throughout the UK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Different items are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weighted</a:t>
            </a:r>
            <a:r>
              <a:rPr lang="en-GB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according to relative importance in terms of how much their price changes impact upon consumers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example, food is given a high weighting because it forms a large part of a household’s spending and changes in price leve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ls have a big impact on disposable income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359794" y="2175562"/>
            <a:ext cx="3681115" cy="24056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Calculations using CPI figures: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l" rtl="0" fontAlgn="base"/>
            <a:r>
              <a:rPr lang="en-GB" sz="1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Current price 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x 100</a:t>
            </a:r>
            <a:r>
              <a:rPr lang="en-GB" sz="1200" b="0" i="0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Index  number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Base year price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fontAlgn="base"/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current price is £17 and base year price is £10, what is the rate of inflation?</a:t>
            </a:r>
          </a:p>
          <a:p>
            <a:pPr algn="l" rtl="0"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(£17/£10) x 100 = 170 so inflation is 70%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Question: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family spent £450 on 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ood in May 2020. 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Price index for 2023 is 110. How much would they spend on food in May 2023?</a:t>
            </a:r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Answer: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£450 x 1.10 = </a:t>
            </a:r>
            <a:r>
              <a:rPr lang="en-GB" sz="1200" b="0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£495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359794" y="4809332"/>
            <a:ext cx="5606897" cy="1859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Inflation: (cost-push and demand-pull)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Cost-push inflation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happens when firms respond to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rising costs of production</a:t>
            </a:r>
            <a:r>
              <a:rPr lang="en-GB" sz="12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increasing prices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Firms increase their prices to keep their profit at the previous level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Sometimes firms can meet the extra costs of production but eventually, they will need to pass these onto consumers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means they pass costs on to the consumer in the form of higher prices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47" y="3046831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789" y="3048898"/>
            <a:ext cx="1390741" cy="105341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E0838ED-120E-452E-FB44-4ADFD541B4DD}"/>
              </a:ext>
            </a:extLst>
          </p:cNvPr>
          <p:cNvSpPr/>
          <p:nvPr/>
        </p:nvSpPr>
        <p:spPr>
          <a:xfrm>
            <a:off x="359794" y="276133"/>
            <a:ext cx="3681115" cy="1788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What is inflation?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General and sustained increase in the price level over a period of time.  A fall in the purchasing power of money.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rate of inflation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 the rate at which prices increase e.g. 2% or 5%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Whilst inflation is </a:t>
            </a:r>
            <a:r>
              <a:rPr lang="en-GB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always 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rise in prices, the rate of inflation can fall or rise, so the rate of inflation might fall from 4.5% to 3%, however prices have still risen by 3%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423C08-64B5-78E0-64A7-39E48E1B068B}"/>
              </a:ext>
            </a:extLst>
          </p:cNvPr>
          <p:cNvSpPr/>
          <p:nvPr/>
        </p:nvSpPr>
        <p:spPr>
          <a:xfrm>
            <a:off x="6244133" y="4809332"/>
            <a:ext cx="5606897" cy="1859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Cost-Push Inflation 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Wage increases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raw material costs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taxes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Higher import prices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Natural disasters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63663" y="1274094"/>
            <a:ext cx="4160940" cy="29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3.2.2.4 Inflation</a:t>
            </a:r>
          </a:p>
          <a:p>
            <a:r>
              <a:rPr lang="en-GB" sz="1200" dirty="0"/>
              <a:t>• what is meant by inflation and the rate of inflation </a:t>
            </a:r>
          </a:p>
          <a:p>
            <a:r>
              <a:rPr lang="en-GB" sz="1200" dirty="0"/>
              <a:t>• how the rate of inflation can be measured using the Consumer Price Index (CPI) </a:t>
            </a:r>
          </a:p>
          <a:p>
            <a:r>
              <a:rPr lang="en-GB" sz="1200" dirty="0"/>
              <a:t>• how to perform simple calculations using CPI figures </a:t>
            </a:r>
          </a:p>
          <a:p>
            <a:r>
              <a:rPr lang="en-GB" sz="1200" dirty="0"/>
              <a:t>• the causes of inflation, including cost=push and demand-pull inflation </a:t>
            </a:r>
          </a:p>
          <a:p>
            <a:r>
              <a:rPr lang="en-GB" sz="1200" dirty="0"/>
              <a:t>• the consequences of inflation to different groups within the economy</a:t>
            </a:r>
          </a:p>
          <a:p>
            <a:r>
              <a:rPr lang="en-GB" sz="1200" dirty="0"/>
              <a:t>Government policies to manage inflation</a:t>
            </a:r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30889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Consequences of Inflation: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If wages and earnings remain constant, then as prices rise, consumers are worse off in real terms, as their disposable income will buy less goods and services than previously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This means that inflation reduced the value of money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Prices rising means consumers may bring planned purchases forward, further raising aggregate demand and fuelling inflation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Inflation also means the raw materials used in production cost more so firms pass this onto consumers via even higher prices 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The Bank of England need to control CPI at 2% (+/– 1%) so interest rates might change to control the price level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Workers will bargain to increase their wages (further pushing prices up?!)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10E455-3B63-4F39-9E12-C553D7DD397D}"/>
              </a:ext>
            </a:extLst>
          </p:cNvPr>
          <p:cNvSpPr/>
          <p:nvPr/>
        </p:nvSpPr>
        <p:spPr>
          <a:xfrm>
            <a:off x="274465" y="145622"/>
            <a:ext cx="3126298" cy="249299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GB" sz="1200" dirty="0"/>
              <a:t>Your own economic knowledge for the 15 mark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target of 2% for inflation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Bank of England uses monetary policy (interest rates) to try to control the rate of inflation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Inflation hit a high of 10.9% in 2022 and is expected to remain above 5% throughout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Price stability is one of the 4 key macroeconomic objectives alongside economic growth, balance of payments and full employment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92947" y="3429000"/>
            <a:ext cx="3811459" cy="3170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GB" sz="1200" b="1" u="sng" dirty="0">
                <a:solidFill>
                  <a:schemeClr val="tx1"/>
                </a:solidFill>
              </a:rPr>
              <a:t>Causes of Inflation: (cost-push and demand-pull)</a:t>
            </a:r>
            <a:endParaRPr lang="en-GB" sz="1200" b="1" i="0" u="none" strike="noStrike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Demand-pull inflation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is caused by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high levels of demand 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goods and services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There is </a:t>
            </a:r>
            <a:r>
              <a:rPr lang="en-GB" sz="12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too much money chasing too few goods and services</a:t>
            </a:r>
            <a:r>
              <a:rPr lang="en-US" sz="12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may be caused by any of the components of aggregate demand: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Consumption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Investment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Government spending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Exports – imports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AD = C + I + G + (X – M)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4163664" y="4439876"/>
            <a:ext cx="3945864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Causes of Demand-Pull Inflation: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Reduced taxation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Lower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 interest rates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 general rise in consumer spending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Improved availability of credit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A weak exchange rate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 (WPIDEC)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Fast growth in other countries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General rise in confidence / expectations of future growth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Certainty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15" y="125268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596" y="163704"/>
            <a:ext cx="1390741" cy="10534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146EBC2-AC86-379A-F7E6-9B08432AC889}"/>
              </a:ext>
            </a:extLst>
          </p:cNvPr>
          <p:cNvSpPr/>
          <p:nvPr/>
        </p:nvSpPr>
        <p:spPr>
          <a:xfrm>
            <a:off x="8404230" y="3214256"/>
            <a:ext cx="3681115" cy="3395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Policies to control Inflation:</a:t>
            </a: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Fiscal policy: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Reduced government spending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Increased taxes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Monetary policy: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Increased interest rates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Supply-side policies: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pending on education and training (more skilled staff so lower wages)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pending on infrastructure will making it easier and cheaper for firms to operate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Deregulation of markets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Privatisation will move firms from government ownership to the private sector, encouraging them to become more efficient, increasing productivity</a:t>
            </a:r>
            <a:endParaRPr lang="en-AU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5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D57DA7742724A92483AA72EC72DBF" ma:contentTypeVersion="15" ma:contentTypeDescription="Create a new document." ma:contentTypeScope="" ma:versionID="3bf22945e85260eebb738e4fe079016c">
  <xsd:schema xmlns:xsd="http://www.w3.org/2001/XMLSchema" xmlns:xs="http://www.w3.org/2001/XMLSchema" xmlns:p="http://schemas.microsoft.com/office/2006/metadata/properties" xmlns:ns3="30ca99cb-184a-4500-89ac-19b82e890a98" xmlns:ns4="01486b22-d2a3-4267-a70f-767b0303eeff" targetNamespace="http://schemas.microsoft.com/office/2006/metadata/properties" ma:root="true" ma:fieldsID="bbd1cad9c6238e25d38cb4dcddb435b9" ns3:_="" ns4:_="">
    <xsd:import namespace="30ca99cb-184a-4500-89ac-19b82e890a98"/>
    <xsd:import namespace="01486b22-d2a3-4267-a70f-767b0303ee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9cb-184a-4500-89ac-19b82e890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86b22-d2a3-4267-a70f-767b0303e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ca99cb-184a-4500-89ac-19b82e890a9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CDBB4-04DC-4547-B011-E25FA413E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a99cb-184a-4500-89ac-19b82e890a98"/>
    <ds:schemaRef ds:uri="01486b22-d2a3-4267-a70f-767b0303e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4391C-1D77-4DD8-BE75-1F20CF0BE517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01486b22-d2a3-4267-a70f-767b0303eeff"/>
    <ds:schemaRef ds:uri="http://www.w3.org/XML/1998/namespace"/>
    <ds:schemaRef ds:uri="30ca99cb-184a-4500-89ac-19b82e890a98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028D193-55E5-4807-898D-E135AB9641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959</Words>
  <Application>Microsoft Office PowerPoint</Application>
  <PresentationFormat>Widescreen</PresentationFormat>
  <Paragraphs>99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D Ward (BRI)</cp:lastModifiedBy>
  <cp:revision>45</cp:revision>
  <dcterms:created xsi:type="dcterms:W3CDTF">2023-05-23T14:39:28Z</dcterms:created>
  <dcterms:modified xsi:type="dcterms:W3CDTF">2023-05-24T07:12:05Z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0x010100502D57DA7742724A92483AA72EC72DBF</vt:lpwstr>
  </property>
</Properties>
</file>