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1" r:id="rId2"/>
    <p:sldId id="282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7D7"/>
    <a:srgbClr val="848484"/>
    <a:srgbClr val="87022F"/>
    <a:srgbClr val="33A7DF"/>
    <a:srgbClr val="2C2781"/>
    <a:srgbClr val="F9B300"/>
    <a:srgbClr val="FAB500"/>
    <a:srgbClr val="828282"/>
    <a:srgbClr val="32A7DF"/>
    <a:srgbClr val="FAB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7999" cy="467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BB0DF98F-7A9D-4B2C-8AB0-D3E0A44DD3ED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2A3E7758-0C75-4EAE-8F32-C41FBD507B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2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1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6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6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2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3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3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5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7" Type="http://schemas.openxmlformats.org/officeDocument/2006/relationships/image" Target="../media/image3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0.png"/><Relationship Id="rId5" Type="http://schemas.openxmlformats.org/officeDocument/2006/relationships/image" Target="../media/image330.png"/><Relationship Id="rId10" Type="http://schemas.openxmlformats.org/officeDocument/2006/relationships/image" Target="../media/image380.png"/><Relationship Id="rId4" Type="http://schemas.openxmlformats.org/officeDocument/2006/relationships/image" Target="../media/image320.png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0.png"/><Relationship Id="rId13" Type="http://schemas.openxmlformats.org/officeDocument/2006/relationships/image" Target="../media/image490.png"/><Relationship Id="rId7" Type="http://schemas.openxmlformats.org/officeDocument/2006/relationships/image" Target="../media/image430.png"/><Relationship Id="rId12" Type="http://schemas.openxmlformats.org/officeDocument/2006/relationships/image" Target="../media/image48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0.png"/><Relationship Id="rId11" Type="http://schemas.openxmlformats.org/officeDocument/2006/relationships/image" Target="../media/image471.png"/><Relationship Id="rId5" Type="http://schemas.openxmlformats.org/officeDocument/2006/relationships/image" Target="../media/image410.png"/><Relationship Id="rId10" Type="http://schemas.openxmlformats.org/officeDocument/2006/relationships/image" Target="../media/image460.png"/><Relationship Id="rId4" Type="http://schemas.openxmlformats.org/officeDocument/2006/relationships/image" Target="../media/image431.png"/><Relationship Id="rId9" Type="http://schemas.openxmlformats.org/officeDocument/2006/relationships/image" Target="../media/image3.png"/><Relationship Id="rId14" Type="http://schemas.openxmlformats.org/officeDocument/2006/relationships/image" Target="../media/image5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0" y="0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INEQUALITIES</a:t>
            </a:r>
            <a:endParaRPr lang="en-US" sz="3600" b="0" cap="none" spc="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91" y="5070816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670" y="1220096"/>
            <a:ext cx="2133682" cy="3686633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b="1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b="1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80064" y="5027035"/>
            <a:ext cx="1573628" cy="1744023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Inequality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Greater than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Less than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Represent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Number line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36131" y="1225097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380064" y="1200330"/>
            <a:ext cx="7443206" cy="373366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053764" y="5027035"/>
            <a:ext cx="5769505" cy="1235166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0800000">
                <a:off x="4053762" y="6423835"/>
                <a:ext cx="5769504" cy="27699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tx1"/>
                    </a:solidFill>
                  </a:rPr>
                  <a:t>ANSWERS: 1</a:t>
                </a:r>
                <a:r>
                  <a:rPr lang="en-GB" sz="1200" dirty="0"/>
                  <a:t>)  </a:t>
                </a:r>
                <a:r>
                  <a:rPr lang="en-GB" sz="1200" dirty="0">
                    <a:cs typeface="Times New Roman" panose="02020603050405020304" pitchFamily="18" charset="0"/>
                  </a:rPr>
                  <a:t> -3, -2, -1, 0, 1    </a:t>
                </a:r>
                <a:r>
                  <a:rPr lang="en-GB" sz="1200" dirty="0"/>
                  <a:t>2)   </a:t>
                </a:r>
                <a:r>
                  <a:rPr lang="en-GB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200" dirty="0"/>
                  <a:t> ≤ 2    3)  </a:t>
                </a:r>
                <a:r>
                  <a:rPr lang="en-GB" sz="12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GB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053762" y="6423835"/>
                <a:ext cx="5769504" cy="276999"/>
              </a:xfrm>
              <a:prstGeom prst="rect">
                <a:avLst/>
              </a:prstGeom>
              <a:blipFill>
                <a:blip r:embed="rId4"/>
                <a:stretch>
                  <a:fillRect t="-20000" r="-106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30629" y="5472880"/>
            <a:ext cx="200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32A7DF"/>
                </a:solidFill>
              </a:rPr>
              <a:t>265-272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053762" y="5623646"/>
                <a:ext cx="576950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3) Solve  </a:t>
                </a:r>
                <a:r>
                  <a:rPr lang="en-GB" sz="1600" dirty="0">
                    <a:ea typeface="Cambria Math" panose="02040503050406030204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600" dirty="0"/>
                  <a:t> + 3 ≤ 9 and represent your answer on a number line</a:t>
                </a:r>
              </a:p>
              <a:p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762" y="5623646"/>
                <a:ext cx="5769504" cy="584775"/>
              </a:xfrm>
              <a:prstGeom prst="rect">
                <a:avLst/>
              </a:prstGeom>
              <a:blipFill>
                <a:blip r:embed="rId5"/>
                <a:stretch>
                  <a:fillRect l="-634" t="-4211" r="-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053763" y="5083328"/>
                <a:ext cx="5516957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1) State the values of </a:t>
                </a:r>
                <a:r>
                  <a:rPr lang="en-GB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GB" sz="1600" dirty="0"/>
                  <a:t> that satisfy: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763" y="5083328"/>
                <a:ext cx="5516957" cy="338554"/>
              </a:xfrm>
              <a:prstGeom prst="rect">
                <a:avLst/>
              </a:prstGeom>
              <a:blipFill>
                <a:blip r:embed="rId6"/>
                <a:stretch>
                  <a:fillRect l="-663" t="-7273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053763" y="5361332"/>
            <a:ext cx="53975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/>
              <a:t>2) Solve 4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600" dirty="0"/>
              <a:t> - 2 ≤ 6 and represent your answer on a number line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741086" y="1386271"/>
            <a:ext cx="0" cy="3191766"/>
          </a:xfrm>
          <a:prstGeom prst="line">
            <a:avLst/>
          </a:prstGeom>
          <a:ln w="28575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4824" y="1215662"/>
                <a:ext cx="216951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/>
                  <a:t>Key Concepts</a:t>
                </a:r>
              </a:p>
              <a:p>
                <a:pPr algn="ctr"/>
                <a:endParaRPr lang="en-GB" sz="1400" b="1" dirty="0"/>
              </a:p>
              <a:p>
                <a:r>
                  <a:rPr lang="en-GB" sz="1200" b="1" dirty="0"/>
                  <a:t>Inequalities </a:t>
                </a:r>
                <a:r>
                  <a:rPr lang="en-GB" sz="1200" dirty="0"/>
                  <a:t>show the </a:t>
                </a:r>
                <a:r>
                  <a:rPr lang="en-GB" sz="1200" b="1" dirty="0"/>
                  <a:t>range</a:t>
                </a:r>
                <a:r>
                  <a:rPr lang="en-GB" sz="1200" dirty="0"/>
                  <a:t> of numbers that satisfy a rule.</a:t>
                </a:r>
              </a:p>
              <a:p>
                <a:endParaRPr lang="en-GB" sz="1200" dirty="0"/>
              </a:p>
              <a:p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</m:t>
                    </m:r>
                  </m:oMath>
                </a14:m>
                <a:r>
                  <a:rPr lang="en-GB" sz="1200" dirty="0"/>
                  <a:t>  means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/>
                  <a:t> is less than 2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</m:oMath>
                </a14:m>
                <a:r>
                  <a:rPr lang="en-GB" sz="1200" dirty="0"/>
                  <a:t>  means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/>
                  <a:t> is less than or	equal to 2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&gt;2</m:t>
                    </m:r>
                  </m:oMath>
                </a14:m>
                <a:r>
                  <a:rPr lang="en-GB" sz="1200" dirty="0"/>
                  <a:t>  means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/>
                  <a:t> is greater 	than 2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1200" dirty="0"/>
                  <a:t> means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/>
                  <a:t> is greater    	   	than or equal to 2</a:t>
                </a:r>
              </a:p>
              <a:p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24" y="1215662"/>
                <a:ext cx="2169510" cy="2585323"/>
              </a:xfrm>
              <a:prstGeom prst="rect">
                <a:avLst/>
              </a:prstGeom>
              <a:blipFill>
                <a:blip r:embed="rId7"/>
                <a:stretch>
                  <a:fillRect l="-282" t="-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9670" y="3657875"/>
            <a:ext cx="22058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On a </a:t>
            </a:r>
            <a:r>
              <a:rPr lang="en-GB" sz="1200" b="1" dirty="0"/>
              <a:t>number line </a:t>
            </a:r>
            <a:r>
              <a:rPr lang="en-GB" sz="1200" dirty="0"/>
              <a:t>we use circles to highlight the key values:</a:t>
            </a:r>
          </a:p>
          <a:p>
            <a:endParaRPr lang="en-GB" sz="1200" dirty="0"/>
          </a:p>
          <a:p>
            <a:r>
              <a:rPr lang="en-GB" sz="1200" dirty="0"/>
              <a:t>        is used for less/greater than</a:t>
            </a:r>
          </a:p>
          <a:p>
            <a:r>
              <a:rPr lang="en-GB" sz="1200" dirty="0"/>
              <a:t>        is used for less/greater than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20690" y="4542410"/>
            <a:ext cx="8676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or equal to</a:t>
            </a:r>
          </a:p>
        </p:txBody>
      </p:sp>
      <p:sp>
        <p:nvSpPr>
          <p:cNvPr id="14" name="Oval 13"/>
          <p:cNvSpPr/>
          <p:nvPr/>
        </p:nvSpPr>
        <p:spPr>
          <a:xfrm>
            <a:off x="130629" y="4237714"/>
            <a:ext cx="221666" cy="20365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136958" y="4484624"/>
            <a:ext cx="221666" cy="203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41046" y="1925546"/>
                <a:ext cx="28041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a) State the values of </a:t>
                </a:r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GB" sz="1400" dirty="0"/>
                  <a:t> that satisfy: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046" y="1925546"/>
                <a:ext cx="2804160" cy="523220"/>
              </a:xfrm>
              <a:prstGeom prst="rect">
                <a:avLst/>
              </a:prstGeom>
              <a:blipFill>
                <a:blip r:embed="rId8"/>
                <a:stretch>
                  <a:fillRect l="-652" t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3657601" y="2376925"/>
            <a:ext cx="87086" cy="243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4079715" y="2376925"/>
            <a:ext cx="213438" cy="243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32144" y="2559104"/>
            <a:ext cx="1708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Cannot be equal to 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47700" y="2553545"/>
            <a:ext cx="1458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Can be equal to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286641" y="2934828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-1, 0, 1, 2, 3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446985" y="3387389"/>
            <a:ext cx="31783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b) Show this inequality on a number line: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555634" y="3854906"/>
            <a:ext cx="2973149" cy="668510"/>
            <a:chOff x="2593140" y="2978845"/>
            <a:chExt cx="2973149" cy="668510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593140" y="3208067"/>
              <a:ext cx="2973149" cy="439288"/>
            </a:xfrm>
            <a:prstGeom prst="rect">
              <a:avLst/>
            </a:prstGeom>
          </p:spPr>
        </p:pic>
        <p:sp>
          <p:nvSpPr>
            <p:cNvPr id="42" name="Oval 41"/>
            <p:cNvSpPr/>
            <p:nvPr/>
          </p:nvSpPr>
          <p:spPr>
            <a:xfrm>
              <a:off x="3435935" y="2978845"/>
              <a:ext cx="221666" cy="20365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4774408" y="2983300"/>
              <a:ext cx="221666" cy="20365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4" name="Straight Connector 43"/>
            <p:cNvCxnSpPr>
              <a:stCxn id="42" idx="6"/>
              <a:endCxn id="43" idx="2"/>
            </p:cNvCxnSpPr>
            <p:nvPr/>
          </p:nvCxnSpPr>
          <p:spPr>
            <a:xfrm>
              <a:off x="3657601" y="3080674"/>
              <a:ext cx="1116807" cy="44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5248077" y="1889977"/>
            <a:ext cx="24972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5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dirty="0"/>
              <a:t> – 6 ≤ 14</a:t>
            </a:r>
          </a:p>
          <a:p>
            <a:pPr algn="ctr"/>
            <a:r>
              <a:rPr lang="en-GB" sz="1400" dirty="0"/>
              <a:t>            </a:t>
            </a:r>
            <a:r>
              <a:rPr lang="en-GB" sz="1400" dirty="0">
                <a:solidFill>
                  <a:srgbClr val="FF0000"/>
                </a:solidFill>
              </a:rPr>
              <a:t>+6              +6 </a:t>
            </a:r>
            <a:r>
              <a:rPr lang="en-GB" sz="1400" dirty="0"/>
              <a:t>	          </a:t>
            </a:r>
          </a:p>
          <a:p>
            <a:pPr algn="ctr"/>
            <a:r>
              <a:rPr lang="en-GB" sz="1400" dirty="0"/>
              <a:t>5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dirty="0"/>
              <a:t> ≤  20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</a:rPr>
              <a:t>÷5      ÷5</a:t>
            </a:r>
          </a:p>
          <a:p>
            <a:pPr algn="ctr"/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dirty="0"/>
              <a:t> ≤ 4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741086" y="1368338"/>
            <a:ext cx="4082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Solve </a:t>
            </a:r>
            <a:r>
              <a:rPr lang="en-GB" sz="1400" dirty="0"/>
              <a:t>this inequality and represent your answer on a </a:t>
            </a:r>
            <a:r>
              <a:rPr lang="en-GB" sz="1400" b="1" dirty="0"/>
              <a:t>number line: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41908" y="2258013"/>
            <a:ext cx="2112179" cy="360713"/>
          </a:xfrm>
          <a:prstGeom prst="rect">
            <a:avLst/>
          </a:prstGeom>
        </p:spPr>
      </p:pic>
      <p:sp>
        <p:nvSpPr>
          <p:cNvPr id="52" name="Oval 51"/>
          <p:cNvSpPr/>
          <p:nvPr/>
        </p:nvSpPr>
        <p:spPr>
          <a:xfrm>
            <a:off x="9102109" y="2080288"/>
            <a:ext cx="157476" cy="1672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Straight Connector 52"/>
          <p:cNvCxnSpPr>
            <a:endCxn id="52" idx="2"/>
          </p:cNvCxnSpPr>
          <p:nvPr/>
        </p:nvCxnSpPr>
        <p:spPr>
          <a:xfrm>
            <a:off x="7315781" y="2163902"/>
            <a:ext cx="1786328" cy="1"/>
          </a:xfrm>
          <a:prstGeom prst="line">
            <a:avLst/>
          </a:prstGeom>
          <a:ln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67214" y="3018319"/>
            <a:ext cx="4082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Solve </a:t>
            </a:r>
            <a:r>
              <a:rPr lang="en-GB" sz="1400" dirty="0"/>
              <a:t>this inequality and represent your answer on a </a:t>
            </a:r>
            <a:r>
              <a:rPr lang="en-GB" sz="1400" b="1" dirty="0"/>
              <a:t>number line: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5710986" y="3486862"/>
                <a:ext cx="1774574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>
                    <a:ea typeface="Cambria Math" panose="02040503050406030204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 </m:t>
                    </m:r>
                  </m:oMath>
                </a14:m>
                <a:r>
                  <a:rPr lang="en-GB" sz="1400" dirty="0"/>
                  <a:t>3</a:t>
                </a:r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400" dirty="0"/>
                  <a:t> + 1 ≤ 13</a:t>
                </a:r>
              </a:p>
              <a:p>
                <a:pPr algn="ctr"/>
                <a:r>
                  <a:rPr lang="en-GB" sz="1400" dirty="0"/>
                  <a:t>   </a:t>
                </a:r>
                <a:r>
                  <a:rPr lang="en-GB" sz="1400" dirty="0">
                    <a:solidFill>
                      <a:srgbClr val="FF0000"/>
                    </a:solidFill>
                  </a:rPr>
                  <a:t>-1                    -1 </a:t>
                </a:r>
                <a:r>
                  <a:rPr lang="en-GB" sz="1400" dirty="0"/>
                  <a:t>	          </a:t>
                </a:r>
              </a:p>
              <a:p>
                <a:pPr algn="ctr"/>
                <a:r>
                  <a:rPr lang="en-GB" sz="1400" dirty="0">
                    <a:ea typeface="Cambria Math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 </m:t>
                    </m:r>
                  </m:oMath>
                </a14:m>
                <a:r>
                  <a:rPr lang="en-GB" sz="1400" dirty="0"/>
                  <a:t>3</a:t>
                </a:r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400" dirty="0"/>
                  <a:t> ≤ 12</a:t>
                </a: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</a:rPr>
                  <a:t>÷3      ÷3</a:t>
                </a:r>
              </a:p>
              <a:p>
                <a:pPr algn="ctr"/>
                <a:r>
                  <a:rPr lang="en-GB" sz="1400" dirty="0">
                    <a:ea typeface="Cambria Math" panose="020405030504060302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 </m:t>
                    </m:r>
                  </m:oMath>
                </a14:m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400" dirty="0"/>
                  <a:t> ≤ 4</a:t>
                </a: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986" y="3486862"/>
                <a:ext cx="1774574" cy="1169551"/>
              </a:xfrm>
              <a:prstGeom prst="rect">
                <a:avLst/>
              </a:prstGeom>
              <a:blipFill>
                <a:blip r:embed="rId10"/>
                <a:stretch>
                  <a:fillRect t="-1563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0" name="Picture 5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03475" y="3935349"/>
            <a:ext cx="2353611" cy="368042"/>
          </a:xfrm>
          <a:prstGeom prst="rect">
            <a:avLst/>
          </a:prstGeom>
        </p:spPr>
      </p:pic>
      <p:sp>
        <p:nvSpPr>
          <p:cNvPr id="61" name="Oval 60"/>
          <p:cNvSpPr/>
          <p:nvPr/>
        </p:nvSpPr>
        <p:spPr>
          <a:xfrm>
            <a:off x="8397997" y="3750893"/>
            <a:ext cx="175476" cy="17062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9263435" y="3754012"/>
            <a:ext cx="175476" cy="17062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/>
          </a:p>
        </p:txBody>
      </p:sp>
      <p:cxnSp>
        <p:nvCxnSpPr>
          <p:cNvPr id="63" name="Straight Connector 62"/>
          <p:cNvCxnSpPr>
            <a:stCxn id="61" idx="6"/>
            <a:endCxn id="62" idx="2"/>
          </p:cNvCxnSpPr>
          <p:nvPr/>
        </p:nvCxnSpPr>
        <p:spPr>
          <a:xfrm>
            <a:off x="8573473" y="3836207"/>
            <a:ext cx="689962" cy="3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06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0" y="0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SEQUENCES</a:t>
            </a:r>
            <a:endParaRPr lang="en-US" sz="3600" b="0" cap="none" spc="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2" y="5379984"/>
            <a:ext cx="1686375" cy="409718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77302" y="5379984"/>
            <a:ext cx="1803429" cy="846340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671" y="1200329"/>
            <a:ext cx="1803428" cy="4111439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Key Concepts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974887" y="5379984"/>
            <a:ext cx="1405231" cy="141394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Linear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Arithmetic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Geometric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Sequence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Nth term</a:t>
            </a:r>
          </a:p>
        </p:txBody>
      </p:sp>
      <p:sp>
        <p:nvSpPr>
          <p:cNvPr id="33" name="TextBox 32"/>
          <p:cNvSpPr txBox="1"/>
          <p:nvPr/>
        </p:nvSpPr>
        <p:spPr>
          <a:xfrm flipH="1">
            <a:off x="8211425" y="1163158"/>
            <a:ext cx="1423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976846" y="1200329"/>
            <a:ext cx="7846424" cy="4111439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481906" y="5379983"/>
            <a:ext cx="6341364" cy="1078549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,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3481905" y="6516932"/>
            <a:ext cx="6341363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ANSWERS: 1a) 7n – 6  b) 344    c) 18 so yes as n is an </a:t>
            </a:r>
            <a:r>
              <a:rPr lang="en-GB" sz="1200" dirty="0"/>
              <a:t>integer   2) -4, -1, 4, 11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24488" y="5697967"/>
            <a:ext cx="2007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32A7DF"/>
                </a:solidFill>
              </a:rPr>
              <a:t>198, 247-250, 264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0713" y="1782566"/>
                <a:ext cx="1889306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300" b="1" dirty="0"/>
                  <a:t>Arithmetic or linear  sequences </a:t>
                </a:r>
              </a:p>
              <a:p>
                <a:r>
                  <a:rPr lang="en-GB" sz="1300" dirty="0"/>
                  <a:t>increase or decrease by a common amount each time.</a:t>
                </a:r>
              </a:p>
              <a:p>
                <a:r>
                  <a:rPr lang="en-GB" sz="1300" b="1" dirty="0"/>
                  <a:t>Geometric series </a:t>
                </a:r>
                <a:r>
                  <a:rPr lang="en-GB" sz="1300" dirty="0"/>
                  <a:t>has a common multiple between each term.</a:t>
                </a:r>
              </a:p>
              <a:p>
                <a:r>
                  <a:rPr lang="en-GB" sz="1300" b="1" dirty="0"/>
                  <a:t>Quadratic sequences </a:t>
                </a:r>
                <a:r>
                  <a:rPr lang="en-GB" sz="1300" dirty="0"/>
                  <a:t>include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3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3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3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GB" sz="1300" dirty="0"/>
                  <a:t> It has a common second difference.</a:t>
                </a:r>
              </a:p>
              <a:p>
                <a:r>
                  <a:rPr lang="en-GB" sz="1300" b="1" dirty="0"/>
                  <a:t>Fibonacci sequences </a:t>
                </a:r>
              </a:p>
              <a:p>
                <a:r>
                  <a:rPr lang="en-GB" sz="1300" dirty="0"/>
                  <a:t>are where you add the two previous terms to find the next term.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3" y="1782566"/>
                <a:ext cx="1889306" cy="3293209"/>
              </a:xfrm>
              <a:prstGeom prst="rect">
                <a:avLst/>
              </a:prstGeom>
              <a:blipFill>
                <a:blip r:embed="rId4"/>
                <a:stretch>
                  <a:fillRect l="-645" t="-185" r="-1935" b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572086" y="5370168"/>
                <a:ext cx="5887071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1) 1, 8, 15, 22, ….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Find the nth term     b) Calculate the 50</a:t>
                </a:r>
                <a:r>
                  <a:rPr lang="en-GB" sz="1400" baseline="30000" dirty="0"/>
                  <a:t>th</a:t>
                </a:r>
                <a:r>
                  <a:rPr lang="en-GB" sz="1400" dirty="0"/>
                  <a:t> term    c) Is 120 in the sequence?</a:t>
                </a:r>
              </a:p>
              <a:p>
                <a:pPr marL="342900" indent="-342900">
                  <a:buAutoNum type="alphaLcParenR"/>
                </a:pPr>
                <a:endParaRPr lang="en-GB" sz="1400" dirty="0"/>
              </a:p>
              <a:p>
                <a:r>
                  <a:rPr lang="en-GB" sz="1400" dirty="0"/>
                  <a:t>2)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400" dirty="0"/>
                  <a:t>   Find the first 4 terms in this sequence</a:t>
                </a:r>
              </a:p>
              <a:p>
                <a:pPr marL="342900" indent="-342900">
                  <a:buAutoNum type="arabicParenR"/>
                </a:pPr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086" y="5370168"/>
                <a:ext cx="5887071" cy="1169551"/>
              </a:xfrm>
              <a:prstGeom prst="rect">
                <a:avLst/>
              </a:prstGeom>
              <a:blipFill>
                <a:blip r:embed="rId5"/>
                <a:stretch>
                  <a:fillRect l="-414" t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2631931" y="2753072"/>
            <a:ext cx="123660" cy="1610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06218" y="2850138"/>
            <a:ext cx="939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Difference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3283930" y="2748799"/>
            <a:ext cx="243674" cy="141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55624" y="2842791"/>
            <a:ext cx="1085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The 0</a:t>
            </a:r>
            <a:r>
              <a:rPr lang="en-GB" sz="1400" baseline="30000" dirty="0"/>
              <a:t>th</a:t>
            </a:r>
            <a:r>
              <a:rPr lang="en-GB" sz="1400" dirty="0"/>
              <a:t>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971506" y="3113533"/>
                <a:ext cx="279271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b) What is the 100</a:t>
                </a:r>
                <a:r>
                  <a:rPr lang="en-GB" sz="1400" baseline="30000" dirty="0"/>
                  <a:t>th</a:t>
                </a:r>
                <a:r>
                  <a:rPr lang="en-GB" sz="1400" dirty="0"/>
                  <a:t> term in the sequence?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×100+1=301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506" y="3113533"/>
                <a:ext cx="2792711" cy="954107"/>
              </a:xfrm>
              <a:prstGeom prst="rect">
                <a:avLst/>
              </a:prstGeom>
              <a:blipFill>
                <a:blip r:embed="rId6"/>
                <a:stretch>
                  <a:fillRect l="-654" t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982519" y="4035615"/>
                <a:ext cx="2090637" cy="1169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c) Is 100 in this sequence?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+1=100</m:t>
                      </m:r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=99</m:t>
                      </m:r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</a:rPr>
                  <a:t>Yes as 33 is an integer.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519" y="4035615"/>
                <a:ext cx="2090637" cy="1169551"/>
              </a:xfrm>
              <a:prstGeom prst="rect">
                <a:avLst/>
              </a:prstGeom>
              <a:blipFill>
                <a:blip r:embed="rId7"/>
                <a:stretch>
                  <a:fillRect l="-875" t="-1042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27746" y="2051171"/>
                <a:ext cx="277009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          4      7       10     13    16…..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State the nth term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746" y="2051171"/>
                <a:ext cx="2770092" cy="738664"/>
              </a:xfrm>
              <a:prstGeom prst="rect">
                <a:avLst/>
              </a:prstGeom>
              <a:blipFill>
                <a:blip r:embed="rId8"/>
                <a:stretch>
                  <a:fillRect l="-881" t="-8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rved Down Arrow 10"/>
          <p:cNvSpPr/>
          <p:nvPr/>
        </p:nvSpPr>
        <p:spPr>
          <a:xfrm>
            <a:off x="2576032" y="1937415"/>
            <a:ext cx="452846" cy="147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Curved Down Arrow 36"/>
          <p:cNvSpPr/>
          <p:nvPr/>
        </p:nvSpPr>
        <p:spPr>
          <a:xfrm>
            <a:off x="3031160" y="1923012"/>
            <a:ext cx="452846" cy="147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Curved Down Arrow 37"/>
          <p:cNvSpPr/>
          <p:nvPr/>
        </p:nvSpPr>
        <p:spPr>
          <a:xfrm>
            <a:off x="3462793" y="1935353"/>
            <a:ext cx="452846" cy="147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Curved Down Arrow 38"/>
          <p:cNvSpPr/>
          <p:nvPr/>
        </p:nvSpPr>
        <p:spPr>
          <a:xfrm>
            <a:off x="3888011" y="1937415"/>
            <a:ext cx="452846" cy="147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0060" y="1641639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028065" y="162905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471803" y="162905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6330" y="164680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+3</a:t>
            </a:r>
          </a:p>
        </p:txBody>
      </p:sp>
      <p:sp>
        <p:nvSpPr>
          <p:cNvPr id="47" name="Curved Down Arrow 46"/>
          <p:cNvSpPr/>
          <p:nvPr/>
        </p:nvSpPr>
        <p:spPr>
          <a:xfrm>
            <a:off x="2131839" y="1932519"/>
            <a:ext cx="452846" cy="147113"/>
          </a:xfrm>
          <a:prstGeom prst="curvedDown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48391" y="161030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-3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57504" y="200118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+1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36025" y="1403257"/>
            <a:ext cx="3269373" cy="133097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4575465" y="1165362"/>
            <a:ext cx="947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Pattern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03146" y="1159979"/>
            <a:ext cx="947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Pattern 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807868" y="1173224"/>
            <a:ext cx="947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Pattern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575465" y="2663107"/>
                <a:ext cx="514462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Hint:</a:t>
                </a:r>
                <a:r>
                  <a:rPr lang="en-GB" sz="1400" dirty="0"/>
                  <a:t> Firstly write down the </a:t>
                </a:r>
              </a:p>
              <a:p>
                <a:r>
                  <a:rPr lang="en-GB" sz="1400" dirty="0"/>
                  <a:t>number of matchsticks in </a:t>
                </a:r>
              </a:p>
              <a:p>
                <a:r>
                  <a:rPr lang="en-GB" sz="1400" dirty="0"/>
                  <a:t>each image:</a:t>
                </a:r>
              </a:p>
              <a:p>
                <a:r>
                  <a:rPr lang="en-GB" sz="1400" dirty="0"/>
                  <a:t>            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465" y="2663107"/>
                <a:ext cx="5144624" cy="1015663"/>
              </a:xfrm>
              <a:prstGeom prst="rect">
                <a:avLst/>
              </a:prstGeom>
              <a:blipFill>
                <a:blip r:embed="rId10"/>
                <a:stretch>
                  <a:fillRect l="-355" t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7266455" y="2745162"/>
          <a:ext cx="2468691" cy="5786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2897">
                  <a:extLst>
                    <a:ext uri="{9D8B030D-6E8A-4147-A177-3AD203B41FA5}">
                      <a16:colId xmlns:a16="http://schemas.microsoft.com/office/drawing/2014/main" val="334598836"/>
                    </a:ext>
                  </a:extLst>
                </a:gridCol>
                <a:gridCol w="822897">
                  <a:extLst>
                    <a:ext uri="{9D8B030D-6E8A-4147-A177-3AD203B41FA5}">
                      <a16:colId xmlns:a16="http://schemas.microsoft.com/office/drawing/2014/main" val="3789933624"/>
                    </a:ext>
                  </a:extLst>
                </a:gridCol>
                <a:gridCol w="822897">
                  <a:extLst>
                    <a:ext uri="{9D8B030D-6E8A-4147-A177-3AD203B41FA5}">
                      <a16:colId xmlns:a16="http://schemas.microsoft.com/office/drawing/2014/main" val="1867625062"/>
                    </a:ext>
                  </a:extLst>
                </a:gridCol>
              </a:tblGrid>
              <a:tr h="2366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Pattern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Pattern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Pattern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151012"/>
                  </a:ext>
                </a:extLst>
              </a:tr>
              <a:tr h="3042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529650"/>
                  </a:ext>
                </a:extLst>
              </a:tr>
            </a:tbl>
          </a:graphicData>
        </a:graphic>
      </p:graphicFrame>
      <p:sp>
        <p:nvSpPr>
          <p:cNvPr id="54" name="Curved Up Arrow 53"/>
          <p:cNvSpPr/>
          <p:nvPr/>
        </p:nvSpPr>
        <p:spPr>
          <a:xfrm>
            <a:off x="7658585" y="3345120"/>
            <a:ext cx="818137" cy="1828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Curved Up Arrow 55"/>
          <p:cNvSpPr/>
          <p:nvPr/>
        </p:nvSpPr>
        <p:spPr>
          <a:xfrm>
            <a:off x="8500800" y="3363886"/>
            <a:ext cx="921434" cy="1641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63108" y="347941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+7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752966" y="347367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+7</a:t>
            </a:r>
          </a:p>
        </p:txBody>
      </p:sp>
      <p:sp>
        <p:nvSpPr>
          <p:cNvPr id="59" name="Curved Up Arrow 58"/>
          <p:cNvSpPr/>
          <p:nvPr/>
        </p:nvSpPr>
        <p:spPr>
          <a:xfrm>
            <a:off x="7097135" y="3377107"/>
            <a:ext cx="517529" cy="150893"/>
          </a:xfrm>
          <a:prstGeom prst="curvedUp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69790" y="346898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-7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57009" y="297366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6" name="Rectangle 5"/>
          <p:cNvSpPr/>
          <p:nvPr/>
        </p:nvSpPr>
        <p:spPr>
          <a:xfrm>
            <a:off x="8043447" y="2213332"/>
            <a:ext cx="18163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State the nth term.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458789" y="1412972"/>
            <a:ext cx="43542" cy="3733794"/>
          </a:xfrm>
          <a:prstGeom prst="line">
            <a:avLst/>
          </a:prstGeom>
          <a:ln w="28575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501606" y="3910149"/>
            <a:ext cx="5225258" cy="17417"/>
          </a:xfrm>
          <a:prstGeom prst="line">
            <a:avLst/>
          </a:prstGeom>
          <a:ln w="28575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73561" y="1341320"/>
            <a:ext cx="2582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/>
              <a:t>Linear/arithmetic </a:t>
            </a:r>
            <a:r>
              <a:rPr lang="en-GB" sz="1600" b="1" dirty="0"/>
              <a:t>sequence: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002089" y="1613088"/>
            <a:ext cx="1829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Linear sequences with a picture: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19643" y="3933330"/>
            <a:ext cx="2104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Geometric sequence e.g.  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6039640" y="3873283"/>
            <a:ext cx="2770092" cy="717309"/>
            <a:chOff x="6555099" y="3992279"/>
            <a:chExt cx="2770092" cy="717309"/>
          </a:xfrm>
        </p:grpSpPr>
        <p:sp>
          <p:nvSpPr>
            <p:cNvPr id="64" name="TextBox 63"/>
            <p:cNvSpPr txBox="1"/>
            <p:nvPr/>
          </p:nvSpPr>
          <p:spPr>
            <a:xfrm>
              <a:off x="6555099" y="4401811"/>
              <a:ext cx="27700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          4        12       36     108...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097413" y="3992279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×3</a:t>
              </a:r>
            </a:p>
          </p:txBody>
        </p:sp>
        <p:sp>
          <p:nvSpPr>
            <p:cNvPr id="68" name="Curved Down Arrow 67"/>
            <p:cNvSpPr/>
            <p:nvPr/>
          </p:nvSpPr>
          <p:spPr>
            <a:xfrm>
              <a:off x="7086769" y="4297314"/>
              <a:ext cx="452846" cy="147113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9" name="Curved Down Arrow 68"/>
            <p:cNvSpPr/>
            <p:nvPr/>
          </p:nvSpPr>
          <p:spPr>
            <a:xfrm>
              <a:off x="7550584" y="4287714"/>
              <a:ext cx="452846" cy="147113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0" name="Curved Down Arrow 69"/>
            <p:cNvSpPr/>
            <p:nvPr/>
          </p:nvSpPr>
          <p:spPr>
            <a:xfrm>
              <a:off x="8023097" y="4304211"/>
              <a:ext cx="452846" cy="147113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546820" y="3994081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×3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007034" y="4014364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×3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501607" y="4502514"/>
                <a:ext cx="53216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Quadratic sequence e.g.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200" dirty="0"/>
                  <a:t> Find the first 3 numbers in the sequence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607" y="4502514"/>
                <a:ext cx="5321662" cy="307777"/>
              </a:xfrm>
              <a:prstGeom prst="rect">
                <a:avLst/>
              </a:prstGeom>
              <a:blipFill>
                <a:blip r:embed="rId11"/>
                <a:stretch>
                  <a:fillRect l="-34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01606" y="4760778"/>
                <a:ext cx="18089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First term: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+4=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606" y="4760778"/>
                <a:ext cx="1808957" cy="307777"/>
              </a:xfrm>
              <a:prstGeom prst="rect">
                <a:avLst/>
              </a:prstGeom>
              <a:blipFill>
                <a:blip r:embed="rId12"/>
                <a:stretch>
                  <a:fillRect l="-1010" t="-2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519455" y="4982881"/>
                <a:ext cx="20257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Second term: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+4=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455" y="4982881"/>
                <a:ext cx="2025747" cy="307777"/>
              </a:xfrm>
              <a:prstGeom prst="rect">
                <a:avLst/>
              </a:prstGeom>
              <a:blipFill>
                <a:blip r:embed="rId13"/>
                <a:stretch>
                  <a:fillRect l="-901" b="-21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829582" y="4757677"/>
                <a:ext cx="19091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Third term: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13</a:t>
                </a: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582" y="4757677"/>
                <a:ext cx="1909177" cy="307777"/>
              </a:xfrm>
              <a:prstGeom prst="rect">
                <a:avLst/>
              </a:prstGeom>
              <a:blipFill>
                <a:blip r:embed="rId14"/>
                <a:stretch>
                  <a:fillRect l="-955" b="-21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52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1225</TotalTime>
  <Words>630</Words>
  <Application>Microsoft Office PowerPoint</Application>
  <PresentationFormat>A4 Paper (210x297 mm)</PresentationFormat>
  <Paragraphs>129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Company>Delta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Gray</dc:creator>
  <cp:lastModifiedBy>M Jones (BRI)</cp:lastModifiedBy>
  <cp:revision>141</cp:revision>
  <cp:lastPrinted>2019-07-09T10:14:35Z</cp:lastPrinted>
  <dcterms:created xsi:type="dcterms:W3CDTF">2018-11-29T08:55:46Z</dcterms:created>
  <dcterms:modified xsi:type="dcterms:W3CDTF">2023-05-25T09:35:29Z</dcterms:modified>
</cp:coreProperties>
</file>