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2" r:id="rId2"/>
    <p:sldId id="263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781"/>
    <a:srgbClr val="33A7DF"/>
    <a:srgbClr val="87022F"/>
    <a:srgbClr val="F9B300"/>
    <a:srgbClr val="FAB500"/>
    <a:srgbClr val="828282"/>
    <a:srgbClr val="32A7DF"/>
    <a:srgbClr val="FAB4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7999" cy="467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BB0DF98F-7A9D-4B2C-8AB0-D3E0A44DD3ED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2A3E7758-0C75-4EAE-8F32-C41FBD507B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2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3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3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5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7.png"/><Relationship Id="rId18" Type="http://schemas.openxmlformats.org/officeDocument/2006/relationships/image" Target="../media/image16.png"/><Relationship Id="rId7" Type="http://schemas.openxmlformats.org/officeDocument/2006/relationships/image" Target="../media/image22.png"/><Relationship Id="rId12" Type="http://schemas.openxmlformats.org/officeDocument/2006/relationships/image" Target="../media/image26.png"/><Relationship Id="rId17" Type="http://schemas.openxmlformats.org/officeDocument/2006/relationships/image" Target="../media/image30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5" Type="http://schemas.openxmlformats.org/officeDocument/2006/relationships/image" Target="../media/image10.png"/><Relationship Id="rId10" Type="http://schemas.openxmlformats.org/officeDocument/2006/relationships/image" Target="../media/image24.png"/><Relationship Id="rId19" Type="http://schemas.openxmlformats.org/officeDocument/2006/relationships/image" Target="../media/image32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1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0" y="0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PERIMETER AND CIRCUMFERENCE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45" y="495002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670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34971" y="4963484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Circle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Perimeter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Circumference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Radius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Diameter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Pi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Arc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77712" y="1202251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525486" y="1200330"/>
            <a:ext cx="7297783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089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0800000">
                <a:off x="4003690" y="6374447"/>
                <a:ext cx="5791235" cy="35452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ANSWERS: 	1)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/>
                  <a:t> or 37.7cm 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GB" sz="1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200" dirty="0"/>
                  <a:t> or 9.54cm  3) 38.56cm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/>
                  <a:t> or 5.59cm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003690" y="6374447"/>
                <a:ext cx="5791235" cy="354521"/>
              </a:xfrm>
              <a:prstGeom prst="rect">
                <a:avLst/>
              </a:prstGeom>
              <a:blipFill>
                <a:blip r:embed="rId4"/>
                <a:stretch>
                  <a:fillRect t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32893" y="5393859"/>
            <a:ext cx="2084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534, 535, 537, 538, 541, 544-545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472" y="1200886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4089665" y="5046417"/>
            <a:ext cx="57052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Calculate:</a:t>
            </a:r>
          </a:p>
          <a:p>
            <a:pPr marL="342900" indent="-342900">
              <a:buAutoNum type="arabicParenR"/>
            </a:pPr>
            <a:r>
              <a:rPr lang="en-GB" sz="1400" dirty="0"/>
              <a:t>The circumference of a circle with a diameter of 12cm</a:t>
            </a:r>
          </a:p>
          <a:p>
            <a:pPr marL="342900" indent="-342900">
              <a:buAutoNum type="arabicParenR"/>
            </a:pPr>
            <a:r>
              <a:rPr lang="en-GB" sz="1400" dirty="0"/>
              <a:t>The diameter of a circle with a circumference of 30cm</a:t>
            </a:r>
          </a:p>
          <a:p>
            <a:pPr marL="342900" indent="-342900">
              <a:buAutoNum type="arabicParenR"/>
            </a:pPr>
            <a:r>
              <a:rPr lang="en-GB" sz="1400" dirty="0"/>
              <a:t>The perimeter of a semicircle with diameter 15cm</a:t>
            </a:r>
          </a:p>
          <a:p>
            <a:pPr marL="342900" indent="-342900">
              <a:buAutoNum type="arabicParenR"/>
            </a:pPr>
            <a:r>
              <a:rPr lang="en-GB" sz="1400" dirty="0"/>
              <a:t>The arc length of the diagram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590" y="1368671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Calculate: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0887" y="1707225"/>
            <a:ext cx="1119615" cy="12999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855" y="1505125"/>
            <a:ext cx="1316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Parts of a circle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678" y="1973549"/>
                <a:ext cx="220457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Circumference </a:t>
                </a:r>
              </a:p>
              <a:p>
                <a:r>
                  <a:rPr lang="en-GB" sz="1400" dirty="0"/>
                  <a:t>of a circle is </a:t>
                </a:r>
              </a:p>
              <a:p>
                <a:r>
                  <a:rPr lang="en-GB" sz="1400" dirty="0"/>
                  <a:t>calculated </a:t>
                </a:r>
              </a:p>
              <a:p>
                <a:r>
                  <a:rPr lang="en-GB" sz="1400" dirty="0"/>
                  <a:t>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400" dirty="0"/>
                  <a:t> and is </a:t>
                </a:r>
              </a:p>
              <a:p>
                <a:r>
                  <a:rPr lang="en-GB" sz="1400" dirty="0"/>
                  <a:t>the distance </a:t>
                </a:r>
              </a:p>
              <a:p>
                <a:r>
                  <a:rPr lang="en-GB" sz="1400" dirty="0"/>
                  <a:t>around the circle.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8" y="1973549"/>
                <a:ext cx="2204572" cy="1384995"/>
              </a:xfrm>
              <a:prstGeom prst="rect">
                <a:avLst/>
              </a:prstGeom>
              <a:blipFill>
                <a:blip r:embed="rId6"/>
                <a:stretch>
                  <a:fillRect l="-829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606" y="3466823"/>
                <a:ext cx="2333896" cy="623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Arc length </a:t>
                </a:r>
                <a:r>
                  <a:rPr lang="en-GB" sz="1400" dirty="0"/>
                  <a:t>of a sector is calculated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GB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6" y="3466823"/>
                <a:ext cx="2333896" cy="623889"/>
              </a:xfrm>
              <a:prstGeom prst="rect">
                <a:avLst/>
              </a:prstGeom>
              <a:blipFill>
                <a:blip r:embed="rId7"/>
                <a:stretch>
                  <a:fillRect l="-783" t="-1961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27057" y="3963491"/>
            <a:ext cx="863298" cy="838514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2507854" y="1650328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a) </a:t>
            </a:r>
            <a:r>
              <a:rPr lang="en-GB" sz="1600" b="1" dirty="0"/>
              <a:t>Circumference</a:t>
            </a:r>
          </a:p>
        </p:txBody>
      </p:sp>
      <p:sp>
        <p:nvSpPr>
          <p:cNvPr id="11" name="Oval 10"/>
          <p:cNvSpPr/>
          <p:nvPr/>
        </p:nvSpPr>
        <p:spPr>
          <a:xfrm>
            <a:off x="2677026" y="2057859"/>
            <a:ext cx="811538" cy="7690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>
            <a:stCxn id="11" idx="2"/>
            <a:endCxn id="11" idx="6"/>
          </p:cNvCxnSpPr>
          <p:nvPr/>
        </p:nvCxnSpPr>
        <p:spPr>
          <a:xfrm>
            <a:off x="2677026" y="2442401"/>
            <a:ext cx="811538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49145" y="219875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4cm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488564" y="1967748"/>
                <a:ext cx="132600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   C =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</m:oMath>
                </a14:m>
                <a:endParaRPr lang="en-GB" sz="1600" b="0" dirty="0">
                  <a:ea typeface="Cambria Math" panose="02040503050406030204" pitchFamily="18" charset="0"/>
                </a:endParaRPr>
              </a:p>
              <a:p>
                <a:r>
                  <a:rPr lang="en-GB" sz="1600" dirty="0"/>
                  <a:t>      </a:t>
                </a:r>
                <a:r>
                  <a:rPr lang="en-GB" sz="1600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</a:rPr>
                  <a:t>or  = 12.57cm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564" y="1967748"/>
                <a:ext cx="1326004" cy="830997"/>
              </a:xfrm>
              <a:prstGeom prst="rect">
                <a:avLst/>
              </a:prstGeom>
              <a:blipFill>
                <a:blip r:embed="rId9"/>
                <a:stretch>
                  <a:fillRect l="-2294" t="-2206" r="-137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2512381" y="2905857"/>
            <a:ext cx="41238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b) </a:t>
            </a:r>
            <a:r>
              <a:rPr lang="en-GB" sz="1600" b="1" dirty="0"/>
              <a:t>Diameter</a:t>
            </a:r>
            <a:r>
              <a:rPr lang="en-GB" sz="1600" dirty="0"/>
              <a:t> when the</a:t>
            </a:r>
          </a:p>
          <a:p>
            <a:r>
              <a:rPr lang="en-GB" sz="1600" dirty="0"/>
              <a:t>circumference is 20cm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849145" y="3481399"/>
                <a:ext cx="1356012" cy="1180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        C =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b="0" dirty="0">
                  <a:ea typeface="Cambria Math" panose="02040503050406030204" pitchFamily="18" charset="0"/>
                </a:endParaRPr>
              </a:p>
              <a:p>
                <a:r>
                  <a:rPr lang="en-GB" sz="1600" dirty="0"/>
                  <a:t>      20 =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b="0" dirty="0"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</a:rPr>
                  <a:t>Or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6.37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145" y="3481399"/>
                <a:ext cx="1356012" cy="1180451"/>
              </a:xfrm>
              <a:prstGeom prst="rect">
                <a:avLst/>
              </a:prstGeom>
              <a:blipFill>
                <a:blip r:embed="rId10"/>
                <a:stretch>
                  <a:fillRect l="-2242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4733066" y="1669165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c) </a:t>
            </a:r>
            <a:r>
              <a:rPr lang="en-GB" sz="1600" b="1" dirty="0"/>
              <a:t>Perimeter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68488" y="1969157"/>
            <a:ext cx="1261037" cy="696889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5551983" y="262420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6cm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168488" y="2666046"/>
            <a:ext cx="1197478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962127" y="2790501"/>
                <a:ext cx="1534266" cy="5582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127" y="2790501"/>
                <a:ext cx="1534266" cy="55823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976945" y="3322470"/>
                <a:ext cx="1511568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×6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945" y="3322470"/>
                <a:ext cx="1511568" cy="5533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974245" y="3867692"/>
                <a:ext cx="130676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</a:rPr>
                  <a:t>Or = 15.42cm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245" y="3867692"/>
                <a:ext cx="1306768" cy="584775"/>
              </a:xfrm>
              <a:prstGeom prst="rect">
                <a:avLst/>
              </a:prstGeom>
              <a:blipFill>
                <a:blip r:embed="rId14"/>
                <a:stretch>
                  <a:fillRect l="-2804" r="-1402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6866876" y="1694169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d) </a:t>
            </a:r>
            <a:r>
              <a:rPr lang="en-GB" sz="1600" b="1" dirty="0"/>
              <a:t>Arc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767867" y="2065955"/>
                <a:ext cx="1746440" cy="453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0" dirty="0"/>
                  <a:t>Arc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867" y="2065955"/>
                <a:ext cx="1746440" cy="453586"/>
              </a:xfrm>
              <a:prstGeom prst="rect">
                <a:avLst/>
              </a:prstGeom>
              <a:blipFill>
                <a:blip r:embed="rId15"/>
                <a:stretch>
                  <a:fillRect l="-1742" b="-6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759784" y="2522159"/>
                <a:ext cx="2199769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0" dirty="0"/>
                  <a:t>Arc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×2×10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784" y="2522159"/>
                <a:ext cx="2199769" cy="442044"/>
              </a:xfrm>
              <a:prstGeom prst="rect">
                <a:avLst/>
              </a:prstGeom>
              <a:blipFill>
                <a:blip r:embed="rId16"/>
                <a:stretch>
                  <a:fillRect l="-1662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 rot="20763079">
            <a:off x="8524394" y="2332404"/>
            <a:ext cx="346970" cy="193197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4" name="Group 63"/>
          <p:cNvGrpSpPr/>
          <p:nvPr/>
        </p:nvGrpSpPr>
        <p:grpSpPr>
          <a:xfrm>
            <a:off x="8478026" y="1657690"/>
            <a:ext cx="2728010" cy="857599"/>
            <a:chOff x="8338682" y="1657690"/>
            <a:chExt cx="2728010" cy="857599"/>
          </a:xfrm>
        </p:grpSpPr>
        <p:grpSp>
          <p:nvGrpSpPr>
            <p:cNvPr id="60" name="Group 59"/>
            <p:cNvGrpSpPr/>
            <p:nvPr/>
          </p:nvGrpSpPr>
          <p:grpSpPr>
            <a:xfrm>
              <a:off x="8338682" y="1657690"/>
              <a:ext cx="2728010" cy="857599"/>
              <a:chOff x="7376604" y="2074378"/>
              <a:chExt cx="2728010" cy="857599"/>
            </a:xfrm>
          </p:grpSpPr>
          <p:pic>
            <p:nvPicPr>
              <p:cNvPr id="50" name="Picture 49"/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376604" y="2074378"/>
                <a:ext cx="995604" cy="857599"/>
              </a:xfrm>
              <a:prstGeom prst="rect">
                <a:avLst/>
              </a:prstGeom>
            </p:spPr>
          </p:pic>
          <p:cxnSp>
            <p:nvCxnSpPr>
              <p:cNvPr id="55" name="Straight Arrow Connector 54"/>
              <p:cNvCxnSpPr>
                <a:stCxn id="50" idx="2"/>
                <a:endCxn id="50" idx="3"/>
              </p:cNvCxnSpPr>
              <p:nvPr/>
            </p:nvCxnSpPr>
            <p:spPr>
              <a:xfrm flipV="1">
                <a:off x="7874406" y="2503178"/>
                <a:ext cx="497802" cy="428799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8041212" y="2620241"/>
                <a:ext cx="20634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10cm</a:t>
                </a: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8564489" y="2085777"/>
              <a:ext cx="43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28</a:t>
              </a:r>
              <a:r>
                <a:rPr lang="en-GB" sz="1400" baseline="30000" dirty="0"/>
                <a:t>o</a:t>
              </a:r>
              <a:endParaRPr lang="en-GB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767867" y="2996752"/>
                <a:ext cx="1848904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0" dirty="0"/>
                  <a:t>Arc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×20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867" y="2996752"/>
                <a:ext cx="1848904" cy="442044"/>
              </a:xfrm>
              <a:prstGeom prst="rect">
                <a:avLst/>
              </a:prstGeom>
              <a:blipFill>
                <a:blip r:embed="rId18"/>
                <a:stretch>
                  <a:fillRect l="-1645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779749" y="3472530"/>
                <a:ext cx="1295547" cy="687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</a:rPr>
                  <a:t>Or   = 4.89cm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749" y="3472530"/>
                <a:ext cx="1295547" cy="687561"/>
              </a:xfrm>
              <a:prstGeom prst="rect">
                <a:avLst/>
              </a:prstGeom>
              <a:blipFill>
                <a:blip r:embed="rId19"/>
                <a:stretch>
                  <a:fillRect l="-2347" r="-1408" b="-1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8516895" y="5149128"/>
            <a:ext cx="2728010" cy="857599"/>
            <a:chOff x="8338682" y="1657690"/>
            <a:chExt cx="2728010" cy="857599"/>
          </a:xfrm>
        </p:grpSpPr>
        <p:grpSp>
          <p:nvGrpSpPr>
            <p:cNvPr id="70" name="Group 69"/>
            <p:cNvGrpSpPr/>
            <p:nvPr/>
          </p:nvGrpSpPr>
          <p:grpSpPr>
            <a:xfrm>
              <a:off x="8338682" y="1657690"/>
              <a:ext cx="2728010" cy="857599"/>
              <a:chOff x="7376604" y="2074378"/>
              <a:chExt cx="2728010" cy="857599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376604" y="2074378"/>
                <a:ext cx="995604" cy="857599"/>
              </a:xfrm>
              <a:prstGeom prst="rect">
                <a:avLst/>
              </a:prstGeom>
            </p:spPr>
          </p:pic>
          <p:cxnSp>
            <p:nvCxnSpPr>
              <p:cNvPr id="73" name="Straight Arrow Connector 72"/>
              <p:cNvCxnSpPr>
                <a:stCxn id="72" idx="2"/>
                <a:endCxn id="72" idx="3"/>
              </p:cNvCxnSpPr>
              <p:nvPr/>
            </p:nvCxnSpPr>
            <p:spPr>
              <a:xfrm flipV="1">
                <a:off x="7874406" y="2503178"/>
                <a:ext cx="497802" cy="428799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8041212" y="2620241"/>
                <a:ext cx="20634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8cm</a:t>
                </a: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8564489" y="2085777"/>
              <a:ext cx="43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40</a:t>
              </a:r>
              <a:r>
                <a:rPr lang="en-GB" sz="1400" baseline="30000" dirty="0"/>
                <a:t>o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8056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0" y="0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AREA OF CIRCLES AND PART CIRCLES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45" y="495002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670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34971" y="4963484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Circle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Area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Radius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Diameter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Pi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Sector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77712" y="1202251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525486" y="1200330"/>
            <a:ext cx="7297783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089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0800000">
                <a:off x="4089664" y="6333312"/>
                <a:ext cx="5746661" cy="43678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ANSWERS: 1) </a:t>
                </a:r>
                <a14:m>
                  <m:oMath xmlns:m="http://schemas.openxmlformats.org/officeDocument/2006/math">
                    <m:r>
                      <a:rPr lang="en-GB" sz="11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81</m:t>
                    </m:r>
                    <m:r>
                      <a:rPr lang="en-GB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100" dirty="0"/>
                  <a:t> or 254.47cm</a:t>
                </a:r>
                <a:r>
                  <a:rPr lang="en-GB" sz="1100" baseline="30000" dirty="0"/>
                  <a:t>2</a:t>
                </a:r>
                <a:r>
                  <a:rPr lang="en-GB" sz="1100" dirty="0"/>
                  <a:t>  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1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1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45</m:t>
                            </m:r>
                          </m:num>
                          <m:den>
                            <m:r>
                              <a:rPr lang="en-GB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sz="1100" dirty="0"/>
                  <a:t> or 3.78cm</a:t>
                </a:r>
                <a:r>
                  <a:rPr lang="en-GB" sz="1100" baseline="30000" dirty="0"/>
                  <a:t>2</a:t>
                </a:r>
                <a:r>
                  <a:rPr lang="en-GB" sz="1100" dirty="0"/>
                  <a:t>  3)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32</m:t>
                    </m:r>
                    <m:r>
                      <a:rPr lang="en-GB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100" dirty="0"/>
                  <a:t> or 100.53cm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100" dirty="0"/>
                  <a:t> or 22.34cm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089664" y="6333312"/>
                <a:ext cx="5746661" cy="4367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25730" y="5401814"/>
            <a:ext cx="1898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32A7DF"/>
                </a:solidFill>
              </a:rPr>
              <a:t>539, 540, 542-543, 546-547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472" y="1200886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4089665" y="5046417"/>
            <a:ext cx="570526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Calculate:</a:t>
            </a:r>
          </a:p>
          <a:p>
            <a:pPr marL="342900" indent="-342900">
              <a:buAutoNum type="arabicParenR"/>
            </a:pPr>
            <a:r>
              <a:rPr lang="en-GB" sz="1400" dirty="0"/>
              <a:t>The area of a circle with a radius of 9cm</a:t>
            </a:r>
          </a:p>
          <a:p>
            <a:pPr marL="342900" indent="-342900">
              <a:buAutoNum type="arabicParenR"/>
            </a:pPr>
            <a:r>
              <a:rPr lang="en-GB" sz="1400" dirty="0"/>
              <a:t>The radius of a circle with an area of 45cm</a:t>
            </a:r>
            <a:r>
              <a:rPr lang="en-GB" sz="1400" baseline="30000" dirty="0"/>
              <a:t>2</a:t>
            </a:r>
            <a:endParaRPr lang="en-GB" sz="1400" dirty="0"/>
          </a:p>
          <a:p>
            <a:pPr marL="342900" indent="-342900">
              <a:buAutoNum type="arabicParenR"/>
            </a:pPr>
            <a:r>
              <a:rPr lang="en-GB" sz="1400" dirty="0"/>
              <a:t>The area of a semicircle with diameter of 16cm</a:t>
            </a:r>
          </a:p>
          <a:p>
            <a:pPr marL="342900" indent="-342900">
              <a:buAutoNum type="arabicParenR"/>
            </a:pPr>
            <a:r>
              <a:rPr lang="en-GB" sz="1400" dirty="0"/>
              <a:t>The area of the sector in the diagram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590" y="1368671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Calculate: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0473" y="1659590"/>
                <a:ext cx="23214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The </a:t>
                </a:r>
                <a:r>
                  <a:rPr lang="en-GB" sz="1400" b="1" dirty="0"/>
                  <a:t>area </a:t>
                </a:r>
                <a:r>
                  <a:rPr lang="en-GB" sz="1400" dirty="0"/>
                  <a:t>of a circle is </a:t>
                </a:r>
              </a:p>
              <a:p>
                <a:r>
                  <a:rPr lang="en-GB" sz="1400" dirty="0"/>
                  <a:t>calculated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3" y="1659590"/>
                <a:ext cx="2321420" cy="523220"/>
              </a:xfrm>
              <a:prstGeom prst="rect">
                <a:avLst/>
              </a:prstGeom>
              <a:blipFill>
                <a:blip r:embed="rId5"/>
                <a:stretch>
                  <a:fillRect l="-787" t="-2326" b="-1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348" y="2455640"/>
                <a:ext cx="2333896" cy="623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The</a:t>
                </a:r>
                <a:r>
                  <a:rPr lang="en-GB" sz="1400" b="1" dirty="0"/>
                  <a:t> area of a sector</a:t>
                </a:r>
                <a:r>
                  <a:rPr lang="en-GB" sz="1400" dirty="0"/>
                  <a:t> is calculated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8" y="2455640"/>
                <a:ext cx="2333896" cy="623889"/>
              </a:xfrm>
              <a:prstGeom prst="rect">
                <a:avLst/>
              </a:prstGeom>
              <a:blipFill>
                <a:blip r:embed="rId6"/>
                <a:stretch>
                  <a:fillRect l="-783" t="-1961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2507854" y="1650328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a) </a:t>
            </a:r>
            <a:r>
              <a:rPr lang="en-GB" sz="1600" b="1" dirty="0"/>
              <a:t>Area</a:t>
            </a:r>
          </a:p>
        </p:txBody>
      </p:sp>
      <p:sp>
        <p:nvSpPr>
          <p:cNvPr id="11" name="Oval 10"/>
          <p:cNvSpPr/>
          <p:nvPr/>
        </p:nvSpPr>
        <p:spPr>
          <a:xfrm>
            <a:off x="2677026" y="2057859"/>
            <a:ext cx="811538" cy="7690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024131" y="2201748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3cm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488564" y="1967748"/>
                <a:ext cx="129073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   A =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b="0" dirty="0">
                  <a:ea typeface="Cambria Math" panose="02040503050406030204" pitchFamily="18" charset="0"/>
                </a:endParaRPr>
              </a:p>
              <a:p>
                <a:r>
                  <a:rPr lang="en-GB" sz="1600" dirty="0"/>
                  <a:t>      </a:t>
                </a:r>
                <a:r>
                  <a:rPr lang="en-GB" sz="1600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</a:rPr>
                  <a:t>or  = 28.3cm</a:t>
                </a:r>
                <a:r>
                  <a:rPr lang="en-GB" sz="1600" baseline="30000" dirty="0">
                    <a:solidFill>
                      <a:srgbClr val="FF0000"/>
                    </a:solidFill>
                  </a:rPr>
                  <a:t>2</a:t>
                </a: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564" y="1967748"/>
                <a:ext cx="1290738" cy="830997"/>
              </a:xfrm>
              <a:prstGeom prst="rect">
                <a:avLst/>
              </a:prstGeom>
              <a:blipFill>
                <a:blip r:embed="rId7"/>
                <a:stretch>
                  <a:fillRect l="-2358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2512381" y="2905857"/>
            <a:ext cx="41238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b) </a:t>
            </a:r>
            <a:r>
              <a:rPr lang="en-GB" sz="1600" b="1" dirty="0"/>
              <a:t>Radius</a:t>
            </a:r>
            <a:r>
              <a:rPr lang="en-GB" sz="1600" dirty="0"/>
              <a:t> when the</a:t>
            </a:r>
          </a:p>
          <a:p>
            <a:r>
              <a:rPr lang="en-GB" sz="1600" dirty="0"/>
              <a:t>area is 20cm</a:t>
            </a:r>
            <a:r>
              <a:rPr lang="en-GB" sz="1600" baseline="30000" dirty="0"/>
              <a:t>2</a:t>
            </a:r>
            <a:r>
              <a:rPr lang="en-GB" sz="16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249145" y="3490632"/>
                <a:ext cx="1436932" cy="9342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        A =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b="0" dirty="0">
                  <a:ea typeface="Cambria Math" panose="02040503050406030204" pitchFamily="18" charset="0"/>
                </a:endParaRPr>
              </a:p>
              <a:p>
                <a:r>
                  <a:rPr lang="en-GB" sz="1600" dirty="0"/>
                  <a:t>      20 =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b="0" dirty="0"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chemeClr val="tx1"/>
                    </a:solidFill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145" y="3490632"/>
                <a:ext cx="1436932" cy="934230"/>
              </a:xfrm>
              <a:prstGeom prst="rect">
                <a:avLst/>
              </a:prstGeom>
              <a:blipFill>
                <a:blip r:embed="rId8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4733066" y="1669165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c) </a:t>
            </a:r>
            <a:r>
              <a:rPr lang="en-GB" sz="1600" b="1" dirty="0"/>
              <a:t>Area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68488" y="1925612"/>
            <a:ext cx="1261037" cy="696889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5583002" y="2555142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12cm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962127" y="2790501"/>
                <a:ext cx="1241750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127" y="2790501"/>
                <a:ext cx="1241750" cy="58484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976945" y="3322470"/>
                <a:ext cx="1247777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945" y="3322470"/>
                <a:ext cx="1247777" cy="58484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974245" y="3867692"/>
                <a:ext cx="13756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</a:rPr>
                  <a:t>Or = 56.55cm</a:t>
                </a:r>
                <a:r>
                  <a:rPr lang="en-GB" sz="1600" baseline="30000" dirty="0">
                    <a:solidFill>
                      <a:srgbClr val="FF0000"/>
                    </a:solidFill>
                  </a:rPr>
                  <a:t>2</a:t>
                </a: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245" y="3867692"/>
                <a:ext cx="1375698" cy="584775"/>
              </a:xfrm>
              <a:prstGeom prst="rect">
                <a:avLst/>
              </a:prstGeom>
              <a:blipFill>
                <a:blip r:embed="rId12"/>
                <a:stretch>
                  <a:fillRect l="-265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6866876" y="1694169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d) </a:t>
            </a:r>
            <a:r>
              <a:rPr lang="en-GB" sz="1600" b="1" dirty="0"/>
              <a:t>Area of a sector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767867" y="2065955"/>
                <a:ext cx="1875450" cy="453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0" dirty="0"/>
                  <a:t>Arc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867" y="2065955"/>
                <a:ext cx="1875450" cy="453586"/>
              </a:xfrm>
              <a:prstGeom prst="rect">
                <a:avLst/>
              </a:prstGeom>
              <a:blipFill>
                <a:blip r:embed="rId13"/>
                <a:stretch>
                  <a:fillRect l="-1623" b="-6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759784" y="2522159"/>
                <a:ext cx="1995290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0" dirty="0"/>
                  <a:t>Arc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784" y="2522159"/>
                <a:ext cx="1995290" cy="442044"/>
              </a:xfrm>
              <a:prstGeom prst="rect">
                <a:avLst/>
              </a:prstGeom>
              <a:blipFill>
                <a:blip r:embed="rId14"/>
                <a:stretch>
                  <a:fillRect l="-1835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8334120" y="3471345"/>
            <a:ext cx="2728010" cy="857599"/>
            <a:chOff x="8338682" y="1657690"/>
            <a:chExt cx="2728010" cy="857599"/>
          </a:xfrm>
        </p:grpSpPr>
        <p:grpSp>
          <p:nvGrpSpPr>
            <p:cNvPr id="60" name="Group 59"/>
            <p:cNvGrpSpPr/>
            <p:nvPr/>
          </p:nvGrpSpPr>
          <p:grpSpPr>
            <a:xfrm>
              <a:off x="8338682" y="1657690"/>
              <a:ext cx="2728010" cy="857599"/>
              <a:chOff x="7376604" y="2074378"/>
              <a:chExt cx="2728010" cy="857599"/>
            </a:xfrm>
          </p:grpSpPr>
          <p:pic>
            <p:nvPicPr>
              <p:cNvPr id="50" name="Picture 49"/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376604" y="2074378"/>
                <a:ext cx="995604" cy="857599"/>
              </a:xfrm>
              <a:prstGeom prst="rect">
                <a:avLst/>
              </a:prstGeom>
            </p:spPr>
          </p:pic>
          <p:cxnSp>
            <p:nvCxnSpPr>
              <p:cNvPr id="55" name="Straight Arrow Connector 54"/>
              <p:cNvCxnSpPr>
                <a:stCxn id="50" idx="2"/>
                <a:endCxn id="50" idx="3"/>
              </p:cNvCxnSpPr>
              <p:nvPr/>
            </p:nvCxnSpPr>
            <p:spPr>
              <a:xfrm flipV="1">
                <a:off x="7874406" y="2503178"/>
                <a:ext cx="497802" cy="428799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8041212" y="2620241"/>
                <a:ext cx="20634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10cm</a:t>
                </a: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8564489" y="2085777"/>
              <a:ext cx="43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28</a:t>
              </a:r>
              <a:r>
                <a:rPr lang="en-GB" sz="1400" baseline="30000" dirty="0"/>
                <a:t>o</a:t>
              </a:r>
              <a:endParaRPr lang="en-GB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767867" y="2996752"/>
                <a:ext cx="1962717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0" dirty="0"/>
                  <a:t>Arc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867" y="2996752"/>
                <a:ext cx="1962717" cy="442044"/>
              </a:xfrm>
              <a:prstGeom prst="rect">
                <a:avLst/>
              </a:prstGeom>
              <a:blipFill>
                <a:blip r:embed="rId16"/>
                <a:stretch>
                  <a:fillRect l="-1553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779749" y="3472530"/>
                <a:ext cx="1399742" cy="688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</a:rPr>
                  <a:t>Arc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70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</a:rPr>
                  <a:t>Or   = 24.43cm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749" y="3472530"/>
                <a:ext cx="1399742" cy="688073"/>
              </a:xfrm>
              <a:prstGeom prst="rect">
                <a:avLst/>
              </a:prstGeom>
              <a:blipFill>
                <a:blip r:embed="rId17"/>
                <a:stretch>
                  <a:fillRect l="-2174" r="-1304" b="-10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8516895" y="5149128"/>
            <a:ext cx="2728010" cy="857599"/>
            <a:chOff x="8338682" y="1657690"/>
            <a:chExt cx="2728010" cy="857599"/>
          </a:xfrm>
        </p:grpSpPr>
        <p:grpSp>
          <p:nvGrpSpPr>
            <p:cNvPr id="70" name="Group 69"/>
            <p:cNvGrpSpPr/>
            <p:nvPr/>
          </p:nvGrpSpPr>
          <p:grpSpPr>
            <a:xfrm>
              <a:off x="8338682" y="1657690"/>
              <a:ext cx="2728010" cy="857599"/>
              <a:chOff x="7376604" y="2074378"/>
              <a:chExt cx="2728010" cy="857599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376604" y="2074378"/>
                <a:ext cx="995604" cy="857599"/>
              </a:xfrm>
              <a:prstGeom prst="rect">
                <a:avLst/>
              </a:prstGeom>
            </p:spPr>
          </p:pic>
          <p:cxnSp>
            <p:nvCxnSpPr>
              <p:cNvPr id="73" name="Straight Arrow Connector 72"/>
              <p:cNvCxnSpPr>
                <a:stCxn id="72" idx="2"/>
                <a:endCxn id="72" idx="3"/>
              </p:cNvCxnSpPr>
              <p:nvPr/>
            </p:nvCxnSpPr>
            <p:spPr>
              <a:xfrm flipV="1">
                <a:off x="7874406" y="2503178"/>
                <a:ext cx="497802" cy="428799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arrow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8041212" y="2620241"/>
                <a:ext cx="20634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8cm</a:t>
                </a: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8564489" y="2085777"/>
              <a:ext cx="43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40</a:t>
              </a:r>
              <a:r>
                <a:rPr lang="en-GB" sz="1400" baseline="30000" dirty="0"/>
                <a:t>o</a:t>
              </a:r>
              <a:endParaRPr lang="en-GB" sz="1400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78736" y="3375341"/>
            <a:ext cx="1475959" cy="1447439"/>
          </a:xfrm>
          <a:prstGeom prst="rect">
            <a:avLst/>
          </a:prstGeom>
        </p:spPr>
      </p:pic>
      <p:cxnSp>
        <p:nvCxnSpPr>
          <p:cNvPr id="27" name="Straight Arrow Connector 26"/>
          <p:cNvCxnSpPr>
            <a:endCxn id="11" idx="6"/>
          </p:cNvCxnSpPr>
          <p:nvPr/>
        </p:nvCxnSpPr>
        <p:spPr>
          <a:xfrm>
            <a:off x="3071452" y="2438881"/>
            <a:ext cx="417112" cy="35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407489" y="3348731"/>
                <a:ext cx="1291247" cy="11876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Or 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.52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489" y="3348731"/>
                <a:ext cx="1291247" cy="1187697"/>
              </a:xfrm>
              <a:prstGeom prst="rect">
                <a:avLst/>
              </a:prstGeom>
              <a:blipFill>
                <a:blip r:embed="rId19"/>
                <a:stretch>
                  <a:fillRect l="-4245" b="-7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5168488" y="2622501"/>
            <a:ext cx="1181455" cy="0"/>
          </a:xfrm>
          <a:prstGeom prst="straightConnector1">
            <a:avLst/>
          </a:prstGeom>
          <a:ln>
            <a:solidFill>
              <a:srgbClr val="2C278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463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1466</TotalTime>
  <Words>434</Words>
  <Application>Microsoft Office PowerPoint</Application>
  <PresentationFormat>A4 Paper (210x297 mm)</PresentationFormat>
  <Paragraphs>125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Delta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Gray</dc:creator>
  <cp:lastModifiedBy>M Jones (BRI)</cp:lastModifiedBy>
  <cp:revision>165</cp:revision>
  <cp:lastPrinted>2019-07-15T08:16:03Z</cp:lastPrinted>
  <dcterms:created xsi:type="dcterms:W3CDTF">2018-11-29T08:55:46Z</dcterms:created>
  <dcterms:modified xsi:type="dcterms:W3CDTF">2023-05-25T09:25:50Z</dcterms:modified>
</cp:coreProperties>
</file>