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5" r:id="rId2"/>
    <p:sldId id="266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22F"/>
    <a:srgbClr val="2C2781"/>
    <a:srgbClr val="33A7DF"/>
    <a:srgbClr val="F9B300"/>
    <a:srgbClr val="FAB500"/>
    <a:srgbClr val="828282"/>
    <a:srgbClr val="32A7DF"/>
    <a:srgbClr val="FAB4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7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REFLECTION, ROTATION AND TRANSLATION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671" y="1201783"/>
            <a:ext cx="1764719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22838" y="4963484"/>
            <a:ext cx="1705951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Rotate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Clockwise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Anticlockwise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Centre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Degrees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Reflect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Mirror image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Translate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  <a:latin typeface="Calibri" panose="020F0502020204030204" pitchFamily="34" charset="0"/>
              </a:rPr>
              <a:t>Vector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17573" y="1151232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911053" y="1200330"/>
            <a:ext cx="7829764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089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0800000">
                <a:off x="4089664" y="6317927"/>
                <a:ext cx="5746661" cy="4675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ANSWERS: a) reflection,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100" dirty="0"/>
                  <a:t> b) reflection</a:t>
                </a:r>
                <a14:m>
                  <m:oMath xmlns:m="http://schemas.openxmlformats.org/officeDocument/2006/math">
                    <m:r>
                      <a:rPr lang="en-GB" sz="11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/>
                  <a:t> c) rotation, centre (0,0), 90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 anticlockwise</a:t>
                </a:r>
              </a:p>
              <a:p>
                <a:r>
                  <a:rPr lang="en-GB" sz="1100" dirty="0"/>
                  <a:t> d) translation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GB" sz="1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1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sz="11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100" dirty="0"/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089664" y="6317927"/>
                <a:ext cx="5746661" cy="467564"/>
              </a:xfrm>
              <a:prstGeom prst="rect">
                <a:avLst/>
              </a:prstGeom>
              <a:blipFill>
                <a:blip r:embed="rId4"/>
                <a:stretch>
                  <a:fillRect t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06429" y="5366272"/>
            <a:ext cx="204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637-641, 652, 653,654,648-650</a:t>
            </a:r>
          </a:p>
        </p:txBody>
      </p:sp>
      <p:sp>
        <p:nvSpPr>
          <p:cNvPr id="4" name="Rectangle 3"/>
          <p:cNvSpPr/>
          <p:nvPr/>
        </p:nvSpPr>
        <p:spPr>
          <a:xfrm>
            <a:off x="-81912" y="1151232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216" y="1440135"/>
                <a:ext cx="1854765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 </a:t>
                </a:r>
                <a:r>
                  <a:rPr lang="en-GB" sz="1100" b="1" dirty="0"/>
                  <a:t>reflection</a:t>
                </a:r>
                <a:r>
                  <a:rPr lang="en-GB" sz="1100" dirty="0"/>
                  <a:t> creates a mirror image of a shape on a coordinate graph. The mirror line is given by an equation </a:t>
                </a:r>
                <a:r>
                  <a:rPr lang="en-GB" sz="1100" dirty="0" err="1"/>
                  <a:t>eg</a:t>
                </a:r>
                <a:r>
                  <a:rPr lang="en-GB" sz="1100" dirty="0"/>
                  <a:t>.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GB" sz="1100" dirty="0"/>
                  <a:t>The shape does not change in size.</a:t>
                </a:r>
                <a:endParaRPr lang="en-GB" sz="11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6" y="1440135"/>
                <a:ext cx="1854765" cy="1277273"/>
              </a:xfrm>
              <a:prstGeom prst="rect">
                <a:avLst/>
              </a:prstGeom>
              <a:blipFill>
                <a:blip r:embed="rId5"/>
                <a:stretch>
                  <a:fillRect t="-476" b="-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77674" y="2618154"/>
            <a:ext cx="181498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 </a:t>
            </a:r>
            <a:r>
              <a:rPr lang="en-GB" sz="1100" b="1" dirty="0"/>
              <a:t>rotation</a:t>
            </a:r>
            <a:r>
              <a:rPr lang="en-GB" sz="1100" dirty="0"/>
              <a:t> turns a shape on a coordinate grid from a given point. The shape does not change size but does change orientation.</a:t>
            </a:r>
            <a:endParaRPr lang="en-GB" sz="1100" b="1" dirty="0"/>
          </a:p>
        </p:txBody>
      </p:sp>
      <p:grpSp>
        <p:nvGrpSpPr>
          <p:cNvPr id="64" name="Group 63"/>
          <p:cNvGrpSpPr/>
          <p:nvPr/>
        </p:nvGrpSpPr>
        <p:grpSpPr>
          <a:xfrm>
            <a:off x="1957121" y="1229216"/>
            <a:ext cx="2021815" cy="2242079"/>
            <a:chOff x="2513610" y="1817057"/>
            <a:chExt cx="2423343" cy="27571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2513610" y="1817057"/>
                  <a:ext cx="2423343" cy="5677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200" dirty="0"/>
                    <a:t>Reflect shape A in the line </a:t>
                  </a:r>
                  <a14:m>
                    <m:oMath xmlns:m="http://schemas.openxmlformats.org/officeDocument/2006/math"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dirty="0" smtClean="0">
                          <a:latin typeface="Cambria Math" panose="02040503050406030204" pitchFamily="18" charset="0"/>
                        </a:rPr>
                        <m:t>1.</m:t>
                      </m:r>
                    </m:oMath>
                  </a14:m>
                  <a:r>
                    <a:rPr lang="en-GB" sz="1200" dirty="0"/>
                    <a:t> Label it B.</a:t>
                  </a:r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3610" y="1817057"/>
                  <a:ext cx="2423343" cy="567732"/>
                </a:xfrm>
                <a:prstGeom prst="rect">
                  <a:avLst/>
                </a:prstGeom>
                <a:blipFill>
                  <a:blip r:embed="rId6"/>
                  <a:stretch>
                    <a:fillRect t="-1333" b="-10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699836" y="2370438"/>
              <a:ext cx="2093289" cy="2127569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>
              <a:off x="3874511" y="2504765"/>
              <a:ext cx="7218" cy="1909744"/>
            </a:xfrm>
            <a:prstGeom prst="line">
              <a:avLst/>
            </a:prstGeom>
            <a:ln w="19050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6" name="Right Triangle 15"/>
            <p:cNvSpPr/>
            <p:nvPr/>
          </p:nvSpPr>
          <p:spPr>
            <a:xfrm>
              <a:off x="3268229" y="2667406"/>
              <a:ext cx="443886" cy="629952"/>
            </a:xfrm>
            <a:prstGeom prst="rtTriangle">
              <a:avLst/>
            </a:prstGeom>
            <a:noFill/>
            <a:ln w="19050">
              <a:solidFill>
                <a:srgbClr val="FF0000"/>
              </a:solidFill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439509" y="4267165"/>
                  <a:ext cx="661043" cy="3070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9509" y="4267165"/>
                  <a:ext cx="661043" cy="307086"/>
                </a:xfrm>
                <a:prstGeom prst="rect">
                  <a:avLst/>
                </a:prstGeom>
                <a:blipFill>
                  <a:blip r:embed="rId8"/>
                  <a:stretch>
                    <a:fillRect r="-32222" b="-3658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TextBox 25"/>
            <p:cNvSpPr txBox="1"/>
            <p:nvPr/>
          </p:nvSpPr>
          <p:spPr>
            <a:xfrm>
              <a:off x="3364260" y="2913346"/>
              <a:ext cx="256679" cy="307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2C2781"/>
                  </a:solidFill>
                </a:rPr>
                <a:t>B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954838" y="1576832"/>
            <a:ext cx="1792272" cy="1980041"/>
            <a:chOff x="4811486" y="1807667"/>
            <a:chExt cx="2285999" cy="2690340"/>
          </a:xfrm>
        </p:grpSpPr>
        <p:sp>
          <p:nvSpPr>
            <p:cNvPr id="69" name="Rectangle 68"/>
            <p:cNvSpPr/>
            <p:nvPr/>
          </p:nvSpPr>
          <p:spPr>
            <a:xfrm>
              <a:off x="4811486" y="1807667"/>
              <a:ext cx="2285999" cy="11291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200" dirty="0"/>
                <a:t>Rotate shape B from the point (-1, -2)</a:t>
              </a:r>
            </a:p>
            <a:p>
              <a:r>
                <a:rPr lang="en-GB" sz="1200" dirty="0"/>
                <a:t>(-1,-2), clockwise, 90</a:t>
              </a:r>
              <a:r>
                <a:rPr lang="en-GB" sz="1200" baseline="30000" dirty="0"/>
                <a:t>o</a:t>
              </a:r>
              <a:r>
                <a:rPr lang="en-GB" sz="1200" dirty="0"/>
                <a:t>. Label it C.</a:t>
              </a: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855170" y="2348656"/>
              <a:ext cx="2079234" cy="2149351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5519705" y="3514631"/>
              <a:ext cx="222079" cy="2964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2" name="Right Triangle 31"/>
            <p:cNvSpPr/>
            <p:nvPr/>
          </p:nvSpPr>
          <p:spPr>
            <a:xfrm>
              <a:off x="6004046" y="3329258"/>
              <a:ext cx="321066" cy="308336"/>
            </a:xfrm>
            <a:prstGeom prst="rtTriangl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09149" y="3372914"/>
              <a:ext cx="331634" cy="3554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solidFill>
                    <a:srgbClr val="2C2781"/>
                  </a:solidFill>
                </a:rPr>
                <a:t>C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595552" y="2374115"/>
            <a:ext cx="2310174" cy="2344429"/>
            <a:chOff x="4654859" y="1810329"/>
            <a:chExt cx="2762047" cy="2873131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056404" y="2357233"/>
              <a:ext cx="2127074" cy="2176312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Rectangle 93"/>
                <p:cNvSpPr/>
                <p:nvPr/>
              </p:nvSpPr>
              <p:spPr>
                <a:xfrm>
                  <a:off x="4993563" y="1810329"/>
                  <a:ext cx="2423343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200" dirty="0"/>
                    <a:t>Reflect shape A in the line </a:t>
                  </a:r>
                  <a14:m>
                    <m:oMath xmlns:m="http://schemas.openxmlformats.org/officeDocument/2006/math"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2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b="0" i="0" dirty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GB" sz="1200" dirty="0"/>
                    <a:t> Label it B.</a:t>
                  </a:r>
                </a:p>
              </p:txBody>
            </p:sp>
          </mc:Choice>
          <mc:Fallback xmlns="">
            <p:sp>
              <p:nvSpPr>
                <p:cNvPr id="94" name="Rectangle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3563" y="1810329"/>
                  <a:ext cx="2423343" cy="584775"/>
                </a:xfrm>
                <a:prstGeom prst="rect">
                  <a:avLst/>
                </a:prstGeom>
                <a:blipFill>
                  <a:blip r:embed="rId11"/>
                  <a:stretch>
                    <a:fillRect b="-506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4654859" y="4314128"/>
                  <a:ext cx="8031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54859" y="4314128"/>
                  <a:ext cx="803169" cy="369332"/>
                </a:xfrm>
                <a:prstGeom prst="rect">
                  <a:avLst/>
                </a:prstGeom>
                <a:blipFill>
                  <a:blip r:embed="rId12"/>
                  <a:stretch>
                    <a:fillRect r="-5455" b="-3061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6" name="Straight Connector 45"/>
            <p:cNvCxnSpPr/>
            <p:nvPr/>
          </p:nvCxnSpPr>
          <p:spPr>
            <a:xfrm flipV="1">
              <a:off x="5115121" y="2522183"/>
              <a:ext cx="1921405" cy="1917112"/>
            </a:xfrm>
            <a:prstGeom prst="line">
              <a:avLst/>
            </a:prstGeom>
            <a:ln w="19050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6" name="Right Triangle 95"/>
            <p:cNvSpPr/>
            <p:nvPr/>
          </p:nvSpPr>
          <p:spPr>
            <a:xfrm>
              <a:off x="6075823" y="2679311"/>
              <a:ext cx="321066" cy="308336"/>
            </a:xfrm>
            <a:prstGeom prst="rtTriangl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002837" y="2740710"/>
              <a:ext cx="320447" cy="339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>
                  <a:solidFill>
                    <a:srgbClr val="2C2781"/>
                  </a:solidFill>
                </a:rPr>
                <a:t>B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4134871" y="4982558"/>
            <a:ext cx="56059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Describe the </a:t>
            </a:r>
            <a:r>
              <a:rPr lang="en-GB" sz="1200" b="1" dirty="0"/>
              <a:t>single </a:t>
            </a:r>
            <a:r>
              <a:rPr lang="en-GB" sz="1200" dirty="0"/>
              <a:t>transformation you see on each coordinate grid from A to B:</a:t>
            </a:r>
            <a:endParaRPr lang="en-GB" sz="1200" b="1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368884" y="5196872"/>
            <a:ext cx="978363" cy="10000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20030" y="5179920"/>
            <a:ext cx="999822" cy="100263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07946" y="5179920"/>
            <a:ext cx="983373" cy="1007228"/>
          </a:xfrm>
          <a:prstGeom prst="rect">
            <a:avLst/>
          </a:prstGeom>
        </p:spPr>
      </p:pic>
      <p:grpSp>
        <p:nvGrpSpPr>
          <p:cNvPr id="100" name="Group 99"/>
          <p:cNvGrpSpPr/>
          <p:nvPr/>
        </p:nvGrpSpPr>
        <p:grpSpPr>
          <a:xfrm>
            <a:off x="88060" y="3471294"/>
            <a:ext cx="1755505" cy="1418026"/>
            <a:chOff x="131778" y="1512000"/>
            <a:chExt cx="1755505" cy="1418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/>
                <p:cNvSpPr txBox="1"/>
                <p:nvPr/>
              </p:nvSpPr>
              <p:spPr>
                <a:xfrm>
                  <a:off x="131778" y="1512000"/>
                  <a:ext cx="1755505" cy="13917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100" dirty="0"/>
                    <a:t>A </a:t>
                  </a:r>
                  <a:r>
                    <a:rPr lang="en-GB" sz="1100" b="1" dirty="0"/>
                    <a:t>translation</a:t>
                  </a:r>
                  <a:r>
                    <a:rPr lang="en-GB" sz="1100" dirty="0"/>
                    <a:t> moves a shape on a coordinate grid. Vectors are used to instruct the movement:</a:t>
                  </a:r>
                  <a:endParaRPr lang="en-GB" sz="1200" b="1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num>
                              <m:den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101" name="TextBox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778" y="1512000"/>
                  <a:ext cx="1755505" cy="1391791"/>
                </a:xfrm>
                <a:prstGeom prst="rect">
                  <a:avLst/>
                </a:prstGeom>
                <a:blipFill>
                  <a:blip r:embed="rId16"/>
                  <a:stretch>
                    <a:fillRect t="-437" r="-138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" name="TextBox 101"/>
            <p:cNvSpPr txBox="1"/>
            <p:nvPr/>
          </p:nvSpPr>
          <p:spPr>
            <a:xfrm>
              <a:off x="784204" y="2216549"/>
              <a:ext cx="9444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Positive-Right</a:t>
              </a:r>
            </a:p>
            <a:p>
              <a:r>
                <a:rPr lang="en-GB" sz="1000" dirty="0"/>
                <a:t>Negative - Left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78734" y="2529916"/>
              <a:ext cx="10486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Positive-Up</a:t>
              </a:r>
            </a:p>
            <a:p>
              <a:r>
                <a:rPr lang="en-GB" sz="1000" dirty="0"/>
                <a:t>Negative - Down</a:t>
              </a:r>
            </a:p>
          </p:txBody>
        </p:sp>
        <p:cxnSp>
          <p:nvCxnSpPr>
            <p:cNvPr id="104" name="Straight Arrow Connector 103"/>
            <p:cNvCxnSpPr>
              <a:endCxn id="102" idx="1"/>
            </p:cNvCxnSpPr>
            <p:nvPr/>
          </p:nvCxnSpPr>
          <p:spPr>
            <a:xfrm flipV="1">
              <a:off x="672392" y="2416604"/>
              <a:ext cx="111812" cy="5024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endCxn id="103" idx="1"/>
            </p:cNvCxnSpPr>
            <p:nvPr/>
          </p:nvCxnSpPr>
          <p:spPr>
            <a:xfrm>
              <a:off x="612461" y="2685471"/>
              <a:ext cx="166273" cy="445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7693652" y="2321269"/>
            <a:ext cx="1881378" cy="2324058"/>
            <a:chOff x="2541910" y="1689900"/>
            <a:chExt cx="2423343" cy="26516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Rectangle 106"/>
                <p:cNvSpPr/>
                <p:nvPr/>
              </p:nvSpPr>
              <p:spPr>
                <a:xfrm>
                  <a:off x="2541910" y="1689900"/>
                  <a:ext cx="2423343" cy="56946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GB" sz="1200" dirty="0"/>
                    <a:t>Translate shape A by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</m:oMath>
                  </a14:m>
                  <a:r>
                    <a:rPr lang="en-GB" sz="1200" dirty="0"/>
                    <a:t>. Label it B</a:t>
                  </a:r>
                </a:p>
              </p:txBody>
            </p:sp>
          </mc:Choice>
          <mc:Fallback xmlns="">
            <p:sp>
              <p:nvSpPr>
                <p:cNvPr id="107" name="Rectangle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1910" y="1689900"/>
                  <a:ext cx="2423343" cy="569468"/>
                </a:xfrm>
                <a:prstGeom prst="rect">
                  <a:avLst/>
                </a:prstGeom>
                <a:blipFill>
                  <a:blip r:embed="rId17"/>
                  <a:stretch>
                    <a:fillRect b="-853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8" name="Group 107"/>
            <p:cNvGrpSpPr/>
            <p:nvPr/>
          </p:nvGrpSpPr>
          <p:grpSpPr>
            <a:xfrm>
              <a:off x="2690372" y="2213998"/>
              <a:ext cx="2093289" cy="2127569"/>
              <a:chOff x="2699836" y="2370438"/>
              <a:chExt cx="2093289" cy="2127569"/>
            </a:xfrm>
          </p:grpSpPr>
          <p:pic>
            <p:nvPicPr>
              <p:cNvPr id="109" name="Picture 108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99836" y="2370438"/>
                <a:ext cx="2093289" cy="2127569"/>
              </a:xfrm>
              <a:prstGeom prst="rect">
                <a:avLst/>
              </a:prstGeom>
            </p:spPr>
          </p:pic>
          <p:sp>
            <p:nvSpPr>
              <p:cNvPr id="110" name="Right Triangle 109"/>
              <p:cNvSpPr/>
              <p:nvPr/>
            </p:nvSpPr>
            <p:spPr>
              <a:xfrm>
                <a:off x="3574464" y="3007272"/>
                <a:ext cx="443886" cy="629952"/>
              </a:xfrm>
              <a:prstGeom prst="rtTriangle">
                <a:avLst/>
              </a:prstGeom>
              <a:noFill/>
              <a:ln w="19050">
                <a:solidFill>
                  <a:srgbClr val="FF0000"/>
                </a:solidFill>
              </a:ln>
              <a:scene3d>
                <a:camera prst="orthographicFront">
                  <a:rot lat="0" lon="0" rev="0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3574464" y="3273562"/>
                <a:ext cx="256679" cy="3070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>
                    <a:solidFill>
                      <a:srgbClr val="2C2781"/>
                    </a:solidFill>
                  </a:rPr>
                  <a:t>B</a:t>
                </a:r>
              </a:p>
            </p:txBody>
          </p:sp>
        </p:grpSp>
      </p:grpSp>
      <p:pic>
        <p:nvPicPr>
          <p:cNvPr id="112" name="Picture 11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105010" y="5177682"/>
            <a:ext cx="1161327" cy="10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2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0" y="0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ENLARGEMENT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670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34971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Enlargement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Scale factor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Centre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Positive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Negative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17573" y="1151232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525485" y="1200330"/>
            <a:ext cx="7215331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089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0800000">
                <a:off x="4089664" y="6301415"/>
                <a:ext cx="5746661" cy="50058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ANSWERS: a) enlarge, centre (-4,2) scale factor 2   b) enlarge, centre (1,-2)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100" dirty="0"/>
                  <a:t>    </a:t>
                </a:r>
              </a:p>
              <a:p>
                <a:r>
                  <a:rPr lang="en-GB" sz="1100" dirty="0"/>
                  <a:t>c) enlarge, centre (0,1) scale factor -3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089664" y="6301415"/>
                <a:ext cx="5746661" cy="500586"/>
              </a:xfrm>
              <a:prstGeom prst="rect">
                <a:avLst/>
              </a:prstGeom>
              <a:blipFill>
                <a:blip r:embed="rId4"/>
                <a:stretch>
                  <a:fillRect t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32827" y="5365471"/>
            <a:ext cx="204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637,638,650, 642-645, 651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472" y="1200886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22773" y="1614068"/>
            <a:ext cx="236540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An </a:t>
            </a:r>
            <a:r>
              <a:rPr lang="en-GB" sz="1200" b="1" dirty="0"/>
              <a:t>enlargement</a:t>
            </a:r>
            <a:r>
              <a:rPr lang="en-GB" sz="1200" dirty="0"/>
              <a:t> changes the size of an image using a scale factor from a given point.</a:t>
            </a:r>
          </a:p>
          <a:p>
            <a:endParaRPr lang="en-GB" sz="1200" b="1" dirty="0"/>
          </a:p>
          <a:p>
            <a:r>
              <a:rPr lang="en-GB" sz="1200" dirty="0"/>
              <a:t>A </a:t>
            </a:r>
            <a:r>
              <a:rPr lang="en-GB" sz="1200" b="1" dirty="0"/>
              <a:t>positive</a:t>
            </a:r>
            <a:r>
              <a:rPr lang="en-GB" sz="1200" dirty="0"/>
              <a:t> </a:t>
            </a:r>
            <a:r>
              <a:rPr lang="en-GB" sz="1200" b="1" dirty="0"/>
              <a:t>scale factor </a:t>
            </a:r>
            <a:r>
              <a:rPr lang="en-GB" sz="1200" dirty="0"/>
              <a:t>will increase the size of an image.</a:t>
            </a:r>
          </a:p>
          <a:p>
            <a:endParaRPr lang="en-GB" sz="1200" dirty="0"/>
          </a:p>
          <a:p>
            <a:r>
              <a:rPr lang="en-GB" sz="1200" dirty="0"/>
              <a:t>A </a:t>
            </a:r>
            <a:r>
              <a:rPr lang="en-GB" sz="1200" b="1" dirty="0"/>
              <a:t>fractional scale factor </a:t>
            </a:r>
            <a:r>
              <a:rPr lang="en-GB" sz="1200" dirty="0"/>
              <a:t>will reduce the size of an image.</a:t>
            </a:r>
          </a:p>
          <a:p>
            <a:endParaRPr lang="en-GB" sz="1200" dirty="0"/>
          </a:p>
          <a:p>
            <a:r>
              <a:rPr lang="en-GB" sz="1200" dirty="0"/>
              <a:t>A </a:t>
            </a:r>
            <a:r>
              <a:rPr lang="en-GB" sz="1200" b="1" dirty="0"/>
              <a:t>negative scale factor </a:t>
            </a:r>
            <a:r>
              <a:rPr lang="en-GB" sz="1200" dirty="0"/>
              <a:t>will place the image on the opposite side of the centre of enlargement, with the image inverted.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541278" y="1593162"/>
            <a:ext cx="24233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Enlarge shape A by scale factor 2 from point P.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134871" y="4982558"/>
            <a:ext cx="5435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Describe the </a:t>
            </a:r>
            <a:r>
              <a:rPr lang="en-GB" sz="1200" b="1" dirty="0"/>
              <a:t>single </a:t>
            </a:r>
            <a:r>
              <a:rPr lang="en-GB" sz="1200" dirty="0"/>
              <a:t>transformation you see on each coordinate grid from A to B:</a:t>
            </a:r>
            <a:endParaRPr lang="en-GB" sz="1200" b="1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6236" y="2184836"/>
            <a:ext cx="2308365" cy="2261375"/>
          </a:xfrm>
          <a:prstGeom prst="rect">
            <a:avLst/>
          </a:prstGeom>
        </p:spPr>
      </p:pic>
      <p:sp>
        <p:nvSpPr>
          <p:cNvPr id="28" name="Right Triangle 27"/>
          <p:cNvSpPr/>
          <p:nvPr/>
        </p:nvSpPr>
        <p:spPr>
          <a:xfrm>
            <a:off x="3257061" y="3442079"/>
            <a:ext cx="922950" cy="263902"/>
          </a:xfrm>
          <a:prstGeom prst="rtTriangle">
            <a:avLst/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1819" y="5188802"/>
            <a:ext cx="1169758" cy="98842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6698" y="2223412"/>
            <a:ext cx="2205190" cy="22155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5013675" y="1551872"/>
                <a:ext cx="2423343" cy="708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Enlarge by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from point P.</a:t>
                </a: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675" y="1551872"/>
                <a:ext cx="2423343" cy="708527"/>
              </a:xfrm>
              <a:prstGeom prst="rect">
                <a:avLst/>
              </a:prstGeom>
              <a:blipFill>
                <a:blip r:embed="rId8"/>
                <a:stretch>
                  <a:fillRect l="-1256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ight Triangle 35"/>
          <p:cNvSpPr/>
          <p:nvPr/>
        </p:nvSpPr>
        <p:spPr>
          <a:xfrm>
            <a:off x="5738846" y="3579718"/>
            <a:ext cx="313510" cy="570409"/>
          </a:xfrm>
          <a:prstGeom prst="rtTriangl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967528" y="3398503"/>
            <a:ext cx="256679" cy="307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B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691176" y="3826465"/>
            <a:ext cx="256679" cy="307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B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97142" y="344646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266600" y="3809033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2C2781"/>
                </a:solidFill>
              </a:rPr>
              <a:t>A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02098" y="5168394"/>
            <a:ext cx="1210562" cy="1029244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7314778" y="1613747"/>
            <a:ext cx="24233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Enlarge by scale factor -2 from (0,0).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10771" y="2290847"/>
            <a:ext cx="2321162" cy="2080698"/>
          </a:xfrm>
          <a:prstGeom prst="rect">
            <a:avLst/>
          </a:prstGeom>
        </p:spPr>
      </p:pic>
      <p:sp>
        <p:nvSpPr>
          <p:cNvPr id="68" name="Right Triangle 67"/>
          <p:cNvSpPr/>
          <p:nvPr/>
        </p:nvSpPr>
        <p:spPr>
          <a:xfrm rot="5400000">
            <a:off x="7595687" y="2497445"/>
            <a:ext cx="337982" cy="655320"/>
          </a:xfrm>
          <a:prstGeom prst="rtTriangle">
            <a:avLst/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8726686" y="3492631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2C2781"/>
                </a:solidFill>
              </a:rPr>
              <a:t>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437018" y="2671562"/>
            <a:ext cx="256679" cy="307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B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270656" y="5200685"/>
            <a:ext cx="1172408" cy="98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5877</TotalTime>
  <Words>409</Words>
  <Application>Microsoft Office PowerPoint</Application>
  <PresentationFormat>A4 Paper (210x297 mm)</PresentationFormat>
  <Paragraphs>88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209</cp:revision>
  <cp:lastPrinted>2019-07-09T10:14:35Z</cp:lastPrinted>
  <dcterms:created xsi:type="dcterms:W3CDTF">2018-11-29T08:55:46Z</dcterms:created>
  <dcterms:modified xsi:type="dcterms:W3CDTF">2023-05-25T09:29:42Z</dcterms:modified>
</cp:coreProperties>
</file>