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42100" y="914399"/>
            <a:ext cx="4160940" cy="3067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/>
              <a:t>3.2.1 Introduction to the national economy</a:t>
            </a:r>
          </a:p>
          <a:p>
            <a:endParaRPr lang="en-GB" sz="1200" dirty="0"/>
          </a:p>
          <a:p>
            <a:r>
              <a:rPr lang="en-GB" sz="1200" b="1" i="1" dirty="0"/>
              <a:t>3.2.1.1 Interest rates, saving, borrowing, spending and investment</a:t>
            </a:r>
          </a:p>
          <a:p>
            <a:r>
              <a:rPr lang="en-GB" sz="1200" dirty="0"/>
              <a:t>•What interest rates are</a:t>
            </a:r>
          </a:p>
          <a:p>
            <a:r>
              <a:rPr lang="en-GB" sz="1200" dirty="0"/>
              <a:t>• How interest rates affect consumers' decisions to save, borrow or spend </a:t>
            </a:r>
          </a:p>
          <a:p>
            <a:r>
              <a:rPr lang="en-GB" sz="1200" dirty="0"/>
              <a:t>• How interest rates affect producers' decisions to save, borrow or invest </a:t>
            </a:r>
          </a:p>
          <a:p>
            <a:r>
              <a:rPr lang="en-GB" sz="1200" dirty="0"/>
              <a:t>• How to calculate rate of interest on savings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b="1" dirty="0"/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8404231" y="125268"/>
            <a:ext cx="3681115" cy="2774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Factors that influence how people save or spend:</a:t>
            </a:r>
          </a:p>
          <a:p>
            <a:endParaRPr lang="en-GB" sz="1200" b="1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chemeClr val="tx1"/>
                </a:solidFill>
              </a:rPr>
              <a:t>How people spend is dependent on a number of factors: 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Future expectations – if firms believe that demand will rise in the future then they are more likely to invest to meet that demand in the future.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The economic outlook – if the economy if growing, inflation is stable and unemployment is low, firms may invest and consumers will spend rather than save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Cost of capital goods – machinery can fall in price with technological advancements, this means firms may be more likely to invest in more efficient machinery.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359794" y="1467853"/>
            <a:ext cx="3681115" cy="2634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How to calculate rate of interest on savings:</a:t>
            </a:r>
          </a:p>
          <a:p>
            <a:r>
              <a:rPr lang="en-GB" sz="1200" dirty="0">
                <a:solidFill>
                  <a:schemeClr val="tx1"/>
                </a:solidFill>
              </a:rPr>
              <a:t>Emma’s pays 5% interest rate per year on any money saved in her account.  She has £1000 in the bank. To work out how much money she would receive in interest and the total amount in her bank at the end of the year: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chemeClr val="tx1"/>
                </a:solidFill>
              </a:rPr>
              <a:t>Calculate 5% of £1,000 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Interest = £1000 x 0.05</a:t>
            </a:r>
          </a:p>
          <a:p>
            <a:r>
              <a:rPr lang="en-GB" sz="1200" dirty="0">
                <a:solidFill>
                  <a:schemeClr val="tx1"/>
                </a:solidFill>
              </a:rPr>
              <a:t>= £50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Savings at end of period = Total savings plus interest </a:t>
            </a:r>
          </a:p>
          <a:p>
            <a:r>
              <a:rPr lang="en-GB" sz="1200" dirty="0">
                <a:solidFill>
                  <a:schemeClr val="tx1"/>
                </a:solidFill>
              </a:rPr>
              <a:t>= £1,000 + £50</a:t>
            </a:r>
          </a:p>
          <a:p>
            <a:r>
              <a:rPr lang="en-GB" sz="1200" dirty="0">
                <a:solidFill>
                  <a:schemeClr val="tx1"/>
                </a:solidFill>
              </a:rPr>
              <a:t>= £1,050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359795" y="4177116"/>
            <a:ext cx="5355206" cy="2491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How interest rates affect consumer decision to save, </a:t>
            </a:r>
          </a:p>
          <a:p>
            <a:r>
              <a:rPr lang="en-GB" sz="1200" b="1" u="sng" dirty="0">
                <a:solidFill>
                  <a:schemeClr val="tx1"/>
                </a:solidFill>
              </a:rPr>
              <a:t>borrow or spend: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If interest rates rise: 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People will save more as the reward for saving has increased</a:t>
            </a:r>
          </a:p>
          <a:p>
            <a:r>
              <a:rPr lang="en-GB" sz="1200" dirty="0">
                <a:solidFill>
                  <a:schemeClr val="tx1"/>
                </a:solidFill>
              </a:rPr>
              <a:t>Less likely to take out loans as interest repayments are higher. </a:t>
            </a:r>
          </a:p>
          <a:p>
            <a:r>
              <a:rPr lang="en-GB" sz="1200" dirty="0">
                <a:solidFill>
                  <a:schemeClr val="tx1"/>
                </a:solidFill>
              </a:rPr>
              <a:t>Likely to spend less as they are saving more and are less likely to borrow.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i="1" dirty="0">
                <a:solidFill>
                  <a:schemeClr val="tx1"/>
                </a:solidFill>
              </a:rPr>
              <a:t>If interest rates fall: 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People generally save less as the reward for saving has decreased. </a:t>
            </a:r>
          </a:p>
          <a:p>
            <a:r>
              <a:rPr lang="en-GB" sz="1200" dirty="0">
                <a:solidFill>
                  <a:schemeClr val="tx1"/>
                </a:solidFill>
              </a:rPr>
              <a:t>May be more likely to take borrow via loans as interest repayments are lower </a:t>
            </a:r>
          </a:p>
          <a:p>
            <a:r>
              <a:rPr lang="en-GB" sz="1200" dirty="0">
                <a:solidFill>
                  <a:schemeClr val="tx1"/>
                </a:solidFill>
              </a:rPr>
              <a:t>Consumers are likely to spend more as they are saving less and are more willing to borrow to fund their spending. </a:t>
            </a: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247" y="3046831"/>
            <a:ext cx="1130285" cy="113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789" y="3048898"/>
            <a:ext cx="1390741" cy="10534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E0838ED-120E-452E-FB44-4ADFD541B4DD}"/>
              </a:ext>
            </a:extLst>
          </p:cNvPr>
          <p:cNvSpPr/>
          <p:nvPr/>
        </p:nvSpPr>
        <p:spPr>
          <a:xfrm>
            <a:off x="359794" y="276133"/>
            <a:ext cx="3681115" cy="10473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What are interest rates?</a:t>
            </a:r>
          </a:p>
          <a:p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Interest rates</a:t>
            </a:r>
          </a:p>
          <a:p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The cost of money which are set via the base rate by the Monetary Policy Committee of the Bank of England.  Also the reward for saving.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423C08-64B5-78E0-64A7-39E48E1B068B}"/>
              </a:ext>
            </a:extLst>
          </p:cNvPr>
          <p:cNvSpPr/>
          <p:nvPr/>
        </p:nvSpPr>
        <p:spPr>
          <a:xfrm>
            <a:off x="6096000" y="4630508"/>
            <a:ext cx="5989346" cy="20381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i="1" dirty="0">
              <a:solidFill>
                <a:schemeClr val="tx1"/>
              </a:solidFill>
            </a:endParaRPr>
          </a:p>
          <a:p>
            <a:r>
              <a:rPr lang="en-GB" sz="1200" b="1" u="sng" dirty="0">
                <a:solidFill>
                  <a:schemeClr val="tx1"/>
                </a:solidFill>
              </a:rPr>
              <a:t>How interest rates affect producer decisions to save, borrow or spend: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If interest rates rise: 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Producers are likely to retain profit as they will get a higher return in the bank. </a:t>
            </a:r>
          </a:p>
          <a:p>
            <a:r>
              <a:rPr lang="en-GB" sz="1200" dirty="0">
                <a:solidFill>
                  <a:schemeClr val="tx1"/>
                </a:solidFill>
              </a:rPr>
              <a:t>Less likely to take out loans for expansion/machinery as interest repayments are higher. 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i="1" dirty="0">
                <a:solidFill>
                  <a:schemeClr val="tx1"/>
                </a:solidFill>
              </a:rPr>
              <a:t>If interest rates fall: 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Producers are likely to save less as the reward for saving has decreased. </a:t>
            </a:r>
          </a:p>
          <a:p>
            <a:r>
              <a:rPr lang="en-GB" sz="1200" dirty="0">
                <a:solidFill>
                  <a:schemeClr val="tx1"/>
                </a:solidFill>
              </a:rPr>
              <a:t>They are more likely to take out loans as interest repayments are lower so may be more expansion or new machinery improving efficiency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63663" y="1274094"/>
            <a:ext cx="4160940" cy="2977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i="1" dirty="0"/>
              <a:t>3.2.1.2 Government income and expenditure</a:t>
            </a:r>
          </a:p>
          <a:p>
            <a:r>
              <a:rPr lang="en-GB" sz="1200" dirty="0"/>
              <a:t>• The main sources of UK government revenue </a:t>
            </a:r>
          </a:p>
          <a:p>
            <a:r>
              <a:rPr lang="en-GB" sz="1200" dirty="0"/>
              <a:t>• The main areas of UK government spending </a:t>
            </a:r>
          </a:p>
          <a:p>
            <a:r>
              <a:rPr lang="en-GB" sz="1200" dirty="0"/>
              <a:t>• The difference between direct and indirect taxation </a:t>
            </a:r>
          </a:p>
          <a:p>
            <a:r>
              <a:rPr lang="en-GB" sz="1200" dirty="0"/>
              <a:t>• That some taxes can be progressive and others regressive. </a:t>
            </a:r>
          </a:p>
          <a:p>
            <a:endParaRPr lang="en-GB" sz="1200" dirty="0"/>
          </a:p>
          <a:p>
            <a:r>
              <a:rPr lang="en-GB" sz="1200" b="1" dirty="0"/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8404231" y="125268"/>
            <a:ext cx="3681115" cy="2810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Progressive vs Regressive Taxes:</a:t>
            </a:r>
            <a:endParaRPr lang="en-GB" sz="1200" u="sng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GB" sz="1200" b="1" dirty="0">
                <a:solidFill>
                  <a:srgbClr val="FF0000"/>
                </a:solidFill>
              </a:rPr>
              <a:t>Progressive taxation </a:t>
            </a:r>
            <a:r>
              <a:rPr lang="en-GB" sz="1200" dirty="0">
                <a:solidFill>
                  <a:schemeClr val="tx1"/>
                </a:solidFill>
              </a:rPr>
              <a:t>– use of higher taxation rates for higher income earners.  Gives the government revenue to fund welfare benefits for poorer sections of society, and helps to redistribute income.  </a:t>
            </a:r>
          </a:p>
          <a:p>
            <a:r>
              <a:rPr lang="en-GB" sz="1200" dirty="0">
                <a:solidFill>
                  <a:schemeClr val="tx1"/>
                </a:solidFill>
              </a:rPr>
              <a:t>UK income tax is a progressive tax.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rgbClr val="FF0000"/>
                </a:solidFill>
              </a:rPr>
              <a:t>Regressive taxation </a:t>
            </a:r>
            <a:r>
              <a:rPr lang="en-GB" sz="1200" dirty="0">
                <a:solidFill>
                  <a:schemeClr val="tx1"/>
                </a:solidFill>
              </a:rPr>
              <a:t>– takes a larger percentage of income from low-income earners than from high-income earners. </a:t>
            </a:r>
          </a:p>
          <a:p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</a:rPr>
              <a:t>Lower earners pay a greater proportion of their earnings on taxes such as VAT and fuel duty so these are considered to be regressive taxes.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192947" y="1973179"/>
            <a:ext cx="3811459" cy="14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200" b="1" u="sng" dirty="0">
                <a:solidFill>
                  <a:schemeClr val="tx1"/>
                </a:solidFill>
              </a:rPr>
              <a:t>Types of Direct Taxation:</a:t>
            </a:r>
            <a:endParaRPr lang="en-GB" sz="1200" b="1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Income Tax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Council tax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Corporation tax Business rates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Capital gains tax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Inheritance tax</a:t>
            </a: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4128445" y="4439876"/>
            <a:ext cx="4151744" cy="2170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Main Areas of Government Spending: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Social Protection such as benefits and state pensions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Health  - the NHS and wages, running costs of hospitals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Education including teacher salaries and funding of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General public services e.g.  transport, housing and environment, personal and social services.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Defence – wages for the armed forces, machinery and weapons.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Public order and safety – police, court and prison system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609" y="5298847"/>
            <a:ext cx="1130285" cy="113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225" y="32736"/>
            <a:ext cx="1390741" cy="105341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146EBC2-AC86-379A-F7E6-9B08432AC889}"/>
              </a:ext>
            </a:extLst>
          </p:cNvPr>
          <p:cNvSpPr/>
          <p:nvPr/>
        </p:nvSpPr>
        <p:spPr>
          <a:xfrm>
            <a:off x="8404230" y="3238319"/>
            <a:ext cx="3681115" cy="33959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Economics knowledge for the 15 mark response:</a:t>
            </a:r>
          </a:p>
          <a:p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Current UK Income Tax rates:</a:t>
            </a: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endParaRPr lang="en-GB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AU" sz="1200" dirty="0">
                <a:solidFill>
                  <a:srgbClr val="000000"/>
                </a:solidFill>
                <a:latin typeface="Calibri" panose="020F0502020204030204" pitchFamily="34" charset="0"/>
              </a:rPr>
              <a:t>Current VAT: 20%</a:t>
            </a:r>
          </a:p>
          <a:p>
            <a:pPr fontAlgn="base"/>
            <a:r>
              <a:rPr lang="en-US" sz="1200">
                <a:solidFill>
                  <a:srgbClr val="000000"/>
                </a:solidFill>
                <a:latin typeface="Calibri" panose="020F0502020204030204" pitchFamily="34" charset="0"/>
              </a:rPr>
              <a:t>Corporation Tax: 25%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CAA7E3-E858-4A74-A11D-3E53F23B1A9B}"/>
              </a:ext>
            </a:extLst>
          </p:cNvPr>
          <p:cNvSpPr/>
          <p:nvPr/>
        </p:nvSpPr>
        <p:spPr>
          <a:xfrm>
            <a:off x="192946" y="125268"/>
            <a:ext cx="3811459" cy="1763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200" b="1" u="sng" dirty="0">
                <a:solidFill>
                  <a:schemeClr val="tx1"/>
                </a:solidFill>
              </a:rPr>
              <a:t>Sources of Government Revenue:</a:t>
            </a:r>
            <a:endParaRPr lang="en-GB" sz="1200" b="1" i="0" u="none" strike="noStrike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Direct taxation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Taxes based on income such as income tax or national insurance contributions.</a:t>
            </a:r>
            <a:endParaRPr lang="en-GB" sz="1200" b="1" i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Indirect taxation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Taxes on spending, examples of these would be excise duty and value added tax.</a:t>
            </a:r>
            <a:endParaRPr lang="en-US" sz="1200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BCF66B-4F0A-495A-8317-94A462110880}"/>
              </a:ext>
            </a:extLst>
          </p:cNvPr>
          <p:cNvSpPr/>
          <p:nvPr/>
        </p:nvSpPr>
        <p:spPr>
          <a:xfrm>
            <a:off x="192945" y="3524020"/>
            <a:ext cx="3811459" cy="14558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200" b="1" u="sng" dirty="0">
                <a:solidFill>
                  <a:schemeClr val="tx1"/>
                </a:solidFill>
              </a:rPr>
              <a:t>Types of Indirect Taxation: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Value Added Tax (VAT) – added to goods and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Excise duties – an additional tax specific items e.g. such as alcohol, cigarettes, betting and gaming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Customs duties – taxes on imported goods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Landfill tax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Climate change levy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DCC9ED-525F-43D4-86A7-41152242F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491438"/>
              </p:ext>
            </p:extLst>
          </p:nvPr>
        </p:nvGraphicFramePr>
        <p:xfrm>
          <a:off x="8448644" y="4025175"/>
          <a:ext cx="3550412" cy="1909334"/>
        </p:xfrm>
        <a:graphic>
          <a:graphicData uri="http://schemas.openxmlformats.org/drawingml/2006/table">
            <a:tbl>
              <a:tblPr/>
              <a:tblGrid>
                <a:gridCol w="1183471">
                  <a:extLst>
                    <a:ext uri="{9D8B030D-6E8A-4147-A177-3AD203B41FA5}">
                      <a16:colId xmlns:a16="http://schemas.microsoft.com/office/drawing/2014/main" val="178989953"/>
                    </a:ext>
                  </a:extLst>
                </a:gridCol>
                <a:gridCol w="1490671">
                  <a:extLst>
                    <a:ext uri="{9D8B030D-6E8A-4147-A177-3AD203B41FA5}">
                      <a16:colId xmlns:a16="http://schemas.microsoft.com/office/drawing/2014/main" val="3034988326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1391082471"/>
                    </a:ext>
                  </a:extLst>
                </a:gridCol>
              </a:tblGrid>
              <a:tr h="234551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dirty="0">
                          <a:solidFill>
                            <a:srgbClr val="202124"/>
                          </a:solidFill>
                          <a:effectLst/>
                        </a:rPr>
                        <a:t>Band</a:t>
                      </a:r>
                    </a:p>
                  </a:txBody>
                  <a:tcPr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dirty="0">
                          <a:solidFill>
                            <a:srgbClr val="202124"/>
                          </a:solidFill>
                          <a:effectLst/>
                        </a:rPr>
                        <a:t>Taxable income</a:t>
                      </a:r>
                    </a:p>
                  </a:txBody>
                  <a:tcPr marL="95250"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>
                          <a:solidFill>
                            <a:srgbClr val="202124"/>
                          </a:solidFill>
                          <a:effectLst/>
                        </a:rPr>
                        <a:t>Tax rate</a:t>
                      </a:r>
                    </a:p>
                  </a:txBody>
                  <a:tcPr marL="95250"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4575"/>
                  </a:ext>
                </a:extLst>
              </a:tr>
              <a:tr h="234551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Personal Allowance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Up to £12,570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0%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26374"/>
                  </a:ext>
                </a:extLst>
              </a:tr>
              <a:tr h="234551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Basic rate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£12,571 to £50,270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20%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98753"/>
                  </a:ext>
                </a:extLst>
              </a:tr>
              <a:tr h="38533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Higher rate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£50,271 to £125,140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40%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536539"/>
                  </a:ext>
                </a:extLst>
              </a:tr>
              <a:tr h="234551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Additional rate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over £125,140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45%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9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95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ca99cb-184a-4500-89ac-19b82e890a9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D57DA7742724A92483AA72EC72DBF" ma:contentTypeVersion="15" ma:contentTypeDescription="Create a new document." ma:contentTypeScope="" ma:versionID="3bf22945e85260eebb738e4fe079016c">
  <xsd:schema xmlns:xsd="http://www.w3.org/2001/XMLSchema" xmlns:xs="http://www.w3.org/2001/XMLSchema" xmlns:p="http://schemas.microsoft.com/office/2006/metadata/properties" xmlns:ns3="30ca99cb-184a-4500-89ac-19b82e890a98" xmlns:ns4="01486b22-d2a3-4267-a70f-767b0303eeff" targetNamespace="http://schemas.microsoft.com/office/2006/metadata/properties" ma:root="true" ma:fieldsID="bbd1cad9c6238e25d38cb4dcddb435b9" ns3:_="" ns4:_="">
    <xsd:import namespace="30ca99cb-184a-4500-89ac-19b82e890a98"/>
    <xsd:import namespace="01486b22-d2a3-4267-a70f-767b0303ee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a99cb-184a-4500-89ac-19b82e890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86b22-d2a3-4267-a70f-767b0303e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4391C-1D77-4DD8-BE75-1F20CF0BE517}">
  <ds:schemaRefs>
    <ds:schemaRef ds:uri="http://schemas.microsoft.com/office/infopath/2007/PartnerControls"/>
    <ds:schemaRef ds:uri="30ca99cb-184a-4500-89ac-19b82e890a98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01486b22-d2a3-4267-a70f-767b0303eef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028D193-55E5-4807-898D-E135AB9641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CDBB4-04DC-4547-B011-E25FA413EC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ca99cb-184a-4500-89ac-19b82e890a98"/>
    <ds:schemaRef ds:uri="01486b22-d2a3-4267-a70f-767b0303ee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878</Words>
  <Application>Microsoft Office PowerPoint</Application>
  <PresentationFormat>Widescreen</PresentationFormat>
  <Paragraphs>120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E Foster (BRI)</cp:lastModifiedBy>
  <cp:revision>57</cp:revision>
  <dcterms:created xsi:type="dcterms:W3CDTF">2023-05-23T14:39:28Z</dcterms:created>
  <dcterms:modified xsi:type="dcterms:W3CDTF">2023-07-10T13:30:26Z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0x010100502D57DA7742724A92483AA72EC72DBF</vt:lpwstr>
  </property>
</Properties>
</file>