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3A833-577B-42D2-802D-66205B46B0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1A95DB-3065-49EE-94CB-CA03F3434E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EBE592-D077-4055-BABE-AFFB849FA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125E90-CDEE-419A-ABE5-8F2DCF377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47D441-E2C4-4BC7-A0BB-26115E856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858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F4185-BAFF-4F3C-9E39-5D0F89D00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893E36-0C60-4719-84C4-DADC0F6790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C485E-73F0-4AB2-B0B8-DCEB700D3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3A172-241C-4ED7-AB10-29C174ABC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58F181-CACC-4267-A69A-3489464D3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949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D76124-61F8-4216-BBDF-FA4BE59761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959F58-9372-44F7-ACAC-020E3F51B2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3CE936-774D-47D3-A11C-08DBD62F6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A1E1B-E39A-45AF-89D8-5610E31B6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6DA21-407A-44BF-85D8-37A58E266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5158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94C3E-C22F-4F70-81CA-7B1BA4E10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BF4CD-90F8-49A1-8591-E17EEA981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138E4F-E441-44E6-ADC5-029E0549A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91135-8689-4A53-B17C-827115E95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5774B-124A-4995-8FA0-2644D8253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336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99B17-E9A4-4556-8A08-282D4B7D4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EFDE49-D038-4EB8-AABC-DF512B7AA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2AD0E5-C6EC-40F3-B676-9EAF43B7B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6DD369-67AE-41F9-A012-5F25B3808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C80807-D926-4D16-A249-E40457251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534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1D88F-96F0-470E-A924-D46057CDA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FFC736-5376-40E8-B43C-DF9BFAA06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08752B-2B64-460F-A63B-9880F3E3EF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C8453A-A8DF-498C-BED7-F257C6912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AE57FF-A8D9-47C0-84DA-9DA710FAF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0E57F7-94FC-471E-B001-F1EA0568F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754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A39BC-7B3E-4EAA-85B7-F655F38B6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83DEDD-8BCE-40AB-91DF-01C9C1E7A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61E68F-FA0C-4FEF-B220-F3D1AD240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70C334-46CF-49C2-9B9F-044D9958D6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4AA981-8AAD-487D-9DB4-323545DDEE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1733C7-12B1-4DEC-91BF-31B68D1A4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49D389-62F4-4BA6-B621-5C6F209EA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43CFDB-4515-4561-AE92-72E35D6F0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485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08746-EE91-4C41-96E9-436CE1EAD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694B48-D1D8-4A21-92E1-5B50C4795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1C5DC1-A0C4-4C7A-9E81-84F64245D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3EB147-B3D6-48E8-82B2-3C28CC696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670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1CF69A-2204-4155-B219-CCDF31433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19F5C2-DE71-4681-81E2-A903B93D7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F36D98-3F7C-4707-94BA-E016F83E4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700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7DBB6-6FE2-45B1-A205-83AE20402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8D32B-2916-477D-AA59-02E88BDA9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9AE347-94B1-4541-AD3A-6B3114D097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916D8B-6465-4649-BFCA-6C7FCF452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867673-FD6E-47A6-8994-81E216F94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F9DA7A-E6A7-4C70-9CD0-326D4C16F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840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5E47F-0D37-4D63-B9E1-2E26A87A8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EB53D6-6E39-4AA7-8535-E20D958575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A9623E-F2A4-4AD8-9740-6FBFDCC9CB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3CAED5-3EE6-4D80-80F2-8C91A4639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229FF3-F45D-4D8F-87CE-256E0B743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C0B4A8-61AE-4326-9CDF-B51DC8334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170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41C1C9-3EDD-43B2-9D5C-5C18BB229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F2DCCC-B9EB-4BA3-82EF-9169258615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8B1C7B-6BC4-4F75-A56A-55A1A273F4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57205-9C7A-469B-9B3A-FD6001283253}" type="datetimeFigureOut">
              <a:rPr lang="en-GB" smtClean="0"/>
              <a:t>10/07/2023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CEC3DF-19D5-4C33-B556-F78E439C58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CA1D3-D271-4D09-9F80-4DBDC27BC6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908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73C448C-B28D-41EA-96DB-47DE82562ECC}"/>
              </a:ext>
            </a:extLst>
          </p:cNvPr>
          <p:cNvSpPr/>
          <p:nvPr/>
        </p:nvSpPr>
        <p:spPr>
          <a:xfrm>
            <a:off x="4142100" y="914399"/>
            <a:ext cx="4160940" cy="30674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u="sng" dirty="0"/>
              <a:t>3.2.1 Introduction to the national economy</a:t>
            </a:r>
          </a:p>
          <a:p>
            <a:endParaRPr lang="en-GB" sz="1200" dirty="0"/>
          </a:p>
          <a:p>
            <a:r>
              <a:rPr lang="en-GB" sz="1200" b="1" i="1" dirty="0"/>
              <a:t>3.2.1.1 Interest rates, saving, borrowing, spending and investment</a:t>
            </a:r>
          </a:p>
          <a:p>
            <a:r>
              <a:rPr lang="en-GB" sz="1200" dirty="0"/>
              <a:t>•What interest rates are</a:t>
            </a:r>
          </a:p>
          <a:p>
            <a:r>
              <a:rPr lang="en-GB" sz="1200" dirty="0"/>
              <a:t>• How interest rates affect consumers' decisions to save, borrow or spend </a:t>
            </a:r>
          </a:p>
          <a:p>
            <a:r>
              <a:rPr lang="en-GB" sz="1200" dirty="0"/>
              <a:t>• How interest rates affect producers' decisions to save, borrow or invest </a:t>
            </a:r>
          </a:p>
          <a:p>
            <a:r>
              <a:rPr lang="en-GB" sz="1200" dirty="0"/>
              <a:t>• How to calculate rate of interest on savings</a:t>
            </a:r>
          </a:p>
          <a:p>
            <a:endParaRPr lang="en-GB" sz="1200" dirty="0"/>
          </a:p>
          <a:p>
            <a:endParaRPr lang="en-GB" sz="1200" dirty="0"/>
          </a:p>
          <a:p>
            <a:r>
              <a:rPr lang="en-GB" sz="1200" b="1" dirty="0"/>
              <a:t>Appears in Paper 2 - Macroeconomics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D6C4EC-43B3-49C6-AD0E-714F12491141}"/>
              </a:ext>
            </a:extLst>
          </p:cNvPr>
          <p:cNvSpPr/>
          <p:nvPr/>
        </p:nvSpPr>
        <p:spPr>
          <a:xfrm>
            <a:off x="8404231" y="125268"/>
            <a:ext cx="3681115" cy="277434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u="sng" dirty="0">
                <a:solidFill>
                  <a:schemeClr val="tx1"/>
                </a:solidFill>
              </a:rPr>
              <a:t>Factors that influence how people save or spend:</a:t>
            </a:r>
          </a:p>
          <a:p>
            <a:endParaRPr lang="en-GB" sz="1200" b="1" dirty="0">
              <a:solidFill>
                <a:schemeClr val="tx1"/>
              </a:solidFill>
            </a:endParaRPr>
          </a:p>
          <a:p>
            <a:r>
              <a:rPr lang="en-GB" sz="1200" b="1" dirty="0">
                <a:solidFill>
                  <a:schemeClr val="tx1"/>
                </a:solidFill>
              </a:rPr>
              <a:t>How people spend is dependent on a number of factors: </a:t>
            </a:r>
            <a:endParaRPr lang="en-GB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Future expectations – if firms believe that demand will rise in the future then they are more likely to invest to meet that demand in the future.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The economic outlook – if the economy if growing, inflation is stable and unemployment is low, firms may invest and consumers will spend rather than save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Cost of capital goods – machinery can fall in price with technological advancements, this means firms may be more likely to invest in more efficient machinery.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F760660-5660-4080-9675-1CD830E53A11}"/>
              </a:ext>
            </a:extLst>
          </p:cNvPr>
          <p:cNvSpPr/>
          <p:nvPr/>
        </p:nvSpPr>
        <p:spPr>
          <a:xfrm>
            <a:off x="359794" y="1467853"/>
            <a:ext cx="3681115" cy="26344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u="sng" dirty="0">
                <a:solidFill>
                  <a:schemeClr val="tx1"/>
                </a:solidFill>
              </a:rPr>
              <a:t>How to calculate rate of interest on savings:</a:t>
            </a:r>
          </a:p>
          <a:p>
            <a:r>
              <a:rPr lang="en-GB" sz="1200" dirty="0">
                <a:solidFill>
                  <a:schemeClr val="tx1"/>
                </a:solidFill>
              </a:rPr>
              <a:t>Emma’s pays 5% interest rate per year on any money saved in her account.  She has £1000 in the bank. To work out how much money she would receive in interest and the total amount in her bank at the end of the year:</a:t>
            </a:r>
          </a:p>
          <a:p>
            <a:endParaRPr lang="en-GB" sz="1200" dirty="0">
              <a:solidFill>
                <a:schemeClr val="tx1"/>
              </a:solidFill>
            </a:endParaRPr>
          </a:p>
          <a:p>
            <a:r>
              <a:rPr lang="en-GB" sz="1200" b="1" dirty="0">
                <a:solidFill>
                  <a:schemeClr val="tx1"/>
                </a:solidFill>
              </a:rPr>
              <a:t>Calculate 5% of £1,000 </a:t>
            </a:r>
            <a:endParaRPr lang="en-GB" sz="1200" dirty="0">
              <a:solidFill>
                <a:schemeClr val="tx1"/>
              </a:solidFill>
            </a:endParaRPr>
          </a:p>
          <a:p>
            <a:r>
              <a:rPr lang="en-GB" sz="1200" dirty="0">
                <a:solidFill>
                  <a:schemeClr val="tx1"/>
                </a:solidFill>
              </a:rPr>
              <a:t>Interest = £1000 x 0.05</a:t>
            </a:r>
          </a:p>
          <a:p>
            <a:r>
              <a:rPr lang="en-GB" sz="1200" dirty="0">
                <a:solidFill>
                  <a:schemeClr val="tx1"/>
                </a:solidFill>
              </a:rPr>
              <a:t>= £50</a:t>
            </a:r>
          </a:p>
          <a:p>
            <a:endParaRPr lang="en-GB" sz="1200" dirty="0">
              <a:solidFill>
                <a:schemeClr val="tx1"/>
              </a:solidFill>
            </a:endParaRPr>
          </a:p>
          <a:p>
            <a:r>
              <a:rPr lang="en-GB" sz="1200" dirty="0">
                <a:solidFill>
                  <a:schemeClr val="tx1"/>
                </a:solidFill>
              </a:rPr>
              <a:t>Savings at end of period = Total savings plus interest </a:t>
            </a:r>
          </a:p>
          <a:p>
            <a:r>
              <a:rPr lang="en-GB" sz="1200" dirty="0">
                <a:solidFill>
                  <a:schemeClr val="tx1"/>
                </a:solidFill>
              </a:rPr>
              <a:t>= £1,000 + £50</a:t>
            </a:r>
          </a:p>
          <a:p>
            <a:r>
              <a:rPr lang="en-GB" sz="1200" dirty="0">
                <a:solidFill>
                  <a:schemeClr val="tx1"/>
                </a:solidFill>
              </a:rPr>
              <a:t>= £1,050</a:t>
            </a:r>
            <a:endParaRPr lang="en-GB" sz="1200" b="1" u="sng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2848DD2-A801-40D8-A6BE-5383A7950B6F}"/>
              </a:ext>
            </a:extLst>
          </p:cNvPr>
          <p:cNvSpPr/>
          <p:nvPr/>
        </p:nvSpPr>
        <p:spPr>
          <a:xfrm>
            <a:off x="359795" y="4177116"/>
            <a:ext cx="5355206" cy="24915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u="sng" dirty="0">
                <a:solidFill>
                  <a:schemeClr val="tx1"/>
                </a:solidFill>
              </a:rPr>
              <a:t>How interest rates affect consumer decision to save, </a:t>
            </a:r>
          </a:p>
          <a:p>
            <a:r>
              <a:rPr lang="en-GB" sz="1200" b="1" u="sng" dirty="0">
                <a:solidFill>
                  <a:schemeClr val="tx1"/>
                </a:solidFill>
              </a:rPr>
              <a:t>borrow or spend:</a:t>
            </a:r>
          </a:p>
          <a:p>
            <a:r>
              <a:rPr lang="en-GB" sz="1200" i="1" dirty="0">
                <a:solidFill>
                  <a:schemeClr val="tx1"/>
                </a:solidFill>
              </a:rPr>
              <a:t>If interest rates rise: </a:t>
            </a:r>
            <a:endParaRPr lang="en-GB" sz="1200" dirty="0">
              <a:solidFill>
                <a:schemeClr val="tx1"/>
              </a:solidFill>
            </a:endParaRPr>
          </a:p>
          <a:p>
            <a:r>
              <a:rPr lang="en-GB" sz="1200" dirty="0">
                <a:solidFill>
                  <a:schemeClr val="tx1"/>
                </a:solidFill>
              </a:rPr>
              <a:t>People will save more as the reward for saving has increased</a:t>
            </a:r>
          </a:p>
          <a:p>
            <a:r>
              <a:rPr lang="en-GB" sz="1200" dirty="0">
                <a:solidFill>
                  <a:schemeClr val="tx1"/>
                </a:solidFill>
              </a:rPr>
              <a:t>Less likely to take out loans as interest repayments are higher. </a:t>
            </a:r>
          </a:p>
          <a:p>
            <a:r>
              <a:rPr lang="en-GB" sz="1200" dirty="0">
                <a:solidFill>
                  <a:schemeClr val="tx1"/>
                </a:solidFill>
              </a:rPr>
              <a:t>Likely to spend less as they are saving more and are less likely to borrow.</a:t>
            </a:r>
          </a:p>
          <a:p>
            <a:endParaRPr lang="en-GB" sz="1200" dirty="0">
              <a:solidFill>
                <a:schemeClr val="tx1"/>
              </a:solidFill>
            </a:endParaRPr>
          </a:p>
          <a:p>
            <a:r>
              <a:rPr lang="en-GB" sz="1200" i="1" dirty="0">
                <a:solidFill>
                  <a:schemeClr val="tx1"/>
                </a:solidFill>
              </a:rPr>
              <a:t>If interest rates fall: </a:t>
            </a:r>
            <a:endParaRPr lang="en-GB" sz="1200" dirty="0">
              <a:solidFill>
                <a:schemeClr val="tx1"/>
              </a:solidFill>
            </a:endParaRPr>
          </a:p>
          <a:p>
            <a:r>
              <a:rPr lang="en-GB" sz="1200" dirty="0">
                <a:solidFill>
                  <a:schemeClr val="tx1"/>
                </a:solidFill>
              </a:rPr>
              <a:t>People generally save less as the reward for saving has decreased. </a:t>
            </a:r>
          </a:p>
          <a:p>
            <a:r>
              <a:rPr lang="en-GB" sz="1200" dirty="0">
                <a:solidFill>
                  <a:schemeClr val="tx1"/>
                </a:solidFill>
              </a:rPr>
              <a:t>May be more likely to take borrow via loans as interest repayments are lower </a:t>
            </a:r>
          </a:p>
          <a:p>
            <a:r>
              <a:rPr lang="en-GB" sz="1200" dirty="0">
                <a:solidFill>
                  <a:schemeClr val="tx1"/>
                </a:solidFill>
              </a:rPr>
              <a:t>Consumers are likely to spend more as they are saving less and are more willing to borrow to fund their spending. </a:t>
            </a:r>
          </a:p>
        </p:txBody>
      </p:sp>
      <p:pic>
        <p:nvPicPr>
          <p:cNvPr id="1026" name="Picture 2" descr="A change to transport arrangements - Brinsworth Academy">
            <a:extLst>
              <a:ext uri="{FF2B5EF4-FFF2-40B4-BE49-F238E27FC236}">
                <a16:creationId xmlns:a16="http://schemas.microsoft.com/office/drawing/2014/main" id="{BC38D797-0DDE-4D6C-9CA1-8FE91D5BF9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5247" y="3046831"/>
            <a:ext cx="1130285" cy="1130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E2E16DB-40D8-401B-86E1-AA84416A71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4789" y="3048898"/>
            <a:ext cx="1390741" cy="105341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E0838ED-120E-452E-FB44-4ADFD541B4DD}"/>
              </a:ext>
            </a:extLst>
          </p:cNvPr>
          <p:cNvSpPr/>
          <p:nvPr/>
        </p:nvSpPr>
        <p:spPr>
          <a:xfrm>
            <a:off x="359794" y="276133"/>
            <a:ext cx="3681115" cy="104734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u="sng" dirty="0">
                <a:solidFill>
                  <a:schemeClr val="tx1"/>
                </a:solidFill>
              </a:rPr>
              <a:t>What are interest rates?</a:t>
            </a:r>
          </a:p>
          <a:p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Interest rates</a:t>
            </a:r>
          </a:p>
          <a:p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The cost of money which are set via the base rate by the Monetary Policy Committee of the Bank of England.  Also the reward for saving.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6423C08-64B5-78E0-64A7-39E48E1B068B}"/>
              </a:ext>
            </a:extLst>
          </p:cNvPr>
          <p:cNvSpPr/>
          <p:nvPr/>
        </p:nvSpPr>
        <p:spPr>
          <a:xfrm>
            <a:off x="6096000" y="4630508"/>
            <a:ext cx="5989346" cy="20381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200" i="1" dirty="0">
              <a:solidFill>
                <a:schemeClr val="tx1"/>
              </a:solidFill>
            </a:endParaRPr>
          </a:p>
          <a:p>
            <a:r>
              <a:rPr lang="en-GB" sz="1200" b="1" u="sng" dirty="0">
                <a:solidFill>
                  <a:schemeClr val="tx1"/>
                </a:solidFill>
              </a:rPr>
              <a:t>How interest rates affect producer decisions to save, borrow or spend:</a:t>
            </a:r>
          </a:p>
          <a:p>
            <a:r>
              <a:rPr lang="en-GB" sz="1200" i="1" dirty="0">
                <a:solidFill>
                  <a:schemeClr val="tx1"/>
                </a:solidFill>
              </a:rPr>
              <a:t>If interest rates rise: </a:t>
            </a:r>
            <a:endParaRPr lang="en-GB" sz="1200" dirty="0">
              <a:solidFill>
                <a:schemeClr val="tx1"/>
              </a:solidFill>
            </a:endParaRPr>
          </a:p>
          <a:p>
            <a:r>
              <a:rPr lang="en-GB" sz="1200" dirty="0">
                <a:solidFill>
                  <a:schemeClr val="tx1"/>
                </a:solidFill>
              </a:rPr>
              <a:t>Producers are likely to retain profit as they will get a higher return in the bank. </a:t>
            </a:r>
          </a:p>
          <a:p>
            <a:r>
              <a:rPr lang="en-GB" sz="1200" dirty="0">
                <a:solidFill>
                  <a:schemeClr val="tx1"/>
                </a:solidFill>
              </a:rPr>
              <a:t>Less likely to take out loans for expansion/machinery as interest repayments are higher. </a:t>
            </a:r>
          </a:p>
          <a:p>
            <a:endParaRPr lang="en-GB" sz="1200" dirty="0">
              <a:solidFill>
                <a:schemeClr val="tx1"/>
              </a:solidFill>
            </a:endParaRPr>
          </a:p>
          <a:p>
            <a:r>
              <a:rPr lang="en-GB" sz="1200" i="1" dirty="0">
                <a:solidFill>
                  <a:schemeClr val="tx1"/>
                </a:solidFill>
              </a:rPr>
              <a:t>If interest rates fall: </a:t>
            </a:r>
            <a:endParaRPr lang="en-GB" sz="1200" dirty="0">
              <a:solidFill>
                <a:schemeClr val="tx1"/>
              </a:solidFill>
            </a:endParaRPr>
          </a:p>
          <a:p>
            <a:r>
              <a:rPr lang="en-GB" sz="1200" dirty="0">
                <a:solidFill>
                  <a:schemeClr val="tx1"/>
                </a:solidFill>
              </a:rPr>
              <a:t>Producers are likely to save less as the reward for saving has decreased. </a:t>
            </a:r>
          </a:p>
          <a:p>
            <a:r>
              <a:rPr lang="en-GB" sz="1200" dirty="0">
                <a:solidFill>
                  <a:schemeClr val="tx1"/>
                </a:solidFill>
              </a:rPr>
              <a:t>They are more likely to take out loans as interest repayments are lower so may be more expansion or new machinery improving efficiency</a:t>
            </a:r>
            <a:endParaRPr lang="en-GB" sz="12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4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73C448C-B28D-41EA-96DB-47DE82562ECC}"/>
              </a:ext>
            </a:extLst>
          </p:cNvPr>
          <p:cNvSpPr/>
          <p:nvPr/>
        </p:nvSpPr>
        <p:spPr>
          <a:xfrm>
            <a:off x="4163663" y="1274094"/>
            <a:ext cx="4160940" cy="29778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i="1" dirty="0"/>
              <a:t>3.2.1.2 Government income and expenditure</a:t>
            </a:r>
          </a:p>
          <a:p>
            <a:r>
              <a:rPr lang="en-GB" sz="1200" dirty="0"/>
              <a:t>• The main sources of UK government revenue </a:t>
            </a:r>
          </a:p>
          <a:p>
            <a:r>
              <a:rPr lang="en-GB" sz="1200" dirty="0"/>
              <a:t>• The main areas of UK government spending </a:t>
            </a:r>
          </a:p>
          <a:p>
            <a:r>
              <a:rPr lang="en-GB" sz="1200" dirty="0"/>
              <a:t>• The difference between direct and indirect taxation </a:t>
            </a:r>
          </a:p>
          <a:p>
            <a:r>
              <a:rPr lang="en-GB" sz="1200" dirty="0"/>
              <a:t>• That some taxes can be progressive and others regressive. </a:t>
            </a:r>
          </a:p>
          <a:p>
            <a:endParaRPr lang="en-GB" sz="1200" dirty="0"/>
          </a:p>
          <a:p>
            <a:r>
              <a:rPr lang="en-GB" sz="1200" b="1" dirty="0"/>
              <a:t>Appears in Paper 2 - Macroeconomics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D6C4EC-43B3-49C6-AD0E-714F12491141}"/>
              </a:ext>
            </a:extLst>
          </p:cNvPr>
          <p:cNvSpPr/>
          <p:nvPr/>
        </p:nvSpPr>
        <p:spPr>
          <a:xfrm>
            <a:off x="8404231" y="125268"/>
            <a:ext cx="3681115" cy="28104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u="sng" dirty="0">
                <a:solidFill>
                  <a:schemeClr val="tx1"/>
                </a:solidFill>
                <a:latin typeface="Calibri" panose="020F0502020204030204" pitchFamily="34" charset="0"/>
              </a:rPr>
              <a:t>Progressive vs Regressive Taxes:</a:t>
            </a:r>
            <a:endParaRPr lang="en-GB" sz="1200" u="sng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en-GB" sz="1200" b="1" dirty="0">
                <a:solidFill>
                  <a:srgbClr val="FF0000"/>
                </a:solidFill>
              </a:rPr>
              <a:t>Progressive taxation </a:t>
            </a:r>
            <a:r>
              <a:rPr lang="en-GB" sz="1200" dirty="0">
                <a:solidFill>
                  <a:schemeClr val="tx1"/>
                </a:solidFill>
              </a:rPr>
              <a:t>– use of higher taxation rates for higher income earners.  Gives the government revenue to fund welfare benefits for poorer sections of society, and helps to redistribute income.  </a:t>
            </a:r>
          </a:p>
          <a:p>
            <a:r>
              <a:rPr lang="en-GB" sz="1200" dirty="0">
                <a:solidFill>
                  <a:schemeClr val="tx1"/>
                </a:solidFill>
              </a:rPr>
              <a:t>UK income tax is a progressive tax.</a:t>
            </a:r>
          </a:p>
          <a:p>
            <a:endParaRPr lang="en-GB" sz="1200" dirty="0">
              <a:solidFill>
                <a:schemeClr val="tx1"/>
              </a:solidFill>
            </a:endParaRPr>
          </a:p>
          <a:p>
            <a:r>
              <a:rPr lang="en-GB" sz="1200" b="1" dirty="0">
                <a:solidFill>
                  <a:srgbClr val="FF0000"/>
                </a:solidFill>
              </a:rPr>
              <a:t>Regressive taxation </a:t>
            </a:r>
            <a:r>
              <a:rPr lang="en-GB" sz="1200" dirty="0">
                <a:solidFill>
                  <a:schemeClr val="tx1"/>
                </a:solidFill>
              </a:rPr>
              <a:t>– takes a larger percentage of income from low-income earners than from high-income earners. </a:t>
            </a:r>
          </a:p>
          <a:p>
            <a:r>
              <a:rPr lang="en-GB" sz="1200" dirty="0">
                <a:solidFill>
                  <a:schemeClr val="tx1"/>
                </a:solidFill>
                <a:latin typeface="Calibri" panose="020F0502020204030204" pitchFamily="34" charset="0"/>
              </a:rPr>
              <a:t>Lower earners pay a greater proportion of their earnings on taxes such as VAT and fuel duty so these are considered to be regressive taxes.</a:t>
            </a:r>
            <a:endParaRPr lang="en-US" sz="12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F760660-5660-4080-9675-1CD830E53A11}"/>
              </a:ext>
            </a:extLst>
          </p:cNvPr>
          <p:cNvSpPr/>
          <p:nvPr/>
        </p:nvSpPr>
        <p:spPr>
          <a:xfrm>
            <a:off x="192947" y="1973179"/>
            <a:ext cx="3811459" cy="145582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GB" sz="1200" b="1" u="sng" dirty="0">
                <a:solidFill>
                  <a:schemeClr val="tx1"/>
                </a:solidFill>
              </a:rPr>
              <a:t>Types of Direct Taxation:</a:t>
            </a:r>
            <a:endParaRPr lang="en-GB" sz="1200" b="1" i="0" u="none" strike="noStrike" dirty="0"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Income Tax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Council tax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Corporation tax Business rates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Capital gains tax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Inheritance tax</a:t>
            </a:r>
            <a:endParaRPr lang="en-GB" sz="12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2848DD2-A801-40D8-A6BE-5383A7950B6F}"/>
              </a:ext>
            </a:extLst>
          </p:cNvPr>
          <p:cNvSpPr/>
          <p:nvPr/>
        </p:nvSpPr>
        <p:spPr>
          <a:xfrm>
            <a:off x="4128445" y="4439876"/>
            <a:ext cx="4151744" cy="21703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u="sng" dirty="0">
                <a:solidFill>
                  <a:schemeClr val="tx1"/>
                </a:solidFill>
              </a:rPr>
              <a:t>Main Areas of Government Spending:</a:t>
            </a:r>
            <a:r>
              <a:rPr lang="en-GB" sz="1200" dirty="0">
                <a:solidFill>
                  <a:schemeClr val="tx1"/>
                </a:solidFill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Social Protection such as benefits and state pensions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Health  - the NHS and wages, running costs of hospitals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Education including teacher salaries and funding of schools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General public services e.g.  transport, housing and environment, personal and social services.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Defence – wages for the armed forces, machinery and weapons.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Public order and safety – police, court and prison system</a:t>
            </a:r>
            <a:endParaRPr lang="en-GB" sz="1200" b="1" u="sng" dirty="0">
              <a:solidFill>
                <a:schemeClr val="tx1"/>
              </a:solidFill>
            </a:endParaRPr>
          </a:p>
        </p:txBody>
      </p:sp>
      <p:pic>
        <p:nvPicPr>
          <p:cNvPr id="1026" name="Picture 2" descr="A change to transport arrangements - Brinsworth Academy">
            <a:extLst>
              <a:ext uri="{FF2B5EF4-FFF2-40B4-BE49-F238E27FC236}">
                <a16:creationId xmlns:a16="http://schemas.microsoft.com/office/drawing/2014/main" id="{BC38D797-0DDE-4D6C-9CA1-8FE91D5BF9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609" y="5298847"/>
            <a:ext cx="1130285" cy="1130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E2E16DB-40D8-401B-86E1-AA84416A71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1225" y="32736"/>
            <a:ext cx="1390741" cy="105341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D146EBC2-AC86-379A-F7E6-9B08432AC889}"/>
              </a:ext>
            </a:extLst>
          </p:cNvPr>
          <p:cNvSpPr/>
          <p:nvPr/>
        </p:nvSpPr>
        <p:spPr>
          <a:xfrm>
            <a:off x="8404230" y="3238319"/>
            <a:ext cx="3681115" cy="339596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b="1" dirty="0">
                <a:solidFill>
                  <a:schemeClr val="tx1"/>
                </a:solidFill>
              </a:rPr>
              <a:t>Economics knowledge for the 15 mark response:</a:t>
            </a:r>
          </a:p>
          <a:p>
            <a:endParaRPr lang="en-GB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 rtl="0" fontAlgn="base"/>
            <a:r>
              <a:rPr lang="en-GB" sz="1200" dirty="0">
                <a:solidFill>
                  <a:srgbClr val="000000"/>
                </a:solidFill>
                <a:latin typeface="Calibri" panose="020F0502020204030204" pitchFamily="34" charset="0"/>
              </a:rPr>
              <a:t>Current UK Income Tax rates:</a:t>
            </a:r>
          </a:p>
          <a:p>
            <a:pPr algn="l" rtl="0" fontAlgn="base"/>
            <a:endParaRPr lang="en-GB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 rtl="0" fontAlgn="base"/>
            <a:endParaRPr lang="en-GB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 rtl="0" fontAlgn="base"/>
            <a:endParaRPr lang="en-GB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 rtl="0" fontAlgn="base"/>
            <a:endParaRPr lang="en-GB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 rtl="0" fontAlgn="base"/>
            <a:endParaRPr lang="en-GB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 rtl="0" fontAlgn="base"/>
            <a:endParaRPr lang="en-GB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 rtl="0" fontAlgn="base"/>
            <a:endParaRPr lang="en-GB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 rtl="0" fontAlgn="base"/>
            <a:endParaRPr lang="en-GB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 rtl="0" fontAlgn="base"/>
            <a:endParaRPr lang="en-GB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 rtl="0" fontAlgn="base"/>
            <a:endParaRPr lang="en-GB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 rtl="0" fontAlgn="base"/>
            <a:endParaRPr lang="en-GB" sz="12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 rtl="0" fontAlgn="base"/>
            <a:endParaRPr lang="en-GB" sz="1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 rtl="0" fontAlgn="base"/>
            <a:r>
              <a:rPr lang="en-AU" sz="1200" dirty="0">
                <a:solidFill>
                  <a:srgbClr val="000000"/>
                </a:solidFill>
                <a:latin typeface="Calibri" panose="020F0502020204030204" pitchFamily="34" charset="0"/>
              </a:rPr>
              <a:t>Current VAT: 20%</a:t>
            </a:r>
          </a:p>
          <a:p>
            <a:pPr fontAlgn="base"/>
            <a:r>
              <a:rPr lang="en-US" sz="1200">
                <a:solidFill>
                  <a:srgbClr val="000000"/>
                </a:solidFill>
                <a:latin typeface="Calibri" panose="020F0502020204030204" pitchFamily="34" charset="0"/>
              </a:rPr>
              <a:t>Corporation Tax: 25%</a:t>
            </a:r>
            <a:endParaRPr lang="en-US" sz="12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CAA7E3-E858-4A74-A11D-3E53F23B1A9B}"/>
              </a:ext>
            </a:extLst>
          </p:cNvPr>
          <p:cNvSpPr/>
          <p:nvPr/>
        </p:nvSpPr>
        <p:spPr>
          <a:xfrm>
            <a:off x="192946" y="125268"/>
            <a:ext cx="3811459" cy="17636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GB" sz="1200" b="1" u="sng" dirty="0">
                <a:solidFill>
                  <a:schemeClr val="tx1"/>
                </a:solidFill>
              </a:rPr>
              <a:t>Sources of Government Revenue:</a:t>
            </a:r>
            <a:endParaRPr lang="en-GB" sz="1200" b="1" i="0" u="none" strike="noStrike" dirty="0">
              <a:solidFill>
                <a:srgbClr val="FF0000"/>
              </a:solidFill>
              <a:effectLst/>
              <a:latin typeface="Calibri" panose="020F050202020403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GB" sz="1200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b="1" dirty="0">
                <a:solidFill>
                  <a:srgbClr val="FF0000"/>
                </a:solidFill>
                <a:latin typeface="Calibri" panose="020F0502020204030204" pitchFamily="34" charset="0"/>
              </a:rPr>
              <a:t>Direct taxation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Taxes based on income such as income tax or national insurance contributions.</a:t>
            </a:r>
            <a:endParaRPr lang="en-GB" sz="1200" b="1" i="0" dirty="0">
              <a:solidFill>
                <a:schemeClr val="tx1"/>
              </a:solidFill>
              <a:effectLst/>
              <a:latin typeface="Calibri" panose="020F050202020403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GB" sz="1200" b="1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GB" sz="1200" b="1" i="0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Indirect taxation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Taxes on spending, examples of these would be excise duty and value added tax.</a:t>
            </a:r>
            <a:endParaRPr lang="en-US" sz="1200" b="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6BCF66B-4F0A-495A-8317-94A462110880}"/>
              </a:ext>
            </a:extLst>
          </p:cNvPr>
          <p:cNvSpPr/>
          <p:nvPr/>
        </p:nvSpPr>
        <p:spPr>
          <a:xfrm>
            <a:off x="192945" y="3524020"/>
            <a:ext cx="3811459" cy="14558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GB" sz="1200" b="1" u="sng" dirty="0">
                <a:solidFill>
                  <a:schemeClr val="tx1"/>
                </a:solidFill>
              </a:rPr>
              <a:t>Types of Indirect Taxation:</a:t>
            </a:r>
            <a:endParaRPr lang="en-GB" sz="12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Value Added Tax (VAT) – added to goods and services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Excise duties – an additional tax specific items e.g. such as alcohol, cigarettes, betting and gaming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Customs duties – taxes on imported goods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Landfill tax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Climate change levy 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9DCC9ED-525F-43D4-86A7-41152242FB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491438"/>
              </p:ext>
            </p:extLst>
          </p:nvPr>
        </p:nvGraphicFramePr>
        <p:xfrm>
          <a:off x="8448644" y="4025175"/>
          <a:ext cx="3550412" cy="1909334"/>
        </p:xfrm>
        <a:graphic>
          <a:graphicData uri="http://schemas.openxmlformats.org/drawingml/2006/table">
            <a:tbl>
              <a:tblPr/>
              <a:tblGrid>
                <a:gridCol w="1183471">
                  <a:extLst>
                    <a:ext uri="{9D8B030D-6E8A-4147-A177-3AD203B41FA5}">
                      <a16:colId xmlns:a16="http://schemas.microsoft.com/office/drawing/2014/main" val="178989953"/>
                    </a:ext>
                  </a:extLst>
                </a:gridCol>
                <a:gridCol w="1490671">
                  <a:extLst>
                    <a:ext uri="{9D8B030D-6E8A-4147-A177-3AD203B41FA5}">
                      <a16:colId xmlns:a16="http://schemas.microsoft.com/office/drawing/2014/main" val="3034988326"/>
                    </a:ext>
                  </a:extLst>
                </a:gridCol>
                <a:gridCol w="876270">
                  <a:extLst>
                    <a:ext uri="{9D8B030D-6E8A-4147-A177-3AD203B41FA5}">
                      <a16:colId xmlns:a16="http://schemas.microsoft.com/office/drawing/2014/main" val="1391082471"/>
                    </a:ext>
                  </a:extLst>
                </a:gridCol>
              </a:tblGrid>
              <a:tr h="234551"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1" dirty="0">
                          <a:solidFill>
                            <a:srgbClr val="202124"/>
                          </a:solidFill>
                          <a:effectLst/>
                        </a:rPr>
                        <a:t>Band</a:t>
                      </a:r>
                    </a:p>
                  </a:txBody>
                  <a:tcPr marR="9525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1" dirty="0">
                          <a:solidFill>
                            <a:srgbClr val="202124"/>
                          </a:solidFill>
                          <a:effectLst/>
                        </a:rPr>
                        <a:t>Taxable income</a:t>
                      </a:r>
                    </a:p>
                  </a:txBody>
                  <a:tcPr marL="95250" marR="9525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200" b="1">
                          <a:solidFill>
                            <a:srgbClr val="202124"/>
                          </a:solidFill>
                          <a:effectLst/>
                        </a:rPr>
                        <a:t>Tax rate</a:t>
                      </a:r>
                    </a:p>
                  </a:txBody>
                  <a:tcPr marL="95250" marR="95250" marT="76200" marB="762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54575"/>
                  </a:ext>
                </a:extLst>
              </a:tr>
              <a:tr h="234551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Personal Allowance</a:t>
                      </a:r>
                    </a:p>
                  </a:txBody>
                  <a:tcPr marR="9525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effectLst/>
                        </a:rPr>
                        <a:t>Up to £12,570</a:t>
                      </a:r>
                    </a:p>
                  </a:txBody>
                  <a:tcPr marL="95250" marR="9525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effectLst/>
                        </a:rPr>
                        <a:t>0%</a:t>
                      </a:r>
                    </a:p>
                  </a:txBody>
                  <a:tcPr marL="95250" marR="9525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026374"/>
                  </a:ext>
                </a:extLst>
              </a:tr>
              <a:tr h="234551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Basic rate</a:t>
                      </a:r>
                    </a:p>
                  </a:txBody>
                  <a:tcPr marR="9525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effectLst/>
                        </a:rPr>
                        <a:t>£12,571 to £50,270</a:t>
                      </a:r>
                    </a:p>
                  </a:txBody>
                  <a:tcPr marL="95250" marR="9525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20%</a:t>
                      </a:r>
                    </a:p>
                  </a:txBody>
                  <a:tcPr marL="95250" marR="9525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098753"/>
                  </a:ext>
                </a:extLst>
              </a:tr>
              <a:tr h="385334">
                <a:tc>
                  <a:txBody>
                    <a:bodyPr/>
                    <a:lstStyle/>
                    <a:p>
                      <a:r>
                        <a:rPr lang="en-GB" sz="1200">
                          <a:effectLst/>
                        </a:rPr>
                        <a:t>Higher rate</a:t>
                      </a:r>
                    </a:p>
                  </a:txBody>
                  <a:tcPr marR="9525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effectLst/>
                        </a:rPr>
                        <a:t>£50,271 to £125,140</a:t>
                      </a:r>
                    </a:p>
                  </a:txBody>
                  <a:tcPr marL="95250" marR="9525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effectLst/>
                        </a:rPr>
                        <a:t>40%</a:t>
                      </a:r>
                    </a:p>
                  </a:txBody>
                  <a:tcPr marL="95250" marR="9525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536539"/>
                  </a:ext>
                </a:extLst>
              </a:tr>
              <a:tr h="234551">
                <a:tc>
                  <a:txBody>
                    <a:bodyPr/>
                    <a:lstStyle/>
                    <a:p>
                      <a:r>
                        <a:rPr lang="en-GB" sz="1200" dirty="0">
                          <a:effectLst/>
                        </a:rPr>
                        <a:t>Additional rate</a:t>
                      </a:r>
                    </a:p>
                  </a:txBody>
                  <a:tcPr marR="9525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effectLst/>
                        </a:rPr>
                        <a:t>over £125,140</a:t>
                      </a:r>
                    </a:p>
                  </a:txBody>
                  <a:tcPr marL="95250" marR="9525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effectLst/>
                        </a:rPr>
                        <a:t>45%</a:t>
                      </a:r>
                    </a:p>
                  </a:txBody>
                  <a:tcPr marL="95250" marR="9525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C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98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1954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0ca99cb-184a-4500-89ac-19b82e890a9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2D57DA7742724A92483AA72EC72DBF" ma:contentTypeVersion="15" ma:contentTypeDescription="Create a new document." ma:contentTypeScope="" ma:versionID="3bf22945e85260eebb738e4fe079016c">
  <xsd:schema xmlns:xsd="http://www.w3.org/2001/XMLSchema" xmlns:xs="http://www.w3.org/2001/XMLSchema" xmlns:p="http://schemas.microsoft.com/office/2006/metadata/properties" xmlns:ns3="30ca99cb-184a-4500-89ac-19b82e890a98" xmlns:ns4="01486b22-d2a3-4267-a70f-767b0303eeff" targetNamespace="http://schemas.microsoft.com/office/2006/metadata/properties" ma:root="true" ma:fieldsID="bbd1cad9c6238e25d38cb4dcddb435b9" ns3:_="" ns4:_="">
    <xsd:import namespace="30ca99cb-184a-4500-89ac-19b82e890a98"/>
    <xsd:import namespace="01486b22-d2a3-4267-a70f-767b0303eef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OCR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ca99cb-184a-4500-89ac-19b82e890a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486b22-d2a3-4267-a70f-767b0303eeff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714391C-1D77-4DD8-BE75-1F20CF0BE517}">
  <ds:schemaRefs>
    <ds:schemaRef ds:uri="http://schemas.microsoft.com/office/infopath/2007/PartnerControls"/>
    <ds:schemaRef ds:uri="30ca99cb-184a-4500-89ac-19b82e890a98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01486b22-d2a3-4267-a70f-767b0303eeff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028D193-55E5-4807-898D-E135AB96414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C5CDBB4-04DC-4547-B011-E25FA413EC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0ca99cb-184a-4500-89ac-19b82e890a98"/>
    <ds:schemaRef ds:uri="01486b22-d2a3-4267-a70f-767b0303ee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878</Words>
  <Application>Microsoft Office PowerPoint</Application>
  <PresentationFormat>Widescreen</PresentationFormat>
  <Paragraphs>120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 Foster (BRI)</dc:creator>
  <cp:lastModifiedBy>E Foster (BRI)</cp:lastModifiedBy>
  <cp:revision>57</cp:revision>
  <dcterms:created xsi:type="dcterms:W3CDTF">2023-05-23T14:39:28Z</dcterms:created>
  <dcterms:modified xsi:type="dcterms:W3CDTF">2023-07-10T13:30:26Z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0x010100502D57DA7742724A92483AA72EC72DBF</vt:lpwstr>
  </property>
</Properties>
</file>