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987" autoAdjust="0"/>
    <p:restoredTop sz="94660"/>
  </p:normalViewPr>
  <p:slideViewPr>
    <p:cSldViewPr snapToGrid="0">
      <p:cViewPr varScale="1">
        <p:scale>
          <a:sx n="86" d="100"/>
          <a:sy n="86" d="100"/>
        </p:scale>
        <p:origin x="514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263A833-577B-42D2-802D-66205B46B01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721A95DB-3065-49EE-94CB-CA03F3434EA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04EBE592-D077-4055-BABE-AFFB849FAE6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6125E90-CDEE-419A-ABE5-8F2DCF37727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47D441-E2C4-4BC7-A0BB-26115E8566C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08582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9AF4185-BAFF-4F3C-9E39-5D0F89D00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7893E36-0C60-4719-84C4-DADC0F67901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B3C485E-73F0-4AB2-B0B8-DCEB700D39D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653A172-241C-4ED7-AB10-29C174ABC11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E58F181-CACC-4267-A69A-3489464D35E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719498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72D76124-61F8-4216-BBDF-FA4BE59761D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31959F58-9372-44F7-ACAC-020E3F51B263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83CE936-774D-47D3-A11C-08DBD62F69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95A1E1B-E39A-45AF-89D8-5610E31B6B1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106DA21-407A-44BF-85D8-37A58E2662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4515818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BD94C3E-C22F-4F70-81CA-7B1BA4E10B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8DBF4CD-90F8-49A1-8591-E17EEA9819A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138E4F-E441-44E6-ADC5-029E0549A07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8491135-8689-4A53-B17C-827115E951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EA5774B-124A-4995-8FA0-2644D8253D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473362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C99B17-E9A4-4556-8A08-282D4B7D4F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8EFDE49-D038-4EB8-AABC-DF512B7AAA8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92AD0E5-C6EC-40F3-B676-9EAF43B7B1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D6DD369-67AE-41F9-A012-5F25B380866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2C80807-D926-4D16-A249-E404572512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824534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7B1D88F-96F0-470E-A924-D46057CDA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5FFC736-5376-40E8-B43C-DF9BFAA063A4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708752B-2B64-460F-A63B-9880F3E3EF2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BC8453A-A8DF-498C-BED7-F257C6912A3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9AE57FF-A8D9-47C0-84DA-9DA710FAF5B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C0E57F7-94FC-471E-B001-F1EA0568F99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5975404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E2A39BC-7B3E-4EAA-85B7-F655F38B641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883DEDD-8BCE-40AB-91DF-01C9C1E7A27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4461E68F-FA0C-4FEF-B220-F3D1AD24096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0570C334-46CF-49C2-9B9F-044D9958D6F7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3B4AA981-8AAD-487D-9DB4-323545DDEE4F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E1733C7-12B1-4DEC-91BF-31B68D1A4C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4949D389-62F4-4BA6-B621-5C6F209EA1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1843CFDB-4515-4561-AE92-72E35D6F06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73848541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08746-EE91-4C41-96E9-436CE1EAD4C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64694B48-D1D8-4A21-92E1-5B50C4795E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BC1C5DC1-A0C4-4C7A-9E81-84F64245DA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33EB147-B3D6-48E8-82B2-3C28CC6961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016709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71CF69A-2204-4155-B219-CCDF31433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E319F5C2-DE71-4681-81E2-A903B93D7B4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8F36D98-3F7C-4707-94BA-E016F83E478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370083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77DBB6-6FE2-45B1-A205-83AE204021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DB8D32B-2916-477D-AA59-02E88BDA91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9AE347-94B1-4541-AD3A-6B3114D0976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89916D8B-6465-4649-BFCA-6C7FCF452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E7867673-FD6E-47A6-8994-81E216F942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8F9DA7A-E6A7-4C70-9CD0-326D4C16FF0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4184002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5F5E47F-0D37-4D63-B9E1-2E26A87A81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8EB53D6-6E39-4AA7-8535-E20D9585756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2BA9623E-F2A4-4AD8-9740-6FBFDCC9CBFD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723CAED5-3EE6-4D80-80F2-8C91A46399F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E229FF3-F45D-4D8F-87CE-256E0B74329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73C0B4A8-61AE-4326-9CDF-B51DC833470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781702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441C1C9-3EDD-43B2-9D5C-5C18BB229F6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1F2DCCC-B9EB-4BA3-82EF-91692586152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F8B1C7B-6BC4-4F75-A56A-55A1A273F4F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9457205-9C7A-469B-9B3A-FD6001283253}" type="datetimeFigureOut">
              <a:rPr lang="en-GB" smtClean="0"/>
              <a:t>05/12/2023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CCEC3DF-19D5-4C33-B556-F78E439C5849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C97CA1D3-D271-4D09-9F80-4DBDC27BC6C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9A58CF-A148-43B7-A3AB-086CCAACED9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2639084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: Rounded Corners 3">
            <a:extLst>
              <a:ext uri="{FF2B5EF4-FFF2-40B4-BE49-F238E27FC236}">
                <a16:creationId xmlns:a16="http://schemas.microsoft.com/office/drawing/2014/main" id="{073C448C-B28D-41EA-96DB-47DE82562ECC}"/>
              </a:ext>
            </a:extLst>
          </p:cNvPr>
          <p:cNvSpPr/>
          <p:nvPr/>
        </p:nvSpPr>
        <p:spPr>
          <a:xfrm>
            <a:off x="4194494" y="2028771"/>
            <a:ext cx="4160940" cy="1524332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b="1" dirty="0">
                <a:solidFill>
                  <a:schemeClr val="bg1"/>
                </a:solidFill>
              </a:rPr>
              <a:t>3.2.5.1 The Role of Money</a:t>
            </a:r>
          </a:p>
          <a:p>
            <a:r>
              <a:rPr lang="en-GB" sz="1100" dirty="0"/>
              <a:t>• Functions of money</a:t>
            </a:r>
          </a:p>
          <a:p>
            <a:pPr marL="171450" indent="-171450">
              <a:buFont typeface="Arial" panose="020B0604020202020204" pitchFamily="34" charset="0"/>
              <a:buChar char="•"/>
            </a:pPr>
            <a:r>
              <a:rPr lang="en-GB" sz="1100" dirty="0"/>
              <a:t>Definition of money</a:t>
            </a:r>
          </a:p>
          <a:p>
            <a:r>
              <a:rPr lang="en-GB" sz="1100" b="1" dirty="0">
                <a:solidFill>
                  <a:schemeClr val="bg1"/>
                </a:solidFill>
              </a:rPr>
              <a:t>3.2.5.2 </a:t>
            </a:r>
            <a:r>
              <a:rPr lang="en-GB" sz="1100" b="1" dirty="0"/>
              <a:t>The role and importance of the financial sector for the economy</a:t>
            </a:r>
            <a:endParaRPr lang="en-GB" sz="1100" b="1" dirty="0">
              <a:solidFill>
                <a:schemeClr val="bg1"/>
              </a:solidFill>
            </a:endParaRPr>
          </a:p>
          <a:p>
            <a:r>
              <a:rPr lang="en-GB" sz="1100" dirty="0"/>
              <a:t>• The financial sector • The role of the Bank of England • The role of other institutions in the financial sector</a:t>
            </a:r>
            <a:endParaRPr lang="en-GB" sz="1100" b="1" dirty="0">
              <a:solidFill>
                <a:schemeClr val="bg1"/>
              </a:solidFill>
            </a:endParaRPr>
          </a:p>
          <a:p>
            <a:r>
              <a:rPr lang="en-GB" sz="1100" b="1" dirty="0">
                <a:solidFill>
                  <a:schemeClr val="bg1"/>
                </a:solidFill>
              </a:rPr>
              <a:t>Appears in Paper 2 - Macroeconomics</a:t>
            </a:r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EBD6C4EC-43B3-49C6-AD0E-714F12491141}"/>
              </a:ext>
            </a:extLst>
          </p:cNvPr>
          <p:cNvSpPr/>
          <p:nvPr/>
        </p:nvSpPr>
        <p:spPr>
          <a:xfrm>
            <a:off x="103463" y="258272"/>
            <a:ext cx="5539531" cy="1770499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b="1" dirty="0">
                <a:solidFill>
                  <a:schemeClr val="tx1"/>
                </a:solidFill>
              </a:rPr>
              <a:t>Functions of money: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a means of deferred payment (used to make payments in the future)</a:t>
            </a:r>
            <a:r>
              <a:rPr lang="en-US" sz="1100" dirty="0">
                <a:solidFill>
                  <a:schemeClr val="tx1"/>
                </a:solidFill>
              </a:rPr>
              <a:t>​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a store of value</a:t>
            </a:r>
            <a:r>
              <a:rPr lang="en-US" sz="1100" dirty="0">
                <a:solidFill>
                  <a:schemeClr val="tx1"/>
                </a:solidFill>
              </a:rPr>
              <a:t>​ (allows us to buy goods in the future, knowing it will have a value)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a unit of account </a:t>
            </a:r>
            <a:r>
              <a:rPr lang="en-US" sz="1100" dirty="0">
                <a:solidFill>
                  <a:schemeClr val="tx1"/>
                </a:solidFill>
              </a:rPr>
              <a:t>​(common basis for comparison of value/prices)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a medium of exchange (facilitates trade of goods and services)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endParaRPr lang="en-GB" sz="1100" dirty="0">
              <a:solidFill>
                <a:schemeClr val="tx1"/>
              </a:solidFill>
            </a:endParaRPr>
          </a:p>
          <a:p>
            <a:r>
              <a:rPr lang="en-GB" sz="1100" b="1" u="sng" dirty="0">
                <a:solidFill>
                  <a:schemeClr val="tx1"/>
                </a:solidFill>
              </a:rPr>
              <a:t>Definition of Money:</a:t>
            </a:r>
          </a:p>
          <a:p>
            <a:pPr fontAlgn="base"/>
            <a:r>
              <a:rPr lang="en-GB" sz="1100" dirty="0">
                <a:solidFill>
                  <a:schemeClr val="tx1"/>
                </a:solidFill>
              </a:rPr>
              <a:t>A </a:t>
            </a:r>
            <a:r>
              <a:rPr lang="en-GB" sz="1100" b="1" dirty="0">
                <a:solidFill>
                  <a:schemeClr val="tx1"/>
                </a:solidFill>
              </a:rPr>
              <a:t>broad</a:t>
            </a:r>
            <a:r>
              <a:rPr lang="en-GB" sz="1100" dirty="0">
                <a:solidFill>
                  <a:schemeClr val="tx1"/>
                </a:solidFill>
              </a:rPr>
              <a:t> definition of money -  anything that is widely accepted as a medium of exchange for goods and services</a:t>
            </a:r>
            <a:r>
              <a:rPr lang="en-US" sz="1100" dirty="0">
                <a:solidFill>
                  <a:schemeClr val="tx1"/>
                </a:solidFill>
              </a:rPr>
              <a:t>​</a:t>
            </a:r>
          </a:p>
          <a:p>
            <a:pPr fontAlgn="base"/>
            <a:r>
              <a:rPr lang="en-GB" sz="1100" dirty="0">
                <a:solidFill>
                  <a:schemeClr val="tx1"/>
                </a:solidFill>
              </a:rPr>
              <a:t>A</a:t>
            </a:r>
            <a:r>
              <a:rPr lang="en-GB" sz="1100" b="1" dirty="0">
                <a:solidFill>
                  <a:schemeClr val="tx1"/>
                </a:solidFill>
              </a:rPr>
              <a:t> narrow</a:t>
            </a:r>
            <a:r>
              <a:rPr lang="en-GB" sz="1100" dirty="0">
                <a:solidFill>
                  <a:schemeClr val="tx1"/>
                </a:solidFill>
              </a:rPr>
              <a:t> definition is anything that is seen as legal tender e.g. notes and coins in circulation</a:t>
            </a:r>
            <a:r>
              <a:rPr lang="en-US" sz="1100" dirty="0">
                <a:solidFill>
                  <a:schemeClr val="tx1"/>
                </a:solidFill>
              </a:rPr>
              <a:t>​</a:t>
            </a:r>
            <a:endParaRPr lang="en-AU" sz="1100" dirty="0">
              <a:solidFill>
                <a:schemeClr val="tx1"/>
              </a:solidFill>
            </a:endParaRPr>
          </a:p>
        </p:txBody>
      </p:sp>
      <p:sp>
        <p:nvSpPr>
          <p:cNvPr id="11" name="Rectangle 10">
            <a:extLst>
              <a:ext uri="{FF2B5EF4-FFF2-40B4-BE49-F238E27FC236}">
                <a16:creationId xmlns:a16="http://schemas.microsoft.com/office/drawing/2014/main" id="{8F760660-5660-4080-9675-1CD830E53A11}"/>
              </a:ext>
            </a:extLst>
          </p:cNvPr>
          <p:cNvSpPr/>
          <p:nvPr/>
        </p:nvSpPr>
        <p:spPr>
          <a:xfrm>
            <a:off x="4440165" y="3883874"/>
            <a:ext cx="3864855" cy="2663301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b="1" u="sng" dirty="0">
                <a:solidFill>
                  <a:schemeClr val="tx1"/>
                </a:solidFill>
              </a:rPr>
              <a:t>What the Bank of England does:</a:t>
            </a:r>
          </a:p>
          <a:p>
            <a:endParaRPr lang="en-GB" sz="1100" b="1" u="sng" dirty="0">
              <a:solidFill>
                <a:schemeClr val="tx1"/>
              </a:solidFill>
            </a:endParaRPr>
          </a:p>
          <a:p>
            <a:pPr fontAlgn="base"/>
            <a:r>
              <a:rPr lang="en-GB" sz="1100" dirty="0">
                <a:solidFill>
                  <a:schemeClr val="tx1"/>
                </a:solidFill>
              </a:rPr>
              <a:t>The Bank of England is the </a:t>
            </a:r>
            <a:r>
              <a:rPr lang="en-GB" sz="1100" b="1" dirty="0">
                <a:solidFill>
                  <a:schemeClr val="tx1"/>
                </a:solidFill>
              </a:rPr>
              <a:t>central bank</a:t>
            </a:r>
            <a:r>
              <a:rPr lang="en-GB" sz="1100" dirty="0">
                <a:solidFill>
                  <a:schemeClr val="tx1"/>
                </a:solidFill>
              </a:rPr>
              <a:t> for England and Wales</a:t>
            </a:r>
            <a:r>
              <a:rPr lang="en-US" sz="1100" dirty="0">
                <a:solidFill>
                  <a:schemeClr val="tx1"/>
                </a:solidFill>
              </a:rPr>
              <a:t>​</a:t>
            </a:r>
          </a:p>
          <a:p>
            <a:pPr fontAlgn="base"/>
            <a:r>
              <a:rPr lang="en-US" sz="1100" dirty="0">
                <a:solidFill>
                  <a:schemeClr val="tx1"/>
                </a:solidFill>
              </a:rPr>
              <a:t>They control monetary policy i.e. set interest rates</a:t>
            </a:r>
          </a:p>
          <a:p>
            <a:pPr fontAlgn="base"/>
            <a:r>
              <a:rPr lang="en-GB" sz="1100" dirty="0">
                <a:solidFill>
                  <a:schemeClr val="tx1"/>
                </a:solidFill>
              </a:rPr>
              <a:t>They provide financial services and regulate financial markets</a:t>
            </a:r>
          </a:p>
          <a:p>
            <a:pPr fontAlgn="base"/>
            <a:endParaRPr lang="en-US" sz="1100" dirty="0">
              <a:solidFill>
                <a:schemeClr val="tx1"/>
              </a:solidFill>
            </a:endParaRPr>
          </a:p>
          <a:p>
            <a:pPr fontAlgn="base"/>
            <a:r>
              <a:rPr lang="en-GB" sz="1100" dirty="0">
                <a:solidFill>
                  <a:schemeClr val="tx1"/>
                </a:solidFill>
              </a:rPr>
              <a:t>Their key functions are:</a:t>
            </a:r>
            <a:r>
              <a:rPr lang="en-US" sz="1100" dirty="0">
                <a:solidFill>
                  <a:schemeClr val="tx1"/>
                </a:solidFill>
              </a:rPr>
              <a:t>​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To maintain financial stability in the financial system.  They can act as a bank to commercial banks and building societies as a last resort if the bank is running out of money and may collapse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To help the government maintain macroeconomic stability (inflation target)</a:t>
            </a:r>
            <a:r>
              <a:rPr lang="en-US" sz="1100" dirty="0">
                <a:solidFill>
                  <a:schemeClr val="tx1"/>
                </a:solidFill>
              </a:rPr>
              <a:t>​ - they do this by setting interest rates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US" sz="1100" dirty="0">
                <a:solidFill>
                  <a:schemeClr val="tx1"/>
                </a:solidFill>
              </a:rPr>
              <a:t>These functions also impact on other macroeconomic objectives</a:t>
            </a:r>
            <a:endParaRPr lang="en-GB" sz="1100" b="1" i="1" dirty="0">
              <a:solidFill>
                <a:schemeClr val="tx1"/>
              </a:solidFill>
            </a:endParaRPr>
          </a:p>
          <a:p>
            <a:endParaRPr lang="en-GB" sz="1100" dirty="0">
              <a:solidFill>
                <a:schemeClr val="tx1"/>
              </a:solidFill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62848DD2-A801-40D8-A6BE-5383A7950B6F}"/>
              </a:ext>
            </a:extLst>
          </p:cNvPr>
          <p:cNvSpPr/>
          <p:nvPr/>
        </p:nvSpPr>
        <p:spPr>
          <a:xfrm>
            <a:off x="8581612" y="2129522"/>
            <a:ext cx="3288429" cy="44702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en-GB" sz="1100" b="1" u="sng" dirty="0">
                <a:solidFill>
                  <a:schemeClr val="tx1"/>
                </a:solidFill>
              </a:rPr>
              <a:t>The role of high street banks in helping to fund investment and providing a service for savers and borrowers: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These are known as retail or commercial banks.  They are the high street banks you will recognise such as Halifax and HSBC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Members of the public are their main customers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Functions of high street banks:</a:t>
            </a: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Accepting deposits for safe keeping and allowing customers to save</a:t>
            </a: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Lend money to those who wish to borrow</a:t>
            </a: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Provide a means of payment and way to transfer money between different economic agents e.g. customers and businesses</a:t>
            </a:r>
            <a:endParaRPr lang="en-US" sz="1100" dirty="0">
              <a:solidFill>
                <a:schemeClr val="tx1"/>
              </a:solidFill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100" b="1" dirty="0">
                <a:solidFill>
                  <a:schemeClr val="tx1"/>
                </a:solidFill>
              </a:rPr>
              <a:t>Building societies </a:t>
            </a:r>
            <a:r>
              <a:rPr lang="en-GB" sz="1100" dirty="0">
                <a:solidFill>
                  <a:schemeClr val="tx1"/>
                </a:solidFill>
              </a:rPr>
              <a:t>are direct competitors, owned by their customers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Customers save money in building societies and this is then lent out to borrowers, usually for mortgages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High street banks also provide other services such as foreign exchange and can lend money to firms for investment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High street (commercial banks) aim to make profit for shareholders, building societies share their profits with customers</a:t>
            </a:r>
          </a:p>
        </p:txBody>
      </p:sp>
      <p:pic>
        <p:nvPicPr>
          <p:cNvPr id="1026" name="Picture 2" descr="A change to transport arrangements - Brinsworth Academy">
            <a:extLst>
              <a:ext uri="{FF2B5EF4-FFF2-40B4-BE49-F238E27FC236}">
                <a16:creationId xmlns:a16="http://schemas.microsoft.com/office/drawing/2014/main" id="{BC38D797-0DDE-4D6C-9CA1-8FE91D5BF96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961880" y="184143"/>
            <a:ext cx="908162" cy="90816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13">
            <a:extLst>
              <a:ext uri="{FF2B5EF4-FFF2-40B4-BE49-F238E27FC236}">
                <a16:creationId xmlns:a16="http://schemas.microsoft.com/office/drawing/2014/main" id="{DE2E16DB-40D8-401B-86E1-AA84416A71F2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867644" y="1109718"/>
            <a:ext cx="1096633" cy="830641"/>
          </a:xfrm>
          <a:prstGeom prst="rect">
            <a:avLst/>
          </a:prstGeom>
        </p:spPr>
      </p:pic>
      <p:sp>
        <p:nvSpPr>
          <p:cNvPr id="13" name="Rectangle 12">
            <a:extLst>
              <a:ext uri="{FF2B5EF4-FFF2-40B4-BE49-F238E27FC236}">
                <a16:creationId xmlns:a16="http://schemas.microsoft.com/office/drawing/2014/main" id="{28E91553-45AB-4146-92B3-92BFF3CFF143}"/>
              </a:ext>
            </a:extLst>
          </p:cNvPr>
          <p:cNvSpPr/>
          <p:nvPr/>
        </p:nvSpPr>
        <p:spPr>
          <a:xfrm>
            <a:off x="5848837" y="254813"/>
            <a:ext cx="4905599" cy="1685546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171450" indent="-171450" fontAlgn="base">
              <a:buFont typeface="Arial" panose="020B0604020202020204" pitchFamily="34" charset="0"/>
              <a:buChar char="•"/>
            </a:pPr>
            <a:endParaRPr lang="en-GB" sz="1100" dirty="0">
              <a:solidFill>
                <a:schemeClr val="tx1"/>
              </a:solidFill>
            </a:endParaRPr>
          </a:p>
          <a:p>
            <a:pPr fontAlgn="base"/>
            <a:r>
              <a:rPr lang="en-GB" sz="1100" b="1" dirty="0">
                <a:solidFill>
                  <a:schemeClr val="tx1"/>
                </a:solidFill>
              </a:rPr>
              <a:t>The financial sector </a:t>
            </a:r>
            <a:r>
              <a:rPr lang="en-GB" sz="1100" dirty="0">
                <a:solidFill>
                  <a:schemeClr val="tx1"/>
                </a:solidFill>
              </a:rPr>
              <a:t>is the range of institutions that provide services to retail and commercial customers.</a:t>
            </a:r>
          </a:p>
          <a:p>
            <a:pPr fontAlgn="base"/>
            <a:endParaRPr lang="en-US" sz="1100" dirty="0">
              <a:solidFill>
                <a:schemeClr val="tx1"/>
              </a:solidFill>
            </a:endParaRPr>
          </a:p>
          <a:p>
            <a:pPr fontAlgn="base"/>
            <a:r>
              <a:rPr lang="en-GB" sz="1100" b="1" dirty="0">
                <a:solidFill>
                  <a:schemeClr val="tx1"/>
                </a:solidFill>
              </a:rPr>
              <a:t>Main agents in the financial sector: 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Bank of England (the UK’s central bank)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commercial banks (high street banks)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100" dirty="0">
                <a:solidFill>
                  <a:schemeClr val="tx1"/>
                </a:solidFill>
              </a:rPr>
              <a:t>building societies</a:t>
            </a:r>
          </a:p>
          <a:p>
            <a:pPr fontAlgn="base"/>
            <a:endParaRPr lang="en-GB" sz="1100" dirty="0">
              <a:solidFill>
                <a:schemeClr val="tx1"/>
              </a:solidFill>
            </a:endParaRPr>
          </a:p>
          <a:p>
            <a:pPr fontAlgn="base"/>
            <a:r>
              <a:rPr lang="en-GB" sz="1100" dirty="0">
                <a:solidFill>
                  <a:schemeClr val="tx1"/>
                </a:solidFill>
              </a:rPr>
              <a:t>They allow transactions to be made</a:t>
            </a:r>
            <a:r>
              <a:rPr lang="en-US" sz="1100" dirty="0">
                <a:solidFill>
                  <a:schemeClr val="tx1"/>
                </a:solidFill>
              </a:rPr>
              <a:t>​ including borrowing money and repaying debt</a:t>
            </a:r>
          </a:p>
        </p:txBody>
      </p:sp>
      <p:sp>
        <p:nvSpPr>
          <p:cNvPr id="16" name="Rectangle 15">
            <a:extLst>
              <a:ext uri="{FF2B5EF4-FFF2-40B4-BE49-F238E27FC236}">
                <a16:creationId xmlns:a16="http://schemas.microsoft.com/office/drawing/2014/main" id="{ADA82195-2634-405E-A718-4257F2FC9FD0}"/>
              </a:ext>
            </a:extLst>
          </p:cNvPr>
          <p:cNvSpPr/>
          <p:nvPr/>
        </p:nvSpPr>
        <p:spPr>
          <a:xfrm>
            <a:off x="134383" y="2302657"/>
            <a:ext cx="4029191" cy="4391106"/>
          </a:xfrm>
          <a:prstGeom prst="rect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fontAlgn="base"/>
            <a:r>
              <a:rPr lang="en-GB" sz="1200" b="1" u="sng" dirty="0">
                <a:solidFill>
                  <a:schemeClr val="tx1"/>
                </a:solidFill>
              </a:rPr>
              <a:t>The role of the Bank of England in influencing interest rates and ensuring stability of the financial system:</a:t>
            </a:r>
          </a:p>
          <a:p>
            <a:pPr fontAlgn="base"/>
            <a:endParaRPr lang="en-GB" sz="1200" b="1" u="sng" dirty="0">
              <a:solidFill>
                <a:schemeClr val="tx1"/>
              </a:solidFill>
            </a:endParaRP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9 members of the Monetary Policy Committee (MPC) research the state of the economy and then set interest rates, to help achieve the target rate of inflation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If they increase interest rates, banks that borrow from them have to pay higher rates of interest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This then feeds through to higher interest rates being charged to consumers and businesses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Reducing interest rates leads to:</a:t>
            </a: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Increased consumption (lower cost of borrowing, less incentive to save)</a:t>
            </a: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Increased business investment (lower cost of borrowing)</a:t>
            </a: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Weaker pound as investors move money to countries with higher interest rates, this boosts exports and improves balance of payments</a:t>
            </a:r>
          </a:p>
          <a:p>
            <a:pPr marL="628650" lvl="1" indent="-17145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All lead to economic growth and can increase inflationary pressure</a:t>
            </a:r>
          </a:p>
          <a:p>
            <a:pPr marL="171450" indent="-171450" fontAlgn="base">
              <a:buFont typeface="Arial" panose="020B0604020202020204" pitchFamily="34" charset="0"/>
              <a:buChar char="•"/>
            </a:pPr>
            <a:r>
              <a:rPr lang="en-GB" sz="1200" dirty="0">
                <a:solidFill>
                  <a:schemeClr val="tx1"/>
                </a:solidFill>
              </a:rPr>
              <a:t>Increasing interest rates reduces economic growth and can reduce inflationary pressure but this harms exports (SPICED)</a:t>
            </a:r>
          </a:p>
        </p:txBody>
      </p:sp>
    </p:spTree>
    <p:extLst>
      <p:ext uri="{BB962C8B-B14F-4D97-AF65-F5344CB8AC3E}">
        <p14:creationId xmlns:p14="http://schemas.microsoft.com/office/powerpoint/2010/main" val="105843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350</TotalTime>
  <Words>657</Words>
  <Application>Microsoft Office PowerPoint</Application>
  <PresentationFormat>Widescreen</PresentationFormat>
  <Paragraphs>56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E Foster (BRI)</dc:creator>
  <cp:lastModifiedBy>E Foster (BRI)</cp:lastModifiedBy>
  <cp:revision>153</cp:revision>
  <dcterms:created xsi:type="dcterms:W3CDTF">2023-05-23T14:39:28Z</dcterms:created>
  <dcterms:modified xsi:type="dcterms:W3CDTF">2023-12-05T21:06:34Z</dcterms:modified>
</cp:coreProperties>
</file>