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8344D-05C4-4B53-8D05-2B902A628803}" v="293" dt="2022-12-12T15:02:29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01/12/2023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0B4FDF2-B81E-2E93-837E-58BBFA307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835738"/>
              </p:ext>
            </p:extLst>
          </p:nvPr>
        </p:nvGraphicFramePr>
        <p:xfrm>
          <a:off x="-1150" y="-39624"/>
          <a:ext cx="5343636" cy="2007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3636">
                  <a:extLst>
                    <a:ext uri="{9D8B030D-6E8A-4147-A177-3AD203B41FA5}">
                      <a16:colId xmlns:a16="http://schemas.microsoft.com/office/drawing/2014/main" val="1068156764"/>
                    </a:ext>
                  </a:extLst>
                </a:gridCol>
              </a:tblGrid>
              <a:tr h="422906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Nunito"/>
                        </a:rPr>
                        <a:t>What is a special place?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10660"/>
                  </a:ext>
                </a:extLst>
              </a:tr>
              <a:tr h="1268720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Everyone has a place that is special to them-  It could be somewhere that is really big and important to lots of people, or it could be really small and individual- Each one is as important as each other!</a:t>
                      </a: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Religions have lots of special places but we’re going to focus on two types in particular:</a:t>
                      </a: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lvl="0">
                        <a:buNone/>
                      </a:pPr>
                      <a:endParaRPr lang="en-GB" sz="1400" dirty="0">
                        <a:latin typeface="Nuni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507526"/>
                  </a:ext>
                </a:extLst>
              </a:tr>
            </a:tbl>
          </a:graphicData>
        </a:graphic>
      </p:graphicFrame>
      <p:sp>
        <p:nvSpPr>
          <p:cNvPr id="5" name="Google Shape;130;p19">
            <a:extLst>
              <a:ext uri="{FF2B5EF4-FFF2-40B4-BE49-F238E27FC236}">
                <a16:creationId xmlns:a16="http://schemas.microsoft.com/office/drawing/2014/main" id="{C9C447C2-D2E6-9937-44AE-FF73E94E3E11}"/>
              </a:ext>
            </a:extLst>
          </p:cNvPr>
          <p:cNvSpPr/>
          <p:nvPr/>
        </p:nvSpPr>
        <p:spPr>
          <a:xfrm>
            <a:off x="-62610" y="2161729"/>
            <a:ext cx="2648616" cy="3199291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i="1" dirty="0">
                <a:latin typeface="Nunito"/>
                <a:ea typeface="Nunito"/>
                <a:cs typeface="Nunito"/>
                <a:sym typeface="Nunito"/>
              </a:rPr>
              <a:t>Places of Worship</a:t>
            </a:r>
            <a:endParaRPr lang="en-US" sz="1400" b="1" i="1" dirty="0">
              <a:latin typeface="Nunito"/>
              <a:ea typeface="Nunito"/>
              <a:cs typeface="Nunito"/>
            </a:endParaRPr>
          </a:p>
          <a:p>
            <a:pPr algn="ctr"/>
            <a:endParaRPr sz="1400" b="1" i="1" dirty="0">
              <a:latin typeface="Nunito"/>
              <a:ea typeface="Nunito"/>
              <a:cs typeface="Nunito"/>
            </a:endParaRPr>
          </a:p>
          <a:p>
            <a:pPr algn="ctr"/>
            <a:r>
              <a:rPr lang="en-GB" sz="1400" dirty="0">
                <a:latin typeface="Nunito"/>
                <a:ea typeface="Nunito"/>
                <a:cs typeface="Nunito"/>
                <a:sym typeface="Nunito"/>
              </a:rPr>
              <a:t>A specific space where people of a religion gather to worship together, learn about their faith, and interact with their community</a:t>
            </a:r>
            <a:endParaRPr sz="1400" dirty="0">
              <a:latin typeface="Nunito"/>
              <a:ea typeface="Nunito"/>
              <a:cs typeface="Nunito"/>
            </a:endParaRPr>
          </a:p>
          <a:p>
            <a:pPr algn="ctr"/>
            <a:endParaRPr sz="1400" dirty="0">
              <a:latin typeface="Nunito"/>
              <a:ea typeface="Nunito"/>
              <a:cs typeface="Nunito"/>
            </a:endParaRPr>
          </a:p>
          <a:p>
            <a:pPr algn="ctr"/>
            <a:r>
              <a:rPr lang="en-GB" sz="1400" i="1" dirty="0">
                <a:latin typeface="Nunito"/>
                <a:ea typeface="Nunito"/>
                <a:cs typeface="Nunito"/>
                <a:sym typeface="Nunito"/>
              </a:rPr>
              <a:t>For Example: A Gurdwara</a:t>
            </a:r>
            <a:endParaRPr sz="1400" i="1" dirty="0">
              <a:latin typeface="Nunito"/>
              <a:ea typeface="Nunito"/>
              <a:cs typeface="Nunito"/>
            </a:endParaRPr>
          </a:p>
        </p:txBody>
      </p:sp>
      <p:sp>
        <p:nvSpPr>
          <p:cNvPr id="6" name="Google Shape;131;p19">
            <a:extLst>
              <a:ext uri="{FF2B5EF4-FFF2-40B4-BE49-F238E27FC236}">
                <a16:creationId xmlns:a16="http://schemas.microsoft.com/office/drawing/2014/main" id="{4273A84C-7A6D-E6DB-BF76-01252941338A}"/>
              </a:ext>
            </a:extLst>
          </p:cNvPr>
          <p:cNvSpPr/>
          <p:nvPr/>
        </p:nvSpPr>
        <p:spPr>
          <a:xfrm>
            <a:off x="2584534" y="2167844"/>
            <a:ext cx="2734879" cy="3156158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i="1" dirty="0">
                <a:latin typeface="Nunito"/>
                <a:ea typeface="Nunito"/>
                <a:cs typeface="Nunito"/>
                <a:sym typeface="Nunito"/>
              </a:rPr>
              <a:t>Places of Pilgrimage</a:t>
            </a:r>
            <a:endParaRPr lang="en-US" sz="1400" b="1" i="1" dirty="0">
              <a:latin typeface="Nunito"/>
              <a:ea typeface="Nunito"/>
              <a:cs typeface="Nunito"/>
            </a:endParaRPr>
          </a:p>
          <a:p>
            <a:pPr algn="ctr"/>
            <a:endParaRPr sz="1400" b="1" i="1" dirty="0">
              <a:latin typeface="Nunito"/>
              <a:ea typeface="Nunito"/>
              <a:cs typeface="Nunito"/>
            </a:endParaRPr>
          </a:p>
          <a:p>
            <a:pPr algn="ctr"/>
            <a:r>
              <a:rPr lang="en-GB" sz="1400" i="1" dirty="0">
                <a:latin typeface="Nunito"/>
                <a:ea typeface="Nunito"/>
                <a:cs typeface="Nunito"/>
                <a:sym typeface="Nunito"/>
              </a:rPr>
              <a:t>A place that religious people travel too as a sign of devotion to their faith. Often a very spiritual journey.</a:t>
            </a:r>
            <a:endParaRPr sz="1400" i="1" dirty="0">
              <a:latin typeface="Nunito"/>
              <a:ea typeface="Nunito"/>
              <a:cs typeface="Nunito"/>
            </a:endParaRPr>
          </a:p>
          <a:p>
            <a:pPr algn="ctr"/>
            <a:endParaRPr sz="1400" i="1" dirty="0">
              <a:latin typeface="Nunito"/>
              <a:ea typeface="Nunito"/>
              <a:cs typeface="Nunito"/>
            </a:endParaRPr>
          </a:p>
          <a:p>
            <a:pPr algn="ctr"/>
            <a:r>
              <a:rPr lang="en-GB" sz="1400" i="1" dirty="0">
                <a:latin typeface="Nunito"/>
                <a:ea typeface="Nunito"/>
                <a:cs typeface="Nunito"/>
                <a:sym typeface="Nunito"/>
              </a:rPr>
              <a:t>For Example: Mecca in Saudi Arabia </a:t>
            </a:r>
            <a:endParaRPr sz="1400" i="1" dirty="0">
              <a:latin typeface="Nunito"/>
              <a:ea typeface="Nunito"/>
              <a:cs typeface="Nunito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CAEE64F3-02AC-F906-CA3B-E9533D0AD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2959"/>
              </p:ext>
            </p:extLst>
          </p:nvPr>
        </p:nvGraphicFramePr>
        <p:xfrm>
          <a:off x="5377132" y="0"/>
          <a:ext cx="677467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7336">
                  <a:extLst>
                    <a:ext uri="{9D8B030D-6E8A-4147-A177-3AD203B41FA5}">
                      <a16:colId xmlns:a16="http://schemas.microsoft.com/office/drawing/2014/main" val="211985787"/>
                    </a:ext>
                  </a:extLst>
                </a:gridCol>
                <a:gridCol w="3387336">
                  <a:extLst>
                    <a:ext uri="{9D8B030D-6E8A-4147-A177-3AD203B41FA5}">
                      <a16:colId xmlns:a16="http://schemas.microsoft.com/office/drawing/2014/main" val="1987725623"/>
                    </a:ext>
                  </a:extLst>
                </a:gridCol>
              </a:tblGrid>
              <a:tr h="212302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Nunito"/>
                        </a:rPr>
                        <a:t>Keywords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Nuni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67175"/>
                  </a:ext>
                </a:extLst>
              </a:tr>
              <a:tr h="796135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Nunito"/>
                        </a:rPr>
                        <a:t>Secularism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Being unrelated or completely neutral in terms of religion. </a:t>
                      </a: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Some people think all institutions should be secular.</a:t>
                      </a:r>
                      <a:endParaRPr lang="en-GB" sz="1400" dirty="0">
                        <a:latin typeface="Nuni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659"/>
                  </a:ext>
                </a:extLst>
              </a:tr>
              <a:tr h="12340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Nunito"/>
                        </a:rPr>
                        <a:t>Religious Pluralism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A society that allows lots of different religions to coexist. This also applies to different groups or denominations within a singular religion.</a:t>
                      </a: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(For example, Catholics; Protestants; Mormons; Baptists)</a:t>
                      </a:r>
                      <a:endParaRPr lang="en-GB" sz="1400" dirty="0">
                        <a:latin typeface="Nuni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61292"/>
                  </a:ext>
                </a:extLst>
              </a:tr>
              <a:tr h="1234010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Nunito"/>
                        </a:rPr>
                        <a:t>Culturally religious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Observing certain parts of a religion, such as festivals, family celebrations, or moral code, without necessarily believing in the spiritual part of the religion.</a:t>
                      </a: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Nunito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0" i="0" u="none" strike="noStrike" noProof="0" dirty="0">
                          <a:latin typeface="Nunito"/>
                        </a:rPr>
                        <a:t>(For Example: being ethnically Jewish; Cultural Hinduism)</a:t>
                      </a:r>
                      <a:endParaRPr lang="en-GB" sz="1400" dirty="0">
                        <a:latin typeface="Nuni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00104"/>
                  </a:ext>
                </a:extLst>
              </a:tr>
            </a:tbl>
          </a:graphicData>
        </a:graphic>
      </p:graphicFrame>
      <p:pic>
        <p:nvPicPr>
          <p:cNvPr id="12" name="Picture 12" descr="A picture containing sky, grass, outdoor, day&#10;&#10;Description automatically generated">
            <a:extLst>
              <a:ext uri="{FF2B5EF4-FFF2-40B4-BE49-F238E27FC236}">
                <a16:creationId xmlns:a16="http://schemas.microsoft.com/office/drawing/2014/main" id="{94175A59-C0D9-171F-B7A8-6AED9C7B8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891" y="5028058"/>
            <a:ext cx="2743200" cy="1546412"/>
          </a:xfrm>
          <a:prstGeom prst="rect">
            <a:avLst/>
          </a:prstGeom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D5C4936B-AD2A-3B1E-010C-F7723B30C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9117" y="4930715"/>
            <a:ext cx="2297502" cy="1726721"/>
          </a:xfrm>
          <a:prstGeom prst="rect">
            <a:avLst/>
          </a:prstGeom>
        </p:spPr>
      </p:pic>
      <p:pic>
        <p:nvPicPr>
          <p:cNvPr id="14" name="Picture 14" descr="A picture containing indoor, colorful&#10;&#10;Description automatically generated">
            <a:extLst>
              <a:ext uri="{FF2B5EF4-FFF2-40B4-BE49-F238E27FC236}">
                <a16:creationId xmlns:a16="http://schemas.microsoft.com/office/drawing/2014/main" id="{48646FAE-ACCE-6AC6-19EB-DD99176EBA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7419" y="5019182"/>
            <a:ext cx="2743200" cy="1535410"/>
          </a:xfrm>
          <a:prstGeom prst="rect">
            <a:avLst/>
          </a:prstGeom>
        </p:spPr>
      </p:pic>
      <p:pic>
        <p:nvPicPr>
          <p:cNvPr id="15" name="Picture 15" descr="A picture containing outdoor, ground, building, night&#10;&#10;Description automatically generated">
            <a:extLst>
              <a:ext uri="{FF2B5EF4-FFF2-40B4-BE49-F238E27FC236}">
                <a16:creationId xmlns:a16="http://schemas.microsoft.com/office/drawing/2014/main" id="{9E993073-07E3-7693-FF50-E404ED1053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3261" y="5121050"/>
            <a:ext cx="2182484" cy="16479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Picture 16" descr="A picture containing grass, building, old, stone&#10;&#10;Description automatically generated">
            <a:extLst>
              <a:ext uri="{FF2B5EF4-FFF2-40B4-BE49-F238E27FC236}">
                <a16:creationId xmlns:a16="http://schemas.microsoft.com/office/drawing/2014/main" id="{E04F9736-AE6A-03A9-3D3E-A8F6A9684A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4705" y="4798263"/>
            <a:ext cx="2029724" cy="1991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5" descr="Table&#10;&#10;Description automatically generated">
            <a:extLst>
              <a:ext uri="{FF2B5EF4-FFF2-40B4-BE49-F238E27FC236}">
                <a16:creationId xmlns:a16="http://schemas.microsoft.com/office/drawing/2014/main" id="{5FD6FDF9-44D5-BEF7-48BD-5BB714F07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888" y="2384425"/>
            <a:ext cx="5348288" cy="3616325"/>
          </a:xfrm>
          <a:prstGeom prst="rect">
            <a:avLst/>
          </a:prstGeom>
        </p:spPr>
      </p:pic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A3E91F8C-92E1-38EF-A938-E478292DC1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48438" y="2384425"/>
            <a:ext cx="4510088" cy="361632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D29398-8AFC-9FAC-F820-2A43F0D96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GB" dirty="0">
                <a:cs typeface="Calibri Light"/>
              </a:rPr>
              <a:t>Census Data </a:t>
            </a:r>
            <a:endParaRPr lang="en-GB" dirty="0"/>
          </a:p>
        </p:txBody>
      </p:sp>
      <p:pic>
        <p:nvPicPr>
          <p:cNvPr id="6" name="Picture 6" descr="A picture containing text, light, dark&#10;&#10;Description automatically generated">
            <a:extLst>
              <a:ext uri="{FF2B5EF4-FFF2-40B4-BE49-F238E27FC236}">
                <a16:creationId xmlns:a16="http://schemas.microsoft.com/office/drawing/2014/main" id="{8396A87C-9C52-F416-4761-C51647531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2673" y="141976"/>
            <a:ext cx="1151447" cy="178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942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5029de-d4e8-4979-91be-338190632004">
      <UserInfo>
        <DisplayName>Reprographics (BRI)</DisplayName>
        <AccountId>29</AccountId>
        <AccountType/>
      </UserInfo>
    </SharedWithUsers>
    <_activity xmlns="f0ab9da4-b1c9-43ae-bdea-9e73a9c3614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470763840E24FA7000530D05F1BEF" ma:contentTypeVersion="17" ma:contentTypeDescription="Create a new document." ma:contentTypeScope="" ma:versionID="965b006b1d22afecc5cba53c001cee29">
  <xsd:schema xmlns:xsd="http://www.w3.org/2001/XMLSchema" xmlns:xs="http://www.w3.org/2001/XMLSchema" xmlns:p="http://schemas.microsoft.com/office/2006/metadata/properties" xmlns:ns3="f0ab9da4-b1c9-43ae-bdea-9e73a9c3614f" xmlns:ns4="505029de-d4e8-4979-91be-338190632004" targetNamespace="http://schemas.microsoft.com/office/2006/metadata/properties" ma:root="true" ma:fieldsID="6fc5806837bc037519495b5aaf3e9f25" ns3:_="" ns4:_="">
    <xsd:import namespace="f0ab9da4-b1c9-43ae-bdea-9e73a9c3614f"/>
    <xsd:import namespace="505029de-d4e8-4979-91be-3381906320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ab9da4-b1c9-43ae-bdea-9e73a9c361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029de-d4e8-4979-91be-33819063200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BBEC29-EE66-4D11-8C1A-F1C46609B23C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05029de-d4e8-4979-91be-338190632004"/>
    <ds:schemaRef ds:uri="f0ab9da4-b1c9-43ae-bdea-9e73a9c3614f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CD1658-0F36-48BE-B1B1-4934D78D6E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27F181-D119-46C6-8E6C-6B660F2075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ab9da4-b1c9-43ae-bdea-9e73a9c3614f"/>
    <ds:schemaRef ds:uri="505029de-d4e8-4979-91be-3381906320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259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Nunito</vt:lpstr>
      <vt:lpstr>office theme</vt:lpstr>
      <vt:lpstr>PowerPoint Presentation</vt:lpstr>
      <vt:lpstr>Census Data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Foxton (BRI)</dc:creator>
  <cp:lastModifiedBy>B Foxton (BRI)</cp:lastModifiedBy>
  <cp:revision>79</cp:revision>
  <dcterms:created xsi:type="dcterms:W3CDTF">2022-12-12T14:40:08Z</dcterms:created>
  <dcterms:modified xsi:type="dcterms:W3CDTF">2023-12-01T15:33:01Z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0x01010042A470763840E24FA7000530D05F1BEF</vt:lpwstr>
  </property>
  <property fmtid="{D5CDD505-2E9C-101B-9397-08002B2CF9AE}" pid="3" name="MediaServiceImageTags">
    <vt:lpwstr/>
  </property>
</Properties>
</file>