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643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3A833-577B-42D2-802D-66205B46B0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1A95DB-3065-49EE-94CB-CA03F3434E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EBE592-D077-4055-BABE-AFFB849FA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25E90-CDEE-419A-ABE5-8F2DCF377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47D441-E2C4-4BC7-A0BB-26115E856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858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F4185-BAFF-4F3C-9E39-5D0F89D00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893E36-0C60-4719-84C4-DADC0F679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C485E-73F0-4AB2-B0B8-DCEB700D3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3A172-241C-4ED7-AB10-29C174ABC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58F181-CACC-4267-A69A-3489464D3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949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D76124-61F8-4216-BBDF-FA4BE59761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959F58-9372-44F7-ACAC-020E3F51B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3CE936-774D-47D3-A11C-08DBD62F6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A1E1B-E39A-45AF-89D8-5610E31B6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6DA21-407A-44BF-85D8-37A58E266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5158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94C3E-C22F-4F70-81CA-7B1BA4E10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BF4CD-90F8-49A1-8591-E17EEA981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138E4F-E441-44E6-ADC5-029E0549A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91135-8689-4A53-B17C-827115E95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5774B-124A-4995-8FA0-2644D8253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336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99B17-E9A4-4556-8A08-282D4B7D4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EFDE49-D038-4EB8-AABC-DF512B7AA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2AD0E5-C6EC-40F3-B676-9EAF43B7B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6DD369-67AE-41F9-A012-5F25B3808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C80807-D926-4D16-A249-E40457251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534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1D88F-96F0-470E-A924-D46057CDA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FFC736-5376-40E8-B43C-DF9BFAA06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08752B-2B64-460F-A63B-9880F3E3EF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C8453A-A8DF-498C-BED7-F257C6912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AE57FF-A8D9-47C0-84DA-9DA710FAF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0E57F7-94FC-471E-B001-F1EA0568F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754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A39BC-7B3E-4EAA-85B7-F655F38B6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83DEDD-8BCE-40AB-91DF-01C9C1E7A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61E68F-FA0C-4FEF-B220-F3D1AD240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70C334-46CF-49C2-9B9F-044D9958D6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4AA981-8AAD-487D-9DB4-323545DDEE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1733C7-12B1-4DEC-91BF-31B68D1A4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49D389-62F4-4BA6-B621-5C6F209EA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43CFDB-4515-4561-AE92-72E35D6F0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485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08746-EE91-4C41-96E9-436CE1EAD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694B48-D1D8-4A21-92E1-5B50C4795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1C5DC1-A0C4-4C7A-9E81-84F64245D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3EB147-B3D6-48E8-82B2-3C28CC696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670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1CF69A-2204-4155-B219-CCDF31433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19F5C2-DE71-4681-81E2-A903B93D7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F36D98-3F7C-4707-94BA-E016F83E4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700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7DBB6-6FE2-45B1-A205-83AE20402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8D32B-2916-477D-AA59-02E88BDA9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9AE347-94B1-4541-AD3A-6B3114D097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916D8B-6465-4649-BFCA-6C7FCF452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867673-FD6E-47A6-8994-81E216F94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F9DA7A-E6A7-4C70-9CD0-326D4C16F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840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5E47F-0D37-4D63-B9E1-2E26A87A8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EB53D6-6E39-4AA7-8535-E20D958575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A9623E-F2A4-4AD8-9740-6FBFDCC9CB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3CAED5-3EE6-4D80-80F2-8C91A4639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229FF3-F45D-4D8F-87CE-256E0B743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0B4A8-61AE-4326-9CDF-B51DC8334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170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41C1C9-3EDD-43B2-9D5C-5C18BB229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F2DCCC-B9EB-4BA3-82EF-9169258615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8B1C7B-6BC4-4F75-A56A-55A1A273F4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57205-9C7A-469B-9B3A-FD6001283253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CEC3DF-19D5-4C33-B556-F78E439C58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CA1D3-D271-4D09-9F80-4DBDC27BC6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908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73C448C-B28D-41EA-96DB-47DE82562ECC}"/>
              </a:ext>
            </a:extLst>
          </p:cNvPr>
          <p:cNvSpPr/>
          <p:nvPr/>
        </p:nvSpPr>
        <p:spPr>
          <a:xfrm>
            <a:off x="4163663" y="1274094"/>
            <a:ext cx="4160940" cy="29778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/>
              <a:t>3.2.2.4 Inflation</a:t>
            </a:r>
          </a:p>
          <a:p>
            <a:r>
              <a:rPr lang="en-GB" sz="1200" dirty="0"/>
              <a:t>• what is meant by inflation and the rate of inflation </a:t>
            </a:r>
          </a:p>
          <a:p>
            <a:r>
              <a:rPr lang="en-GB" sz="1200" dirty="0"/>
              <a:t>• how the rate of inflation can be measured using the Consumer Price Index (CPI) </a:t>
            </a:r>
          </a:p>
          <a:p>
            <a:r>
              <a:rPr lang="en-GB" sz="1200" dirty="0"/>
              <a:t>• how to perform simple calculations using CPI figures </a:t>
            </a:r>
          </a:p>
          <a:p>
            <a:r>
              <a:rPr lang="en-GB" sz="1200" dirty="0"/>
              <a:t>• the causes of inflation, including cost=push and demand-pull inflation </a:t>
            </a:r>
          </a:p>
          <a:p>
            <a:r>
              <a:rPr lang="en-GB" sz="1200" dirty="0"/>
              <a:t>• the consequences of inflation to different groups within the economy</a:t>
            </a:r>
          </a:p>
          <a:p>
            <a:r>
              <a:rPr lang="en-GB" sz="1200" dirty="0"/>
              <a:t>Government policies to manage inflation</a:t>
            </a:r>
          </a:p>
          <a:p>
            <a:endParaRPr lang="en-GB" sz="1200" dirty="0"/>
          </a:p>
          <a:p>
            <a:r>
              <a:rPr lang="en-GB" sz="1200" b="1" dirty="0"/>
              <a:t>Appears in Paper 2 - Macroeconomics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D6C4EC-43B3-49C6-AD0E-714F12491141}"/>
              </a:ext>
            </a:extLst>
          </p:cNvPr>
          <p:cNvSpPr/>
          <p:nvPr/>
        </p:nvSpPr>
        <p:spPr>
          <a:xfrm>
            <a:off x="8404231" y="125268"/>
            <a:ext cx="3681115" cy="25839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>
                <a:solidFill>
                  <a:schemeClr val="tx1"/>
                </a:solidFill>
              </a:rPr>
              <a:t>How is inflation measured?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 rate of inflation can be measured using the Consumer Price Index (CPI) 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It is based on a </a:t>
            </a:r>
            <a:r>
              <a:rPr lang="en-GB" sz="12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basket of 650 goods and services</a:t>
            </a:r>
            <a:r>
              <a:rPr lang="en-GB" sz="1200" b="0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which is designed to represent typical purchases of consumers throughout the UK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Different items are </a:t>
            </a:r>
            <a:r>
              <a:rPr lang="en-GB" sz="12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weighted</a:t>
            </a:r>
            <a:r>
              <a:rPr lang="en-GB" sz="1200" b="0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according to relative importance in terms of how much their price changes impact upon consumers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example, food is given a high weighting because it forms a large part of a household’s spending and changes in price leve</a:t>
            </a: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ls have a big impact on disposable income</a:t>
            </a: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F760660-5660-4080-9675-1CD830E53A11}"/>
              </a:ext>
            </a:extLst>
          </p:cNvPr>
          <p:cNvSpPr/>
          <p:nvPr/>
        </p:nvSpPr>
        <p:spPr>
          <a:xfrm>
            <a:off x="359794" y="2175562"/>
            <a:ext cx="3681115" cy="24056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u="sng" dirty="0">
                <a:solidFill>
                  <a:schemeClr val="tx1"/>
                </a:solidFill>
              </a:rPr>
              <a:t>Calculations using CPI figures:</a:t>
            </a:r>
          </a:p>
          <a:p>
            <a:endParaRPr lang="en-GB" sz="1200" dirty="0">
              <a:solidFill>
                <a:schemeClr val="tx1"/>
              </a:solidFill>
            </a:endParaRPr>
          </a:p>
          <a:p>
            <a:pPr algn="l" rtl="0" fontAlgn="base"/>
            <a:r>
              <a:rPr lang="en-GB" sz="1200" b="0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Current price  </a:t>
            </a:r>
            <a:r>
              <a:rPr lang="en-GB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x 100</a:t>
            </a:r>
            <a:r>
              <a:rPr lang="en-GB" sz="1200" b="0" i="0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 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= Index  number</a:t>
            </a:r>
            <a:r>
              <a:rPr lang="en-GB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sz="12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Base year price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</a:p>
          <a:p>
            <a:pPr fontAlgn="base"/>
            <a:endParaRPr lang="en-US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/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If current price is £17 and base year price is £10, what is the rate of inflation?</a:t>
            </a:r>
          </a:p>
          <a:p>
            <a:pPr algn="l" rtl="0" fontAlgn="base"/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(£17/£10) x 100 = 170 so inflation is 70%</a:t>
            </a:r>
            <a:endParaRPr lang="en-US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GB" sz="1200" dirty="0">
              <a:solidFill>
                <a:schemeClr val="tx1"/>
              </a:solidFill>
            </a:endParaRPr>
          </a:p>
          <a:p>
            <a:pPr algn="l" rtl="0" fontAlgn="base"/>
            <a:r>
              <a:rPr lang="en-GB" sz="1200" b="0" i="0" u="none" strike="noStrike" dirty="0"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Question: 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 family spent £450 on </a:t>
            </a: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f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ood in May 2020. </a:t>
            </a: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Price index for 2023 is 110. How much would they spend on food in May 2023?</a:t>
            </a:r>
            <a:endParaRPr lang="en-US" sz="12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GB" sz="1200" b="0" i="0" u="none" strike="noStrike" dirty="0"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Answer: 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£450 x 1.10 = </a:t>
            </a:r>
            <a:r>
              <a:rPr lang="en-GB" sz="1200" b="0" i="0" u="none" strike="noStrike" dirty="0"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£495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2848DD2-A801-40D8-A6BE-5383A7950B6F}"/>
              </a:ext>
            </a:extLst>
          </p:cNvPr>
          <p:cNvSpPr/>
          <p:nvPr/>
        </p:nvSpPr>
        <p:spPr>
          <a:xfrm>
            <a:off x="359794" y="4809332"/>
            <a:ext cx="5606897" cy="18593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u="sng" dirty="0">
                <a:solidFill>
                  <a:schemeClr val="tx1"/>
                </a:solidFill>
              </a:rPr>
              <a:t>Causes of Inflation: (cost-push and demand-pull)</a:t>
            </a:r>
          </a:p>
          <a:p>
            <a:endParaRPr lang="en-GB" sz="1200" b="1" u="sng" dirty="0">
              <a:solidFill>
                <a:schemeClr val="tx1"/>
              </a:solidFill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Cost-push inflation</a:t>
            </a:r>
            <a:r>
              <a:rPr lang="en-US" sz="1200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This happens when firms respond to </a:t>
            </a:r>
            <a:r>
              <a:rPr lang="en-GB" sz="12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rising costs of production</a:t>
            </a:r>
            <a:r>
              <a:rPr lang="en-GB" sz="1200" b="1" i="1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by increasing prices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Firms increase their prices to keep their profit at the previous level</a:t>
            </a: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Sometimes firms can meet the extra costs of production but eventually, they will need to pass these onto consumers</a:t>
            </a:r>
            <a:endParaRPr lang="en-US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This means they pass costs on to the consumer in the form of higher prices</a:t>
            </a: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A change to transport arrangements - Brinsworth Academy">
            <a:extLst>
              <a:ext uri="{FF2B5EF4-FFF2-40B4-BE49-F238E27FC236}">
                <a16:creationId xmlns:a16="http://schemas.microsoft.com/office/drawing/2014/main" id="{BC38D797-0DDE-4D6C-9CA1-8FE91D5BF9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5247" y="3046831"/>
            <a:ext cx="1130285" cy="1130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E2E16DB-40D8-401B-86E1-AA84416A71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4789" y="3048898"/>
            <a:ext cx="1390741" cy="105341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E0838ED-120E-452E-FB44-4ADFD541B4DD}"/>
              </a:ext>
            </a:extLst>
          </p:cNvPr>
          <p:cNvSpPr/>
          <p:nvPr/>
        </p:nvSpPr>
        <p:spPr>
          <a:xfrm>
            <a:off x="359794" y="276133"/>
            <a:ext cx="3681115" cy="17881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>
                <a:solidFill>
                  <a:schemeClr val="tx1"/>
                </a:solidFill>
              </a:rPr>
              <a:t>What is inflation?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General and sustained increase in the price level over a period of time.  A fall in the purchasing power of money.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 </a:t>
            </a:r>
            <a:r>
              <a:rPr lang="en-GB" sz="12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rate of inflation 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is the rate at which prices increase e.g. 2% or 5%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Whilst inflation is </a:t>
            </a:r>
            <a:r>
              <a:rPr lang="en-GB" sz="12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always 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 rise in prices, the rate of inflation can fall or rise, so the rate of inflation might fall from 4.5% to 3%, however prices have still risen by 3%</a:t>
            </a: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423C08-64B5-78E0-64A7-39E48E1B068B}"/>
              </a:ext>
            </a:extLst>
          </p:cNvPr>
          <p:cNvSpPr/>
          <p:nvPr/>
        </p:nvSpPr>
        <p:spPr>
          <a:xfrm>
            <a:off x="6244133" y="4809332"/>
            <a:ext cx="5606897" cy="18593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u="sng" dirty="0">
                <a:solidFill>
                  <a:schemeClr val="tx1"/>
                </a:solidFill>
              </a:rPr>
              <a:t>Causes of Cost-Push Inflation </a:t>
            </a:r>
          </a:p>
          <a:p>
            <a:endParaRPr lang="en-GB" sz="1200" b="1" u="sng" dirty="0">
              <a:solidFill>
                <a:schemeClr val="tx1"/>
              </a:solidFill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Wage increases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en-GB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Higher raw material costs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Higher taxes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Higher import prices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Natural disasters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4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73C448C-B28D-41EA-96DB-47DE82562ECC}"/>
              </a:ext>
            </a:extLst>
          </p:cNvPr>
          <p:cNvSpPr/>
          <p:nvPr/>
        </p:nvSpPr>
        <p:spPr>
          <a:xfrm>
            <a:off x="4163663" y="1274094"/>
            <a:ext cx="4160940" cy="29778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/>
              <a:t>3.2.2.4 Inflation</a:t>
            </a:r>
          </a:p>
          <a:p>
            <a:r>
              <a:rPr lang="en-GB" sz="1200" dirty="0"/>
              <a:t>• what is meant by inflation and the rate of inflation </a:t>
            </a:r>
          </a:p>
          <a:p>
            <a:r>
              <a:rPr lang="en-GB" sz="1200" dirty="0"/>
              <a:t>• how the rate of inflation can be measured using the Consumer Price Index (CPI) </a:t>
            </a:r>
          </a:p>
          <a:p>
            <a:r>
              <a:rPr lang="en-GB" sz="1200" dirty="0"/>
              <a:t>• how to perform simple calculations using CPI figures </a:t>
            </a:r>
          </a:p>
          <a:p>
            <a:r>
              <a:rPr lang="en-GB" sz="1200" dirty="0"/>
              <a:t>• the causes of inflation, including cost=push and demand-pull inflation </a:t>
            </a:r>
          </a:p>
          <a:p>
            <a:r>
              <a:rPr lang="en-GB" sz="1200" dirty="0"/>
              <a:t>• the consequences of inflation to different groups within the economy</a:t>
            </a:r>
          </a:p>
          <a:p>
            <a:r>
              <a:rPr lang="en-GB" sz="1200" dirty="0"/>
              <a:t>Government policies to manage inflation</a:t>
            </a:r>
          </a:p>
          <a:p>
            <a:endParaRPr lang="en-GB" sz="1200" dirty="0"/>
          </a:p>
          <a:p>
            <a:r>
              <a:rPr lang="en-GB" sz="1200" b="1" dirty="0"/>
              <a:t>Appears in Paper 2 - Macroeconomics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D6C4EC-43B3-49C6-AD0E-714F12491141}"/>
              </a:ext>
            </a:extLst>
          </p:cNvPr>
          <p:cNvSpPr/>
          <p:nvPr/>
        </p:nvSpPr>
        <p:spPr>
          <a:xfrm>
            <a:off x="8404231" y="125268"/>
            <a:ext cx="3681115" cy="30889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>
                <a:solidFill>
                  <a:schemeClr val="tx1"/>
                </a:solidFill>
              </a:rPr>
              <a:t>Consequences of Inflation:</a:t>
            </a:r>
            <a:endParaRPr lang="en-GB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If wages and earnings remain constant, then as prices rise, consumers are worse off in real terms, as their disposable income will buy less goods and services than previously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This means that inflation reduced the value of money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Prices rising means consumers may bring planned purchases forward, further raising aggregate demand and fuelling inflation 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Inflation also means the raw materials used in production cost more so firms pass this onto consumers via even higher prices 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The Bank of England need to control CPI at 2% (+/– 1%) so interest rates might change to control the price level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Workers will bargain to increase their wages (further pushing prices up?!)</a:t>
            </a:r>
            <a:endParaRPr lang="en-US" sz="12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410E455-3B63-4F39-9E12-C553D7DD397D}"/>
              </a:ext>
            </a:extLst>
          </p:cNvPr>
          <p:cNvSpPr/>
          <p:nvPr/>
        </p:nvSpPr>
        <p:spPr>
          <a:xfrm>
            <a:off x="274465" y="145622"/>
            <a:ext cx="3126298" cy="2492990"/>
          </a:xfrm>
          <a:prstGeom prst="rect">
            <a:avLst/>
          </a:prstGeom>
          <a:ln>
            <a:solidFill>
              <a:schemeClr val="tx1"/>
            </a:solidFill>
            <a:prstDash val="lgDash"/>
          </a:ln>
        </p:spPr>
        <p:txBody>
          <a:bodyPr wrap="square">
            <a:spAutoFit/>
          </a:bodyPr>
          <a:lstStyle/>
          <a:p>
            <a:r>
              <a:rPr lang="en-GB" sz="1200" dirty="0"/>
              <a:t>Your own economic knowledge for the 15 mark questions: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The UK has a target of 2% for inflation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The Bank of England uses monetary policy (interest rates) to try to control the rate of inflation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Inflation hit a high of 10.9% in 2022 and is expected to remain above 5% throughout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Price stability is one of the 4 key macroeconomic objectives alongside economic growth, balance of payments and full employment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F760660-5660-4080-9675-1CD830E53A11}"/>
              </a:ext>
            </a:extLst>
          </p:cNvPr>
          <p:cNvSpPr/>
          <p:nvPr/>
        </p:nvSpPr>
        <p:spPr>
          <a:xfrm>
            <a:off x="192947" y="3429000"/>
            <a:ext cx="3811459" cy="31707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en-GB" sz="1200" b="1" u="sng" dirty="0">
                <a:solidFill>
                  <a:schemeClr val="tx1"/>
                </a:solidFill>
              </a:rPr>
              <a:t>Causes of Inflation: (cost-push and demand-pull)</a:t>
            </a:r>
            <a:endParaRPr lang="en-GB" sz="1200" b="1" i="0" u="none" strike="noStrike" dirty="0">
              <a:solidFill>
                <a:srgbClr val="FF0000"/>
              </a:solidFill>
              <a:effectLst/>
              <a:latin typeface="Calibri" panose="020F050202020403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GB" sz="1200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Demand-pull inflation</a:t>
            </a:r>
            <a:r>
              <a:rPr lang="en-US" sz="1200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This is caused by </a:t>
            </a:r>
            <a:r>
              <a:rPr lang="en-GB" sz="12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high levels of demand 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goods and services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There is </a:t>
            </a:r>
            <a:r>
              <a:rPr lang="en-GB" sz="12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too much money chasing too few goods and services</a:t>
            </a:r>
            <a:r>
              <a:rPr lang="en-US" sz="1200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This may be caused by any of the components of aggregate demand: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Consumption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Investment 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Government spending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Exports – imports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GB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AD = C + I + G + (X – M)</a:t>
            </a: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2848DD2-A801-40D8-A6BE-5383A7950B6F}"/>
              </a:ext>
            </a:extLst>
          </p:cNvPr>
          <p:cNvSpPr/>
          <p:nvPr/>
        </p:nvSpPr>
        <p:spPr>
          <a:xfrm>
            <a:off x="4163664" y="4439876"/>
            <a:ext cx="3945864" cy="21703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u="sng" dirty="0">
                <a:solidFill>
                  <a:schemeClr val="tx1"/>
                </a:solidFill>
              </a:rPr>
              <a:t>Causes of Demand-Pull Inflation: 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GB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Reduced taxation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Lower</a:t>
            </a: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 interest rates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A general rise in consumer spending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Improved availability of credit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A weak exchange rate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​ (WPIDEC)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Fast growth in other countries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General rise in confidence / expectations of future growth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Certainty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en-GB" sz="1200" b="1" u="sng" dirty="0">
              <a:solidFill>
                <a:schemeClr val="tx1"/>
              </a:solidFill>
            </a:endParaRPr>
          </a:p>
        </p:txBody>
      </p:sp>
      <p:pic>
        <p:nvPicPr>
          <p:cNvPr id="1026" name="Picture 2" descr="A change to transport arrangements - Brinsworth Academy">
            <a:extLst>
              <a:ext uri="{FF2B5EF4-FFF2-40B4-BE49-F238E27FC236}">
                <a16:creationId xmlns:a16="http://schemas.microsoft.com/office/drawing/2014/main" id="{BC38D797-0DDE-4D6C-9CA1-8FE91D5BF9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5715" y="125268"/>
            <a:ext cx="1130285" cy="1130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E2E16DB-40D8-401B-86E1-AA84416A71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6596" y="163704"/>
            <a:ext cx="1390741" cy="105341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146EBC2-AC86-379A-F7E6-9B08432AC889}"/>
              </a:ext>
            </a:extLst>
          </p:cNvPr>
          <p:cNvSpPr/>
          <p:nvPr/>
        </p:nvSpPr>
        <p:spPr>
          <a:xfrm>
            <a:off x="8404230" y="3214256"/>
            <a:ext cx="3681115" cy="33959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>
                <a:solidFill>
                  <a:schemeClr val="tx1"/>
                </a:solidFill>
              </a:rPr>
              <a:t>Policies to control Inflation:</a:t>
            </a:r>
            <a:endParaRPr lang="en-GB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/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Fiscal policy: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Reduced government spending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Increased taxes</a:t>
            </a:r>
          </a:p>
          <a:p>
            <a:pPr fontAlgn="base">
              <a:buFont typeface="Arial" panose="020B0604020202020204" pitchFamily="34" charset="0"/>
              <a:buChar char="•"/>
            </a:pPr>
            <a:endParaRPr lang="en-GB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fontAlgn="base"/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Monetary policy: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Increased interest rates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endParaRPr lang="en-GB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fontAlgn="base"/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Supply-side policies: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S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pending on education and training (more skilled staff so lower wages)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S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pending on infrastructure will making it easier and cheaper for firms to operate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Deregulation of markets 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Privatisation will move firms from government ownership to the private sector, encouraging them to become more efficient, increasing productivity</a:t>
            </a:r>
            <a:endParaRPr lang="en-AU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fontAlgn="base"/>
            <a:endParaRPr lang="en-US" sz="12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954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2D57DA7742724A92483AA72EC72DBF" ma:contentTypeVersion="15" ma:contentTypeDescription="Create a new document." ma:contentTypeScope="" ma:versionID="3bf22945e85260eebb738e4fe079016c">
  <xsd:schema xmlns:xsd="http://www.w3.org/2001/XMLSchema" xmlns:xs="http://www.w3.org/2001/XMLSchema" xmlns:p="http://schemas.microsoft.com/office/2006/metadata/properties" xmlns:ns3="30ca99cb-184a-4500-89ac-19b82e890a98" xmlns:ns4="01486b22-d2a3-4267-a70f-767b0303eeff" targetNamespace="http://schemas.microsoft.com/office/2006/metadata/properties" ma:root="true" ma:fieldsID="bbd1cad9c6238e25d38cb4dcddb435b9" ns3:_="" ns4:_="">
    <xsd:import namespace="30ca99cb-184a-4500-89ac-19b82e890a98"/>
    <xsd:import namespace="01486b22-d2a3-4267-a70f-767b0303eef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OCR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ca99cb-184a-4500-89ac-19b82e890a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486b22-d2a3-4267-a70f-767b0303eef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0ca99cb-184a-4500-89ac-19b82e890a98" xsi:nil="true"/>
  </documentManagement>
</p:properties>
</file>

<file path=customXml/itemProps1.xml><?xml version="1.0" encoding="utf-8"?>
<ds:datastoreItem xmlns:ds="http://schemas.openxmlformats.org/officeDocument/2006/customXml" ds:itemID="{1C5CDBB4-04DC-4547-B011-E25FA413EC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0ca99cb-184a-4500-89ac-19b82e890a98"/>
    <ds:schemaRef ds:uri="01486b22-d2a3-4267-a70f-767b0303ee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028D193-55E5-4807-898D-E135AB96414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14391C-1D77-4DD8-BE75-1F20CF0BE517}">
  <ds:schemaRefs>
    <ds:schemaRef ds:uri="01486b22-d2a3-4267-a70f-767b0303eeff"/>
    <ds:schemaRef ds:uri="http://schemas.microsoft.com/office/2006/metadata/properties"/>
    <ds:schemaRef ds:uri="http://purl.org/dc/terms/"/>
    <ds:schemaRef ds:uri="30ca99cb-184a-4500-89ac-19b82e890a98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elements/1.1/"/>
    <ds:schemaRef ds:uri="http://www.w3.org/XML/1998/namespace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917</Words>
  <Application>Microsoft Office PowerPoint</Application>
  <PresentationFormat>Widescreen</PresentationFormat>
  <Paragraphs>99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Segoe UI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 Foster (BRI)</dc:creator>
  <cp:lastModifiedBy>E Foster</cp:lastModifiedBy>
  <cp:revision>45</cp:revision>
  <dcterms:created xsi:type="dcterms:W3CDTF">2023-05-23T14:39:28Z</dcterms:created>
  <dcterms:modified xsi:type="dcterms:W3CDTF">2023-05-23T17:53:56Z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0x010100502D57DA7742724A92483AA72EC72DBF</vt:lpwstr>
  </property>
</Properties>
</file>